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441" r:id="rId3"/>
    <p:sldId id="451" r:id="rId4"/>
    <p:sldId id="452" r:id="rId5"/>
    <p:sldId id="453" r:id="rId6"/>
    <p:sldId id="454" r:id="rId7"/>
    <p:sldId id="455" r:id="rId8"/>
    <p:sldId id="456" r:id="rId9"/>
    <p:sldId id="457" r:id="rId10"/>
    <p:sldId id="480" r:id="rId11"/>
    <p:sldId id="460" r:id="rId12"/>
    <p:sldId id="481" r:id="rId13"/>
    <p:sldId id="464" r:id="rId14"/>
    <p:sldId id="466" r:id="rId15"/>
    <p:sldId id="467" r:id="rId16"/>
    <p:sldId id="482" r:id="rId17"/>
    <p:sldId id="483" r:id="rId18"/>
    <p:sldId id="484" r:id="rId19"/>
    <p:sldId id="485" r:id="rId20"/>
    <p:sldId id="479" r:id="rId21"/>
    <p:sldId id="430" r:id="rId22"/>
  </p:sldIdLst>
  <p:sldSz cx="12192000" cy="6858000"/>
  <p:notesSz cx="6858000"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C9C9"/>
    <a:srgbClr val="C40000"/>
    <a:srgbClr val="246988"/>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Μεσαίο στυλ 2 - Έμφαση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65" autoAdjust="0"/>
    <p:restoredTop sz="95405" autoAdjust="0"/>
  </p:normalViewPr>
  <p:slideViewPr>
    <p:cSldViewPr snapToGrid="0">
      <p:cViewPr varScale="1">
        <p:scale>
          <a:sx n="110" d="100"/>
          <a:sy n="110" d="100"/>
        </p:scale>
        <p:origin x="738" y="120"/>
      </p:cViewPr>
      <p:guideLst>
        <p:guide orient="horz" pos="2136"/>
        <p:guide pos="3912"/>
      </p:guideLst>
    </p:cSldViewPr>
  </p:slideViewPr>
  <p:outlineViewPr>
    <p:cViewPr>
      <p:scale>
        <a:sx n="100" d="100"/>
        <a:sy n="100" d="100"/>
      </p:scale>
      <p:origin x="0" y="-41742"/>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______________Microsoft_Excel.xlsx"/></Relationships>
</file>

<file path=ppt/charts/_rels/chart2.xml.rels><?xml version="1.0" encoding="UTF-8" standalone="yes"?>
<Relationships xmlns="http://schemas.openxmlformats.org/package/2006/relationships"><Relationship Id="rId3" Type="http://schemas.openxmlformats.org/officeDocument/2006/relationships/oleObject" Target="file:///E:\&#928;&#917;&#929;&#921;&#934;&#917;&#929;&#917;&#921;&#913;\2021-2027\_&#917;&#928;&#921;&#932;&#929;&#927;&#928;&#919;%20&#928;&#913;&#929;&#913;&#922;&#927;&#923;&#927;&#933;&#920;&#919;&#931;&#919;&#931;%2021_27\&#931;&#933;&#925;&#917;&#916;&#929;&#921;&#913;&#931;&#917;&#921;&#931;%20&#917;&#960;&#928;&#945;\3&#951;%20&#931;&#965;&#957;&#949;&#948;&#961;&#943;&#945;&#963;&#951;%20&#917;&#960;&#928;&#945;_&#921;&#959;&#973;&#957;&#953;&#959;&#962;%202024\&#960;&#943;&#957;&#945;&#954;&#949;&#962;\08.%20&#928;&#945;&#961;&#945;&#954;&#959;&#955;&#959;&#973;&#952;&#951;&#963;&#951;%20&#964;&#951;&#962;%20&#917;&#958;&#949;&#953;&#948;&#943;&#954;&#949;&#965;&#963;&#951;&#962;%20&#964;&#969;&#957;%20&#916;&#961;&#940;&#963;&#949;&#969;&#957;%20&#945;&#957;&#940;%20&#928;&#961;&#972;&#947;&#961;&#945;&#956;&#956;&#945;_01.081.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oleObject" Target="file:///E:\&#928;&#917;&#929;&#921;&#934;&#917;&#929;&#917;&#921;&#913;\2021-2027\_&#917;&#928;&#921;&#932;&#929;&#927;&#928;&#919;%20&#928;&#913;&#929;&#913;&#922;&#927;&#923;&#927;&#933;&#920;&#919;&#931;&#919;&#931;%2021_27\&#931;&#933;&#925;&#917;&#916;&#929;&#921;&#913;&#931;&#917;&#921;&#931;%20&#917;&#960;&#928;&#945;\3&#951;%20&#931;&#965;&#957;&#949;&#948;&#961;&#943;&#945;&#963;&#951;%20&#917;&#960;&#928;&#945;_&#921;&#959;&#973;&#957;&#953;&#959;&#962;%202024\&#960;&#943;&#957;&#945;&#954;&#949;&#962;\08.%20&#928;&#945;&#961;&#945;&#954;&#959;&#955;&#959;&#973;&#952;&#951;&#963;&#951;%20&#964;&#951;&#962;%20&#917;&#958;&#949;&#953;&#948;&#943;&#954;&#949;&#965;&#963;&#951;&#962;%20&#964;&#969;&#957;%20&#916;&#961;&#940;&#963;&#949;&#969;&#957;%20&#945;&#957;&#940;%20&#928;&#961;&#972;&#947;&#961;&#945;&#956;&#956;&#945;_01.081.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oleObject" Target="file:///E:\&#928;&#917;&#929;&#921;&#934;&#917;&#929;&#917;&#921;&#913;\2021-2027\_&#917;&#928;&#921;&#932;&#929;&#927;&#928;&#919;%20&#928;&#913;&#929;&#913;&#922;&#927;&#923;&#927;&#933;&#920;&#919;&#931;&#919;&#931;%2021_27\&#931;&#933;&#925;&#917;&#916;&#929;&#921;&#913;&#931;&#917;&#921;&#931;%20&#917;&#960;&#928;&#945;\3&#951;%20&#931;&#965;&#957;&#949;&#948;&#961;&#943;&#945;&#963;&#951;%20&#917;&#960;&#928;&#945;_&#921;&#959;&#973;&#957;&#953;&#959;&#962;%202024\&#960;&#943;&#957;&#945;&#954;&#949;&#962;\01.%20&#927;&#953;&#954;&#959;&#957;&#959;&#956;&#953;&#954;&#940;%20&#963;&#964;&#959;&#953;&#967;&#949;&#943;&#945;%20&#941;&#961;&#947;&#969;&#957;%20&#945;&#957;&#940;%20mis_03.01.01.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5.xml.rels><?xml version="1.0" encoding="UTF-8" standalone="yes"?>
<Relationships xmlns="http://schemas.openxmlformats.org/package/2006/relationships"><Relationship Id="rId3" Type="http://schemas.openxmlformats.org/officeDocument/2006/relationships/oleObject" Target="file:///E:\&#928;&#917;&#929;&#921;&#934;&#917;&#929;&#917;&#921;&#913;\2021-2027\_&#917;&#928;&#921;&#932;&#929;&#927;&#928;&#919;%20&#928;&#913;&#929;&#913;&#922;&#927;&#923;&#927;&#933;&#920;&#919;&#931;&#919;&#931;%2021_27\&#931;&#933;&#925;&#917;&#916;&#929;&#921;&#913;&#931;&#917;&#921;&#931;%20&#917;&#960;&#928;&#945;\3&#951;%20&#931;&#965;&#957;&#949;&#948;&#961;&#943;&#945;&#963;&#951;%20&#917;&#960;&#928;&#945;_&#921;&#959;&#973;&#957;&#953;&#959;&#962;%202024\&#960;&#943;&#957;&#945;&#954;&#949;&#962;\&#933;&#955;&#959;&#960;&#959;&#943;&#951;&#963;&#951;%202024_21-27F.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13"/>
    </mc:Choice>
    <mc:Fallback>
      <c:style val="13"/>
    </mc:Fallback>
  </mc:AlternateContent>
  <c:chart>
    <c:autoTitleDeleted val="1"/>
    <c:plotArea>
      <c:layout>
        <c:manualLayout>
          <c:layoutTarget val="inner"/>
          <c:xMode val="edge"/>
          <c:yMode val="edge"/>
          <c:x val="0.2034788764773594"/>
          <c:y val="4.5264867192166817E-2"/>
          <c:w val="0.48567739616589506"/>
          <c:h val="0.84634395311272592"/>
        </c:manualLayout>
      </c:layout>
      <c:doughnutChart>
        <c:varyColors val="1"/>
        <c:ser>
          <c:idx val="0"/>
          <c:order val="0"/>
          <c:tx>
            <c:strRef>
              <c:f>Sheet1!$B$1</c:f>
              <c:strCache>
                <c:ptCount val="1"/>
                <c:pt idx="0">
                  <c:v>Sales</c:v>
                </c:pt>
              </c:strCache>
            </c:strRef>
          </c:tx>
          <c:cat>
            <c:strRef>
              <c:f>Sheet1!$A$2:$A$7</c:f>
              <c:strCache>
                <c:ptCount val="6"/>
                <c:pt idx="0">
                  <c:v>Σ.Π.1</c:v>
                </c:pt>
                <c:pt idx="1">
                  <c:v>Σ.Π.2</c:v>
                </c:pt>
                <c:pt idx="2">
                  <c:v>Σ.Π.3</c:v>
                </c:pt>
                <c:pt idx="3">
                  <c:v>Σ.Π.4</c:v>
                </c:pt>
                <c:pt idx="4">
                  <c:v>Σ.Π.5</c:v>
                </c:pt>
                <c:pt idx="5">
                  <c:v>Τ.Β.</c:v>
                </c:pt>
              </c:strCache>
            </c:strRef>
          </c:cat>
          <c:val>
            <c:numRef>
              <c:f>Sheet1!$B$2:$B$7</c:f>
              <c:numCache>
                <c:formatCode>#,##0</c:formatCode>
                <c:ptCount val="6"/>
                <c:pt idx="0">
                  <c:v>50104712</c:v>
                </c:pt>
                <c:pt idx="1">
                  <c:v>96012618</c:v>
                </c:pt>
                <c:pt idx="2">
                  <c:v>29214257</c:v>
                </c:pt>
                <c:pt idx="3">
                  <c:v>166522747</c:v>
                </c:pt>
                <c:pt idx="4">
                  <c:v>76301517</c:v>
                </c:pt>
                <c:pt idx="5">
                  <c:v>7910051</c:v>
                </c:pt>
              </c:numCache>
            </c:numRef>
          </c:val>
          <c:extLst>
            <c:ext xmlns:c16="http://schemas.microsoft.com/office/drawing/2014/chart" uri="{C3380CC4-5D6E-409C-BE32-E72D297353CC}">
              <c16:uniqueId val="{00000000-6DC8-46FE-B086-7E0593AD9F84}"/>
            </c:ext>
          </c:extLst>
        </c:ser>
        <c:dLbls>
          <c:showLegendKey val="0"/>
          <c:showVal val="0"/>
          <c:showCatName val="0"/>
          <c:showSerName val="0"/>
          <c:showPercent val="0"/>
          <c:showBubbleSize val="0"/>
          <c:showLeaderLines val="1"/>
        </c:dLbls>
        <c:firstSliceAng val="0"/>
        <c:holeSize val="75"/>
      </c:doughnutChart>
    </c:plotArea>
    <c:legend>
      <c:legendPos val="b"/>
      <c:layout>
        <c:manualLayout>
          <c:xMode val="edge"/>
          <c:yMode val="edge"/>
          <c:x val="0.84404519746894713"/>
          <c:y val="0.64769676673410181"/>
          <c:w val="0.15413062057730079"/>
          <c:h val="0.30602780712271865"/>
        </c:manualLayout>
      </c:layout>
      <c:overlay val="0"/>
      <c:txPr>
        <a:bodyPr rot="0" vert="horz"/>
        <a:lstStyle/>
        <a:p>
          <a:pPr>
            <a:defRPr sz="1400"/>
          </a:pPr>
          <a:endParaRPr lang="el-GR"/>
        </a:p>
      </c:txPr>
    </c:legend>
    <c:plotVisOnly val="1"/>
    <c:dispBlanksAs val="zero"/>
    <c:showDLblsOverMax val="0"/>
  </c:chart>
  <c:txPr>
    <a:bodyPr/>
    <a:lstStyle/>
    <a:p>
      <a:pPr>
        <a:defRPr sz="1800"/>
      </a:pPr>
      <a:endParaRPr lang="el-G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326738593137675E-2"/>
          <c:y val="0.18285091464047901"/>
          <c:w val="0.89479760220164373"/>
          <c:h val="0.75550954324276753"/>
        </c:manualLayout>
      </c:layout>
      <c:lineChart>
        <c:grouping val="standard"/>
        <c:varyColors val="0"/>
        <c:ser>
          <c:idx val="0"/>
          <c:order val="0"/>
          <c:tx>
            <c:strRef>
              <c:f>Sheet1!$AB$78</c:f>
              <c:strCache>
                <c:ptCount val="1"/>
                <c:pt idx="0">
                  <c:v>ΕΤΠΑ</c:v>
                </c:pt>
              </c:strCache>
            </c:strRef>
          </c:tx>
          <c:spPr>
            <a:ln w="38100" cap="flat" cmpd="dbl" algn="ctr">
              <a:solidFill>
                <a:schemeClr val="accent1"/>
              </a:solidFill>
              <a:miter lim="800000"/>
            </a:ln>
            <a:effectLst/>
          </c:spPr>
          <c:marker>
            <c:symbol val="circle"/>
            <c:size val="6"/>
            <c:spPr>
              <a:solidFill>
                <a:schemeClr val="accent1"/>
              </a:solidFill>
              <a:ln w="9525" cap="flat" cmpd="sng" algn="ctr">
                <a:solidFill>
                  <a:schemeClr val="lt1"/>
                </a:solidFill>
                <a:round/>
              </a:ln>
              <a:effectLst/>
            </c:spPr>
          </c:marker>
          <c:dLbls>
            <c:dLbl>
              <c:idx val="0"/>
              <c:layout>
                <c:manualLayout>
                  <c:x val="7.6596675415573053E-3"/>
                  <c:y val="2.314814814814806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9A0-4FF5-9CFE-D98C6C176805}"/>
                </c:ext>
              </c:extLst>
            </c:dLbl>
            <c:dLbl>
              <c:idx val="1"/>
              <c:layout>
                <c:manualLayout>
                  <c:x val="-8.9562554680665013E-2"/>
                  <c:y val="-4.166666666666666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9A0-4FF5-9CFE-D98C6C176805}"/>
                </c:ext>
              </c:extLst>
            </c:dLbl>
            <c:dLbl>
              <c:idx val="2"/>
              <c:layout>
                <c:manualLayout>
                  <c:x val="-2.9840332458442795E-2"/>
                  <c:y val="-6.01851851851852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9A0-4FF5-9CFE-D98C6C176805}"/>
                </c:ext>
              </c:extLst>
            </c:dLbl>
            <c:dLbl>
              <c:idx val="3"/>
              <c:layout>
                <c:manualLayout>
                  <c:x val="-5.0342471236039313E-2"/>
                  <c:y val="5.14800445241582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9A0-4FF5-9CFE-D98C6C176805}"/>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l-G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Sheet1!$AD$77:$AG$77</c:f>
              <c:numCache>
                <c:formatCode>m/d/yyyy</c:formatCode>
                <c:ptCount val="4"/>
                <c:pt idx="0">
                  <c:v>45096</c:v>
                </c:pt>
                <c:pt idx="1">
                  <c:v>45260</c:v>
                </c:pt>
                <c:pt idx="2">
                  <c:v>45365</c:v>
                </c:pt>
                <c:pt idx="3">
                  <c:v>45455</c:v>
                </c:pt>
              </c:numCache>
            </c:numRef>
          </c:cat>
          <c:val>
            <c:numRef>
              <c:f>Sheet1!$AD$79:$AG$79</c:f>
              <c:numCache>
                <c:formatCode>#,##0</c:formatCode>
                <c:ptCount val="4"/>
                <c:pt idx="0">
                  <c:v>16941462</c:v>
                </c:pt>
                <c:pt idx="1">
                  <c:v>39599760</c:v>
                </c:pt>
                <c:pt idx="2">
                  <c:v>93097022</c:v>
                </c:pt>
                <c:pt idx="3">
                  <c:v>169632579</c:v>
                </c:pt>
              </c:numCache>
            </c:numRef>
          </c:val>
          <c:smooth val="0"/>
          <c:extLst>
            <c:ext xmlns:c16="http://schemas.microsoft.com/office/drawing/2014/chart" uri="{C3380CC4-5D6E-409C-BE32-E72D297353CC}">
              <c16:uniqueId val="{00000004-09A0-4FF5-9CFE-D98C6C176805}"/>
            </c:ext>
          </c:extLst>
        </c:ser>
        <c:ser>
          <c:idx val="1"/>
          <c:order val="1"/>
          <c:tx>
            <c:strRef>
              <c:f>Sheet1!$AB$80</c:f>
              <c:strCache>
                <c:ptCount val="1"/>
                <c:pt idx="0">
                  <c:v>ΕΚΤ+</c:v>
                </c:pt>
              </c:strCache>
            </c:strRef>
          </c:tx>
          <c:spPr>
            <a:ln w="38100" cap="flat" cmpd="dbl" algn="ctr">
              <a:solidFill>
                <a:schemeClr val="accent2"/>
              </a:solidFill>
              <a:miter lim="800000"/>
            </a:ln>
            <a:effectLst/>
          </c:spPr>
          <c:marker>
            <c:symbol val="circle"/>
            <c:size val="6"/>
            <c:spPr>
              <a:solidFill>
                <a:schemeClr val="accent2"/>
              </a:solidFill>
              <a:ln w="9525" cap="flat" cmpd="sng" algn="ctr">
                <a:solidFill>
                  <a:schemeClr val="lt1"/>
                </a:solidFill>
                <a:round/>
              </a:ln>
              <a:effectLst/>
            </c:spPr>
          </c:marker>
          <c:dLbls>
            <c:dLbl>
              <c:idx val="0"/>
              <c:layout>
                <c:manualLayout>
                  <c:x val="-6.1784776902887167E-2"/>
                  <c:y val="1.851851851851851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9A0-4FF5-9CFE-D98C6C176805}"/>
                </c:ext>
              </c:extLst>
            </c:dLbl>
            <c:dLbl>
              <c:idx val="1"/>
              <c:layout>
                <c:manualLayout>
                  <c:x val="-4.2340332458442799E-2"/>
                  <c:y val="6.94444444444444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9A0-4FF5-9CFE-D98C6C176805}"/>
                </c:ext>
              </c:extLst>
            </c:dLbl>
            <c:dLbl>
              <c:idx val="2"/>
              <c:layout>
                <c:manualLayout>
                  <c:x val="-3.8173665791776029E-2"/>
                  <c:y val="-6.48148148148148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9A0-4FF5-9CFE-D98C6C176805}"/>
                </c:ext>
              </c:extLst>
            </c:dLbl>
            <c:dLbl>
              <c:idx val="3"/>
              <c:layout>
                <c:manualLayout>
                  <c:x val="-4.3322674553321443E-2"/>
                  <c:y val="-4.46160385876037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9A0-4FF5-9CFE-D98C6C176805}"/>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l-G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Sheet1!$AD$77:$AG$77</c:f>
              <c:numCache>
                <c:formatCode>m/d/yyyy</c:formatCode>
                <c:ptCount val="4"/>
                <c:pt idx="0">
                  <c:v>45096</c:v>
                </c:pt>
                <c:pt idx="1">
                  <c:v>45260</c:v>
                </c:pt>
                <c:pt idx="2">
                  <c:v>45365</c:v>
                </c:pt>
                <c:pt idx="3">
                  <c:v>45455</c:v>
                </c:pt>
              </c:numCache>
            </c:numRef>
          </c:cat>
          <c:val>
            <c:numRef>
              <c:f>Sheet1!$AD$81:$AG$81</c:f>
              <c:numCache>
                <c:formatCode>#,##0</c:formatCode>
                <c:ptCount val="4"/>
                <c:pt idx="0">
                  <c:v>34899734</c:v>
                </c:pt>
                <c:pt idx="1">
                  <c:v>37557993</c:v>
                </c:pt>
                <c:pt idx="2">
                  <c:v>44224577</c:v>
                </c:pt>
                <c:pt idx="3">
                  <c:v>48814283</c:v>
                </c:pt>
              </c:numCache>
            </c:numRef>
          </c:val>
          <c:smooth val="0"/>
          <c:extLst>
            <c:ext xmlns:c16="http://schemas.microsoft.com/office/drawing/2014/chart" uri="{C3380CC4-5D6E-409C-BE32-E72D297353CC}">
              <c16:uniqueId val="{00000009-09A0-4FF5-9CFE-D98C6C176805}"/>
            </c:ext>
          </c:extLst>
        </c:ser>
        <c:ser>
          <c:idx val="2"/>
          <c:order val="2"/>
          <c:tx>
            <c:strRef>
              <c:f>Sheet1!$AB$82</c:f>
              <c:strCache>
                <c:ptCount val="1"/>
                <c:pt idx="0">
                  <c:v>ΠΡΟΓΡΑΜΜΑ</c:v>
                </c:pt>
              </c:strCache>
            </c:strRef>
          </c:tx>
          <c:spPr>
            <a:ln w="38100" cap="flat" cmpd="dbl" algn="ctr">
              <a:solidFill>
                <a:schemeClr val="accent3"/>
              </a:solidFill>
              <a:miter lim="800000"/>
            </a:ln>
            <a:effectLst/>
          </c:spPr>
          <c:marker>
            <c:symbol val="circle"/>
            <c:size val="6"/>
            <c:spPr>
              <a:solidFill>
                <a:schemeClr val="accent3"/>
              </a:solidFill>
              <a:ln w="9525" cap="flat" cmpd="sng" algn="ctr">
                <a:solidFill>
                  <a:schemeClr val="lt1"/>
                </a:solidFill>
                <a:round/>
              </a:ln>
              <a:effectLst/>
            </c:spPr>
          </c:marker>
          <c:dLbls>
            <c:dLbl>
              <c:idx val="0"/>
              <c:layout>
                <c:manualLayout>
                  <c:x val="-5.9006999125109365E-2"/>
                  <c:y val="-5.55555555555556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9A0-4FF5-9CFE-D98C6C176805}"/>
                </c:ext>
              </c:extLst>
            </c:dLbl>
            <c:dLbl>
              <c:idx val="1"/>
              <c:layout>
                <c:manualLayout>
                  <c:x val="-6.2584311792486691E-2"/>
                  <c:y val="-4.46160385876037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09A0-4FF5-9CFE-D98C6C176805}"/>
                </c:ext>
              </c:extLst>
            </c:dLbl>
            <c:dLbl>
              <c:idx val="2"/>
              <c:layout>
                <c:manualLayout>
                  <c:x val="-0.11192291974739128"/>
                  <c:y val="-2.05920178096633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9A0-4FF5-9CFE-D98C6C176805}"/>
                </c:ext>
              </c:extLst>
            </c:dLbl>
            <c:dLbl>
              <c:idx val="3"/>
              <c:layout>
                <c:manualLayout>
                  <c:x val="-0.11506706369531813"/>
                  <c:y val="-6.2396284622837986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09A0-4FF5-9CFE-D98C6C176805}"/>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l-G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Sheet1!$AD$77:$AG$77</c:f>
              <c:numCache>
                <c:formatCode>m/d/yyyy</c:formatCode>
                <c:ptCount val="4"/>
                <c:pt idx="0">
                  <c:v>45096</c:v>
                </c:pt>
                <c:pt idx="1">
                  <c:v>45260</c:v>
                </c:pt>
                <c:pt idx="2">
                  <c:v>45365</c:v>
                </c:pt>
                <c:pt idx="3">
                  <c:v>45455</c:v>
                </c:pt>
              </c:numCache>
            </c:numRef>
          </c:cat>
          <c:val>
            <c:numRef>
              <c:f>Sheet1!$AD$83:$AG$83</c:f>
              <c:numCache>
                <c:formatCode>#,##0</c:formatCode>
                <c:ptCount val="4"/>
                <c:pt idx="0">
                  <c:v>51841196</c:v>
                </c:pt>
                <c:pt idx="1">
                  <c:v>77157753</c:v>
                </c:pt>
                <c:pt idx="2">
                  <c:v>137321600</c:v>
                </c:pt>
                <c:pt idx="3">
                  <c:v>218446862</c:v>
                </c:pt>
              </c:numCache>
            </c:numRef>
          </c:val>
          <c:smooth val="0"/>
          <c:extLst>
            <c:ext xmlns:c16="http://schemas.microsoft.com/office/drawing/2014/chart" uri="{C3380CC4-5D6E-409C-BE32-E72D297353CC}">
              <c16:uniqueId val="{0000000E-09A0-4FF5-9CFE-D98C6C176805}"/>
            </c:ext>
          </c:extLst>
        </c:ser>
        <c:dLbls>
          <c:dLblPos val="ctr"/>
          <c:showLegendKey val="0"/>
          <c:showVal val="1"/>
          <c:showCatName val="0"/>
          <c:showSerName val="0"/>
          <c:showPercent val="0"/>
          <c:showBubbleSize val="0"/>
        </c:dLbls>
        <c:marker val="1"/>
        <c:smooth val="0"/>
        <c:axId val="413560896"/>
        <c:axId val="413569536"/>
      </c:lineChart>
      <c:dateAx>
        <c:axId val="413560896"/>
        <c:scaling>
          <c:orientation val="minMax"/>
          <c:max val="45455"/>
        </c:scaling>
        <c:delete val="0"/>
        <c:axPos val="b"/>
        <c:majorGridlines>
          <c:spPr>
            <a:ln w="9525" cap="flat" cmpd="sng" algn="ctr">
              <a:solidFill>
                <a:schemeClr val="tx1">
                  <a:lumMod val="15000"/>
                  <a:lumOff val="85000"/>
                  <a:alpha val="32000"/>
                </a:schemeClr>
              </a:solidFill>
              <a:round/>
            </a:ln>
            <a:effectLst/>
          </c:spPr>
        </c:majorGridlines>
        <c:numFmt formatCode="m/d/yyyy"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l-GR"/>
          </a:p>
        </c:txPr>
        <c:crossAx val="413569536"/>
        <c:crosses val="autoZero"/>
        <c:auto val="1"/>
        <c:lblOffset val="100"/>
        <c:baseTimeUnit val="months"/>
        <c:majorUnit val="1"/>
        <c:majorTimeUnit val="months"/>
      </c:dateAx>
      <c:valAx>
        <c:axId val="413569536"/>
        <c:scaling>
          <c:orientation val="minMax"/>
          <c:max val="250000000"/>
          <c:min val="0"/>
        </c:scaling>
        <c:delete val="0"/>
        <c:axPos val="r"/>
        <c:majorGridlines>
          <c:spPr>
            <a:ln w="9525" cap="flat" cmpd="sng" algn="ctr">
              <a:solidFill>
                <a:schemeClr val="tx1">
                  <a:lumMod val="15000"/>
                  <a:lumOff val="85000"/>
                  <a:alpha val="32000"/>
                </a:schemeClr>
              </a:solidFill>
              <a:round/>
            </a:ln>
            <a:effectLst/>
          </c:spPr>
        </c:majorGridlines>
        <c:numFmt formatCode="#,##0.00" sourceLinked="0"/>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l-GR"/>
          </a:p>
        </c:txPr>
        <c:crossAx val="413560896"/>
        <c:crosses val="max"/>
        <c:crossBetween val="between"/>
        <c:dispUnits>
          <c:builtInUnit val="millions"/>
          <c:dispUnitsLbl>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el-GR"/>
              </a:p>
            </c:txPr>
          </c:dispUnitsLbl>
        </c:dispUnits>
      </c:valAx>
      <c:spPr>
        <a:noFill/>
        <a:ln>
          <a:noFill/>
        </a:ln>
        <a:effectLst/>
      </c:spPr>
    </c:plotArea>
    <c:legend>
      <c:legendPos val="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l-GR"/>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Sheet1!$AB$100</c:f>
              <c:strCache>
                <c:ptCount val="1"/>
                <c:pt idx="0">
                  <c:v>ΕΤΠΑ</c:v>
                </c:pt>
              </c:strCache>
            </c:strRef>
          </c:tx>
          <c:spPr>
            <a:ln w="38100" cap="flat" cmpd="dbl" algn="ctr">
              <a:solidFill>
                <a:schemeClr val="accent1"/>
              </a:solidFill>
              <a:miter lim="800000"/>
            </a:ln>
            <a:effectLst/>
          </c:spPr>
          <c:marker>
            <c:symbol val="circle"/>
            <c:size val="6"/>
            <c:spPr>
              <a:solidFill>
                <a:schemeClr val="accent1"/>
              </a:solidFill>
              <a:ln w="9525" cap="flat" cmpd="sng" algn="ctr">
                <a:solidFill>
                  <a:schemeClr val="lt1"/>
                </a:solidFill>
                <a:round/>
              </a:ln>
              <a:effectLst/>
            </c:spPr>
          </c:marker>
          <c:dLbls>
            <c:dLbl>
              <c:idx val="0"/>
              <c:layout>
                <c:manualLayout>
                  <c:x val="2.0890015539678248E-2"/>
                  <c:y val="1.26477583721705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F4D-4CAE-8FE0-CAAF1C8E376C}"/>
                </c:ext>
              </c:extLst>
            </c:dLbl>
            <c:dLbl>
              <c:idx val="1"/>
              <c:layout>
                <c:manualLayout>
                  <c:x val="-2.7820538419467137E-2"/>
                  <c:y val="4.9337860593817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F4D-4CAE-8FE0-CAAF1C8E376C}"/>
                </c:ext>
              </c:extLst>
            </c:dLbl>
            <c:dLbl>
              <c:idx val="2"/>
              <c:layout>
                <c:manualLayout>
                  <c:x val="-2.9840332458442795E-2"/>
                  <c:y val="-6.01851851851852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F4D-4CAE-8FE0-CAAF1C8E376C}"/>
                </c:ext>
              </c:extLst>
            </c:dLbl>
            <c:dLbl>
              <c:idx val="3"/>
              <c:layout>
                <c:manualLayout>
                  <c:x val="-4.3322674553321443E-2"/>
                  <c:y val="6.114648863747909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F4D-4CAE-8FE0-CAAF1C8E376C}"/>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l-G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Sheet1!$AD$77:$AG$77</c:f>
              <c:numCache>
                <c:formatCode>m/d/yyyy</c:formatCode>
                <c:ptCount val="4"/>
                <c:pt idx="0">
                  <c:v>45096</c:v>
                </c:pt>
                <c:pt idx="1">
                  <c:v>45260</c:v>
                </c:pt>
                <c:pt idx="2">
                  <c:v>45365</c:v>
                </c:pt>
                <c:pt idx="3">
                  <c:v>45455</c:v>
                </c:pt>
              </c:numCache>
            </c:numRef>
          </c:cat>
          <c:val>
            <c:numRef>
              <c:f>Sheet1!$AD$101:$AG$101</c:f>
              <c:numCache>
                <c:formatCode>#,##0</c:formatCode>
                <c:ptCount val="4"/>
                <c:pt idx="0" formatCode="General">
                  <c:v>0</c:v>
                </c:pt>
                <c:pt idx="1">
                  <c:v>31163030</c:v>
                </c:pt>
                <c:pt idx="2">
                  <c:v>51428100</c:v>
                </c:pt>
                <c:pt idx="3">
                  <c:v>86927975</c:v>
                </c:pt>
              </c:numCache>
            </c:numRef>
          </c:val>
          <c:smooth val="0"/>
          <c:extLst>
            <c:ext xmlns:c16="http://schemas.microsoft.com/office/drawing/2014/chart" uri="{C3380CC4-5D6E-409C-BE32-E72D297353CC}">
              <c16:uniqueId val="{00000004-2F4D-4CAE-8FE0-CAAF1C8E376C}"/>
            </c:ext>
          </c:extLst>
        </c:ser>
        <c:ser>
          <c:idx val="1"/>
          <c:order val="1"/>
          <c:tx>
            <c:strRef>
              <c:f>Sheet1!$AB$102</c:f>
              <c:strCache>
                <c:ptCount val="1"/>
                <c:pt idx="0">
                  <c:v>ΕΚΤ+</c:v>
                </c:pt>
              </c:strCache>
            </c:strRef>
          </c:tx>
          <c:spPr>
            <a:ln w="38100" cap="flat" cmpd="dbl" algn="ctr">
              <a:solidFill>
                <a:schemeClr val="accent2"/>
              </a:solidFill>
              <a:miter lim="800000"/>
            </a:ln>
            <a:effectLst/>
          </c:spPr>
          <c:marker>
            <c:symbol val="circle"/>
            <c:size val="6"/>
            <c:spPr>
              <a:solidFill>
                <a:schemeClr val="accent2"/>
              </a:solidFill>
              <a:ln w="9525" cap="flat" cmpd="sng" algn="ctr">
                <a:solidFill>
                  <a:schemeClr val="lt1"/>
                </a:solidFill>
                <a:round/>
              </a:ln>
              <a:effectLst/>
            </c:spPr>
          </c:marker>
          <c:dLbls>
            <c:dLbl>
              <c:idx val="0"/>
              <c:layout>
                <c:manualLayout>
                  <c:x val="-6.1784776902887167E-2"/>
                  <c:y val="1.851851851851851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F4D-4CAE-8FE0-CAAF1C8E376C}"/>
                </c:ext>
              </c:extLst>
            </c:dLbl>
            <c:dLbl>
              <c:idx val="1"/>
              <c:layout>
                <c:manualLayout>
                  <c:x val="-2.6904825981647552E-2"/>
                  <c:y val="-6.00619007328319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F4D-4CAE-8FE0-CAAF1C8E376C}"/>
                </c:ext>
              </c:extLst>
            </c:dLbl>
            <c:dLbl>
              <c:idx val="2"/>
              <c:layout>
                <c:manualLayout>
                  <c:x val="-3.8173610327375013E-2"/>
                  <c:y val="4.719090285222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F4D-4CAE-8FE0-CAAF1C8E376C}"/>
                </c:ext>
              </c:extLst>
            </c:dLbl>
            <c:dLbl>
              <c:idx val="3"/>
              <c:layout>
                <c:manualLayout>
                  <c:x val="-4.9743220299709727E-2"/>
                  <c:y val="5.09554071978993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F4D-4CAE-8FE0-CAAF1C8E376C}"/>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l-G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Sheet1!$AD$77:$AG$77</c:f>
              <c:numCache>
                <c:formatCode>m/d/yyyy</c:formatCode>
                <c:ptCount val="4"/>
                <c:pt idx="0">
                  <c:v>45096</c:v>
                </c:pt>
                <c:pt idx="1">
                  <c:v>45260</c:v>
                </c:pt>
                <c:pt idx="2">
                  <c:v>45365</c:v>
                </c:pt>
                <c:pt idx="3">
                  <c:v>45455</c:v>
                </c:pt>
              </c:numCache>
            </c:numRef>
          </c:cat>
          <c:val>
            <c:numRef>
              <c:f>Sheet1!$AD$103:$AG$103</c:f>
              <c:numCache>
                <c:formatCode>#,##0</c:formatCode>
                <c:ptCount val="4"/>
                <c:pt idx="0">
                  <c:v>9656515</c:v>
                </c:pt>
                <c:pt idx="1">
                  <c:v>33450694</c:v>
                </c:pt>
                <c:pt idx="2">
                  <c:v>36780694</c:v>
                </c:pt>
                <c:pt idx="3">
                  <c:v>36780694</c:v>
                </c:pt>
              </c:numCache>
            </c:numRef>
          </c:val>
          <c:smooth val="0"/>
          <c:extLst>
            <c:ext xmlns:c16="http://schemas.microsoft.com/office/drawing/2014/chart" uri="{C3380CC4-5D6E-409C-BE32-E72D297353CC}">
              <c16:uniqueId val="{00000009-2F4D-4CAE-8FE0-CAAF1C8E376C}"/>
            </c:ext>
          </c:extLst>
        </c:ser>
        <c:ser>
          <c:idx val="2"/>
          <c:order val="2"/>
          <c:tx>
            <c:strRef>
              <c:f>Sheet1!$AB$104</c:f>
              <c:strCache>
                <c:ptCount val="1"/>
                <c:pt idx="0">
                  <c:v>ΠΡΟΓΡΑΜΜΑ</c:v>
                </c:pt>
              </c:strCache>
            </c:strRef>
          </c:tx>
          <c:spPr>
            <a:ln w="38100" cap="flat" cmpd="dbl" algn="ctr">
              <a:solidFill>
                <a:schemeClr val="accent3"/>
              </a:solidFill>
              <a:miter lim="800000"/>
            </a:ln>
            <a:effectLst/>
          </c:spPr>
          <c:marker>
            <c:symbol val="circle"/>
            <c:size val="6"/>
            <c:spPr>
              <a:solidFill>
                <a:schemeClr val="accent3"/>
              </a:solidFill>
              <a:ln w="9525" cap="flat" cmpd="sng" algn="ctr">
                <a:solidFill>
                  <a:schemeClr val="lt1"/>
                </a:solidFill>
                <a:round/>
              </a:ln>
              <a:effectLst/>
            </c:spPr>
          </c:marker>
          <c:dLbls>
            <c:dLbl>
              <c:idx val="0"/>
              <c:layout>
                <c:manualLayout>
                  <c:x val="-5.9006999125109365E-2"/>
                  <c:y val="-5.55555555555556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F4D-4CAE-8FE0-CAAF1C8E376C}"/>
                </c:ext>
              </c:extLst>
            </c:dLbl>
            <c:dLbl>
              <c:idx val="1"/>
              <c:layout>
                <c:manualLayout>
                  <c:x val="-6.2584311792486691E-2"/>
                  <c:y val="-4.46160385876037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F4D-4CAE-8FE0-CAAF1C8E376C}"/>
                </c:ext>
              </c:extLst>
            </c:dLbl>
            <c:dLbl>
              <c:idx val="2"/>
              <c:layout>
                <c:manualLayout>
                  <c:x val="-0.11192291974739128"/>
                  <c:y val="-2.05920178096633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2F4D-4CAE-8FE0-CAAF1C8E376C}"/>
                </c:ext>
              </c:extLst>
            </c:dLbl>
            <c:dLbl>
              <c:idx val="3"/>
              <c:layout>
                <c:manualLayout>
                  <c:x val="-4.6062107405113684E-2"/>
                  <c:y val="7.13375700770590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2F4D-4CAE-8FE0-CAAF1C8E376C}"/>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l-G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Sheet1!$AD$77:$AG$77</c:f>
              <c:numCache>
                <c:formatCode>m/d/yyyy</c:formatCode>
                <c:ptCount val="4"/>
                <c:pt idx="0">
                  <c:v>45096</c:v>
                </c:pt>
                <c:pt idx="1">
                  <c:v>45260</c:v>
                </c:pt>
                <c:pt idx="2">
                  <c:v>45365</c:v>
                </c:pt>
                <c:pt idx="3">
                  <c:v>45455</c:v>
                </c:pt>
              </c:numCache>
            </c:numRef>
          </c:cat>
          <c:val>
            <c:numRef>
              <c:f>Sheet1!$AD$105:$AG$105</c:f>
              <c:numCache>
                <c:formatCode>#,##0</c:formatCode>
                <c:ptCount val="4"/>
                <c:pt idx="0">
                  <c:v>9656515</c:v>
                </c:pt>
                <c:pt idx="1">
                  <c:v>64613724</c:v>
                </c:pt>
                <c:pt idx="2">
                  <c:v>88208794</c:v>
                </c:pt>
                <c:pt idx="3">
                  <c:v>123708669</c:v>
                </c:pt>
              </c:numCache>
            </c:numRef>
          </c:val>
          <c:smooth val="0"/>
          <c:extLst>
            <c:ext xmlns:c16="http://schemas.microsoft.com/office/drawing/2014/chart" uri="{C3380CC4-5D6E-409C-BE32-E72D297353CC}">
              <c16:uniqueId val="{0000000E-2F4D-4CAE-8FE0-CAAF1C8E376C}"/>
            </c:ext>
          </c:extLst>
        </c:ser>
        <c:dLbls>
          <c:dLblPos val="ctr"/>
          <c:showLegendKey val="0"/>
          <c:showVal val="1"/>
          <c:showCatName val="0"/>
          <c:showSerName val="0"/>
          <c:showPercent val="0"/>
          <c:showBubbleSize val="0"/>
        </c:dLbls>
        <c:marker val="1"/>
        <c:smooth val="0"/>
        <c:axId val="413560896"/>
        <c:axId val="413569536"/>
      </c:lineChart>
      <c:dateAx>
        <c:axId val="413560896"/>
        <c:scaling>
          <c:orientation val="minMax"/>
          <c:max val="45455"/>
        </c:scaling>
        <c:delete val="0"/>
        <c:axPos val="b"/>
        <c:majorGridlines>
          <c:spPr>
            <a:ln w="9525" cap="flat" cmpd="sng" algn="ctr">
              <a:solidFill>
                <a:schemeClr val="tx1">
                  <a:lumMod val="15000"/>
                  <a:lumOff val="85000"/>
                  <a:alpha val="32000"/>
                </a:schemeClr>
              </a:solidFill>
              <a:round/>
            </a:ln>
            <a:effectLst/>
          </c:spPr>
        </c:majorGridlines>
        <c:numFmt formatCode="m/d/yyyy"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l-GR"/>
          </a:p>
        </c:txPr>
        <c:crossAx val="413569536"/>
        <c:crosses val="autoZero"/>
        <c:auto val="1"/>
        <c:lblOffset val="100"/>
        <c:baseTimeUnit val="months"/>
      </c:dateAx>
      <c:valAx>
        <c:axId val="413569536"/>
        <c:scaling>
          <c:orientation val="minMax"/>
        </c:scaling>
        <c:delete val="0"/>
        <c:axPos val="r"/>
        <c:majorGridlines>
          <c:spPr>
            <a:ln w="9525" cap="flat" cmpd="sng" algn="ctr">
              <a:solidFill>
                <a:schemeClr val="tx1">
                  <a:lumMod val="15000"/>
                  <a:lumOff val="85000"/>
                  <a:alpha val="32000"/>
                </a:schemeClr>
              </a:solidFill>
              <a:round/>
            </a:ln>
            <a:effectLst/>
          </c:spPr>
        </c:majorGridlines>
        <c:numFmt formatCode="#,##0.00" sourceLinked="0"/>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l-GR"/>
          </a:p>
        </c:txPr>
        <c:crossAx val="413560896"/>
        <c:crosses val="max"/>
        <c:crossBetween val="between"/>
        <c:dispUnits>
          <c:builtInUnit val="millions"/>
          <c:dispUnitsLbl>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el-GR"/>
              </a:p>
            </c:txPr>
          </c:dispUnitsLbl>
        </c:dispUnits>
      </c:valAx>
      <c:spPr>
        <a:noFill/>
        <a:ln>
          <a:noFill/>
        </a:ln>
        <a:effectLst/>
      </c:spPr>
    </c:plotArea>
    <c:legend>
      <c:legendPos val="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l-GR"/>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Sheet1!$AE$99</c:f>
              <c:strCache>
                <c:ptCount val="1"/>
                <c:pt idx="0">
                  <c:v>ΕΤΠΑ</c:v>
                </c:pt>
              </c:strCache>
            </c:strRef>
          </c:tx>
          <c:spPr>
            <a:ln w="38100" cap="flat" cmpd="dbl" algn="ctr">
              <a:solidFill>
                <a:schemeClr val="accent1"/>
              </a:solidFill>
              <a:miter lim="800000"/>
            </a:ln>
            <a:effectLst/>
          </c:spPr>
          <c:marker>
            <c:symbol val="circle"/>
            <c:size val="6"/>
            <c:spPr>
              <a:solidFill>
                <a:schemeClr val="accent1"/>
              </a:solidFill>
              <a:ln w="9525" cap="flat" cmpd="sng" algn="ctr">
                <a:solidFill>
                  <a:schemeClr val="lt1"/>
                </a:solidFill>
                <a:round/>
              </a:ln>
              <a:effectLst/>
            </c:spPr>
          </c:marker>
          <c:dLbls>
            <c:dLbl>
              <c:idx val="0"/>
              <c:layout>
                <c:manualLayout>
                  <c:x val="-8.2227979929475115E-2"/>
                  <c:y val="1.9931547045385984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7D60-4A8F-8126-A8EAF288DEE9}"/>
                </c:ext>
              </c:extLst>
            </c:dLbl>
            <c:dLbl>
              <c:idx val="1"/>
              <c:layout>
                <c:manualLayout>
                  <c:x val="-3.1777657006357429E-2"/>
                  <c:y val="4.8401603500203769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7D60-4A8F-8126-A8EAF288DEE9}"/>
                </c:ext>
              </c:extLst>
            </c:dLbl>
            <c:dLbl>
              <c:idx val="2"/>
              <c:layout>
                <c:manualLayout>
                  <c:x val="-1.9139461499896784E-2"/>
                  <c:y val="4.5966769441502811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7D60-4A8F-8126-A8EAF288DEE9}"/>
                </c:ext>
              </c:extLst>
            </c:dLbl>
            <c:dLbl>
              <c:idx val="3"/>
              <c:layout>
                <c:manualLayout>
                  <c:x val="-5.4622835066965102E-2"/>
                  <c:y val="-5.4671940747389958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7D60-4A8F-8126-A8EAF288DEE9}"/>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l-G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Sheet1!$AG$98:$AJ$98</c:f>
              <c:numCache>
                <c:formatCode>m/d/yyyy</c:formatCode>
                <c:ptCount val="4"/>
                <c:pt idx="0">
                  <c:v>45096</c:v>
                </c:pt>
                <c:pt idx="1">
                  <c:v>45260</c:v>
                </c:pt>
                <c:pt idx="2">
                  <c:v>45365</c:v>
                </c:pt>
                <c:pt idx="3">
                  <c:v>45455</c:v>
                </c:pt>
              </c:numCache>
            </c:numRef>
          </c:cat>
          <c:val>
            <c:numRef>
              <c:f>Sheet1!$AG$100:$AJ$100</c:f>
              <c:numCache>
                <c:formatCode>#,##0</c:formatCode>
                <c:ptCount val="4"/>
                <c:pt idx="0" formatCode="General">
                  <c:v>0</c:v>
                </c:pt>
                <c:pt idx="1">
                  <c:v>13275040</c:v>
                </c:pt>
                <c:pt idx="2">
                  <c:v>21471404</c:v>
                </c:pt>
                <c:pt idx="3">
                  <c:v>37753860</c:v>
                </c:pt>
              </c:numCache>
            </c:numRef>
          </c:val>
          <c:smooth val="0"/>
          <c:extLst>
            <c:ext xmlns:c16="http://schemas.microsoft.com/office/drawing/2014/chart" uri="{C3380CC4-5D6E-409C-BE32-E72D297353CC}">
              <c16:uniqueId val="{00000004-7D60-4A8F-8126-A8EAF288DEE9}"/>
            </c:ext>
          </c:extLst>
        </c:ser>
        <c:ser>
          <c:idx val="1"/>
          <c:order val="1"/>
          <c:tx>
            <c:strRef>
              <c:f>Sheet1!$AE$101</c:f>
              <c:strCache>
                <c:ptCount val="1"/>
                <c:pt idx="0">
                  <c:v>ΕΚΤ+</c:v>
                </c:pt>
              </c:strCache>
            </c:strRef>
          </c:tx>
          <c:spPr>
            <a:ln w="38100" cap="flat" cmpd="dbl" algn="ctr">
              <a:solidFill>
                <a:schemeClr val="accent2"/>
              </a:solidFill>
              <a:miter lim="800000"/>
            </a:ln>
            <a:effectLst/>
          </c:spPr>
          <c:marker>
            <c:symbol val="circle"/>
            <c:size val="6"/>
            <c:spPr>
              <a:solidFill>
                <a:schemeClr val="accent2"/>
              </a:solidFill>
              <a:ln w="9525" cap="flat" cmpd="sng" algn="ctr">
                <a:solidFill>
                  <a:schemeClr val="lt1"/>
                </a:solidFill>
                <a:round/>
              </a:ln>
              <a:effectLst/>
            </c:spPr>
          </c:marker>
          <c:dLbls>
            <c:dLbl>
              <c:idx val="0"/>
              <c:layout>
                <c:manualLayout>
                  <c:x val="-6.1784776902887167E-2"/>
                  <c:y val="1.8518518518518517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7D60-4A8F-8126-A8EAF288DEE9}"/>
                </c:ext>
              </c:extLst>
            </c:dLbl>
            <c:dLbl>
              <c:idx val="1"/>
              <c:layout>
                <c:manualLayout>
                  <c:x val="-2.9499290116825283E-2"/>
                  <c:y val="-3.9924135909990416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7D60-4A8F-8126-A8EAF288DEE9}"/>
                </c:ext>
              </c:extLst>
            </c:dLbl>
            <c:dLbl>
              <c:idx val="2"/>
              <c:layout>
                <c:manualLayout>
                  <c:x val="-3.8173665791776029E-2"/>
                  <c:y val="-6.4814814814814811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7D60-4A8F-8126-A8EAF288DEE9}"/>
                </c:ext>
              </c:extLst>
            </c:dLbl>
            <c:dLbl>
              <c:idx val="3"/>
              <c:layout>
                <c:manualLayout>
                  <c:x val="-4.7603038384247072E-2"/>
                  <c:y val="7.1186159058770612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7D60-4A8F-8126-A8EAF288DEE9}"/>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l-G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Sheet1!$AG$98:$AJ$98</c:f>
              <c:numCache>
                <c:formatCode>m/d/yyyy</c:formatCode>
                <c:ptCount val="4"/>
                <c:pt idx="0">
                  <c:v>45096</c:v>
                </c:pt>
                <c:pt idx="1">
                  <c:v>45260</c:v>
                </c:pt>
                <c:pt idx="2">
                  <c:v>45365</c:v>
                </c:pt>
                <c:pt idx="3">
                  <c:v>45455</c:v>
                </c:pt>
              </c:numCache>
            </c:numRef>
          </c:cat>
          <c:val>
            <c:numRef>
              <c:f>Sheet1!$AG$102:$AJ$102</c:f>
              <c:numCache>
                <c:formatCode>#,##0</c:formatCode>
                <c:ptCount val="4"/>
                <c:pt idx="0">
                  <c:v>4942465</c:v>
                </c:pt>
                <c:pt idx="1">
                  <c:v>26888460</c:v>
                </c:pt>
                <c:pt idx="2">
                  <c:v>27635205</c:v>
                </c:pt>
                <c:pt idx="3">
                  <c:v>28466004</c:v>
                </c:pt>
              </c:numCache>
            </c:numRef>
          </c:val>
          <c:smooth val="0"/>
          <c:extLst>
            <c:ext xmlns:c16="http://schemas.microsoft.com/office/drawing/2014/chart" uri="{C3380CC4-5D6E-409C-BE32-E72D297353CC}">
              <c16:uniqueId val="{00000009-7D60-4A8F-8126-A8EAF288DEE9}"/>
            </c:ext>
          </c:extLst>
        </c:ser>
        <c:ser>
          <c:idx val="2"/>
          <c:order val="2"/>
          <c:tx>
            <c:strRef>
              <c:f>Sheet1!$AE$103</c:f>
              <c:strCache>
                <c:ptCount val="1"/>
                <c:pt idx="0">
                  <c:v>ΠΡΟΓΡΑΜΜΑ</c:v>
                </c:pt>
              </c:strCache>
            </c:strRef>
          </c:tx>
          <c:spPr>
            <a:ln w="38100" cap="flat" cmpd="dbl" algn="ctr">
              <a:solidFill>
                <a:schemeClr val="accent3"/>
              </a:solidFill>
              <a:miter lim="800000"/>
            </a:ln>
            <a:effectLst/>
          </c:spPr>
          <c:marker>
            <c:symbol val="circle"/>
            <c:size val="6"/>
            <c:spPr>
              <a:solidFill>
                <a:schemeClr val="accent3"/>
              </a:solidFill>
              <a:ln w="9525" cap="flat" cmpd="sng" algn="ctr">
                <a:solidFill>
                  <a:schemeClr val="lt1"/>
                </a:solidFill>
                <a:round/>
              </a:ln>
              <a:effectLst/>
            </c:spPr>
          </c:marker>
          <c:dLbls>
            <c:dLbl>
              <c:idx val="0"/>
              <c:layout>
                <c:manualLayout>
                  <c:x val="-5.9006999125109365E-2"/>
                  <c:y val="-5.5555555555555643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7D60-4A8F-8126-A8EAF288DEE9}"/>
                </c:ext>
              </c:extLst>
            </c:dLbl>
            <c:dLbl>
              <c:idx val="1"/>
              <c:layout>
                <c:manualLayout>
                  <c:x val="-6.2584311792486691E-2"/>
                  <c:y val="-4.4616038587603768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7D60-4A8F-8126-A8EAF288DEE9}"/>
                </c:ext>
              </c:extLst>
            </c:dLbl>
            <c:dLbl>
              <c:idx val="2"/>
              <c:layout>
                <c:manualLayout>
                  <c:x val="-0.11192291974739128"/>
                  <c:y val="-2.0592017809663309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C-7D60-4A8F-8126-A8EAF288DEE9}"/>
                </c:ext>
              </c:extLst>
            </c:dLbl>
            <c:dLbl>
              <c:idx val="3"/>
              <c:layout>
                <c:manualLayout>
                  <c:x val="-9.7426473376221234E-2"/>
                  <c:y val="-2.7456023746217768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7D60-4A8F-8126-A8EAF288DEE9}"/>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l-G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Sheet1!$AG$98:$AJ$98</c:f>
              <c:numCache>
                <c:formatCode>m/d/yyyy</c:formatCode>
                <c:ptCount val="4"/>
                <c:pt idx="0">
                  <c:v>45096</c:v>
                </c:pt>
                <c:pt idx="1">
                  <c:v>45260</c:v>
                </c:pt>
                <c:pt idx="2">
                  <c:v>45365</c:v>
                </c:pt>
                <c:pt idx="3">
                  <c:v>45455</c:v>
                </c:pt>
              </c:numCache>
            </c:numRef>
          </c:cat>
          <c:val>
            <c:numRef>
              <c:f>Sheet1!$AG$104:$AJ$104</c:f>
              <c:numCache>
                <c:formatCode>#,##0</c:formatCode>
                <c:ptCount val="4"/>
                <c:pt idx="0">
                  <c:v>4942465</c:v>
                </c:pt>
                <c:pt idx="1">
                  <c:v>40163500</c:v>
                </c:pt>
                <c:pt idx="2">
                  <c:v>49106609</c:v>
                </c:pt>
                <c:pt idx="3">
                  <c:v>66219864</c:v>
                </c:pt>
              </c:numCache>
            </c:numRef>
          </c:val>
          <c:smooth val="0"/>
          <c:extLst>
            <c:ext xmlns:c16="http://schemas.microsoft.com/office/drawing/2014/chart" uri="{C3380CC4-5D6E-409C-BE32-E72D297353CC}">
              <c16:uniqueId val="{0000000E-7D60-4A8F-8126-A8EAF288DEE9}"/>
            </c:ext>
          </c:extLst>
        </c:ser>
        <c:dLbls>
          <c:dLblPos val="ctr"/>
          <c:showLegendKey val="0"/>
          <c:showVal val="1"/>
          <c:showCatName val="0"/>
          <c:showSerName val="0"/>
          <c:showPercent val="0"/>
          <c:showBubbleSize val="0"/>
        </c:dLbls>
        <c:marker val="1"/>
        <c:smooth val="0"/>
        <c:axId val="413560896"/>
        <c:axId val="413569536"/>
      </c:lineChart>
      <c:dateAx>
        <c:axId val="413560896"/>
        <c:scaling>
          <c:orientation val="minMax"/>
          <c:min val="45078"/>
        </c:scaling>
        <c:delete val="0"/>
        <c:axPos val="b"/>
        <c:majorGridlines>
          <c:spPr>
            <a:ln w="9525" cap="flat" cmpd="sng" algn="ctr">
              <a:solidFill>
                <a:schemeClr val="tx1">
                  <a:lumMod val="15000"/>
                  <a:lumOff val="85000"/>
                  <a:alpha val="32000"/>
                </a:schemeClr>
              </a:solidFill>
              <a:round/>
            </a:ln>
            <a:effectLst/>
          </c:spPr>
        </c:majorGridlines>
        <c:numFmt formatCode="m/d/yyyy"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l-GR"/>
          </a:p>
        </c:txPr>
        <c:crossAx val="413569536"/>
        <c:crosses val="autoZero"/>
        <c:auto val="1"/>
        <c:lblOffset val="100"/>
        <c:baseTimeUnit val="months"/>
        <c:majorUnit val="1"/>
      </c:dateAx>
      <c:valAx>
        <c:axId val="413569536"/>
        <c:scaling>
          <c:orientation val="minMax"/>
          <c:max val="80000000"/>
          <c:min val="0"/>
        </c:scaling>
        <c:delete val="0"/>
        <c:axPos val="r"/>
        <c:majorGridlines>
          <c:spPr>
            <a:ln w="9525" cap="flat" cmpd="sng" algn="ctr">
              <a:solidFill>
                <a:schemeClr val="tx1">
                  <a:lumMod val="15000"/>
                  <a:lumOff val="85000"/>
                  <a:alpha val="32000"/>
                </a:schemeClr>
              </a:solidFill>
              <a:round/>
            </a:ln>
            <a:effectLst/>
          </c:spPr>
        </c:majorGridlines>
        <c:numFmt formatCode="#,##0.00" sourceLinked="0"/>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l-GR"/>
          </a:p>
        </c:txPr>
        <c:crossAx val="413560896"/>
        <c:crosses val="max"/>
        <c:crossBetween val="between"/>
        <c:dispUnits>
          <c:builtInUnit val="millions"/>
          <c:dispUnitsLbl>
            <c:layout/>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el-GR"/>
              </a:p>
            </c:txPr>
          </c:dispUnitsLbl>
        </c:dispUnits>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l-GR"/>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476159230096238"/>
          <c:y val="7.407407407407407E-2"/>
          <c:w val="0.83468285214348203"/>
          <c:h val="0.73996172353455814"/>
        </c:manualLayout>
      </c:layout>
      <c:barChart>
        <c:barDir val="col"/>
        <c:grouping val="clustered"/>
        <c:varyColors val="0"/>
        <c:ser>
          <c:idx val="0"/>
          <c:order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dLbl>
              <c:idx val="0"/>
              <c:layout/>
              <c:tx>
                <c:rich>
                  <a:bodyPr/>
                  <a:lstStyle/>
                  <a:p>
                    <a:fld id="{5502DF19-8306-4C9B-8B46-2136C8E63B64}" type="VALUE">
                      <a:rPr lang="en-US"/>
                      <a:pPr/>
                      <a:t>[ΤΙΜΗ]</a:t>
                    </a:fld>
                    <a:r>
                      <a:rPr lang="en-US"/>
                      <a:t>  </a:t>
                    </a:r>
                  </a:p>
                  <a:p>
                    <a:r>
                      <a:rPr lang="en-US"/>
                      <a:t>100%</a:t>
                    </a:r>
                  </a:p>
                </c:rich>
              </c:tx>
              <c:dLblPos val="in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0-924C-4A2B-853C-3C84F2E253E3}"/>
                </c:ext>
              </c:extLst>
            </c:dLbl>
            <c:dLbl>
              <c:idx val="1"/>
              <c:layout/>
              <c:tx>
                <c:rich>
                  <a:bodyPr/>
                  <a:lstStyle/>
                  <a:p>
                    <a:fld id="{B71FFF74-B648-4DAB-A491-0093643F5FC3}" type="VALUE">
                      <a:rPr lang="en-US"/>
                      <a:pPr/>
                      <a:t>[ΤΙΜΗ]</a:t>
                    </a:fld>
                    <a:r>
                      <a:rPr lang="en-US"/>
                      <a:t> </a:t>
                    </a:r>
                  </a:p>
                  <a:p>
                    <a:r>
                      <a:rPr lang="en-US"/>
                      <a:t>51,27%</a:t>
                    </a:r>
                  </a:p>
                </c:rich>
              </c:tx>
              <c:dLblPos val="in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1-924C-4A2B-853C-3C84F2E253E3}"/>
                </c:ext>
              </c:extLst>
            </c:dLbl>
            <c:dLbl>
              <c:idx val="2"/>
              <c:layout/>
              <c:tx>
                <c:rich>
                  <a:bodyPr/>
                  <a:lstStyle/>
                  <a:p>
                    <a:fld id="{B398E394-9273-4701-AE03-FCDB3964A4E8}" type="VALUE">
                      <a:rPr lang="en-US"/>
                      <a:pPr/>
                      <a:t>[ΤΙΜΗ]</a:t>
                    </a:fld>
                    <a:r>
                      <a:rPr lang="en-US"/>
                      <a:t> </a:t>
                    </a:r>
                  </a:p>
                  <a:p>
                    <a:r>
                      <a:rPr lang="en-US"/>
                      <a:t>29,04%</a:t>
                    </a:r>
                  </a:p>
                </c:rich>
              </c:tx>
              <c:dLblPos val="in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2-924C-4A2B-853C-3C84F2E253E3}"/>
                </c:ext>
              </c:extLst>
            </c:dLbl>
            <c:dLbl>
              <c:idx val="3"/>
              <c:layout/>
              <c:tx>
                <c:rich>
                  <a:bodyPr/>
                  <a:lstStyle/>
                  <a:p>
                    <a:fld id="{792A6F0C-61B1-4327-86EA-6716B4F4A4B6}" type="VALUE">
                      <a:rPr lang="en-US"/>
                      <a:pPr/>
                      <a:t>[ΤΙΜΗ]</a:t>
                    </a:fld>
                    <a:r>
                      <a:rPr lang="en-US"/>
                      <a:t> </a:t>
                    </a:r>
                  </a:p>
                  <a:p>
                    <a:r>
                      <a:rPr lang="en-US"/>
                      <a:t>15,54%</a:t>
                    </a:r>
                  </a:p>
                </c:rich>
              </c:tx>
              <c:dLblPos val="in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3-924C-4A2B-853C-3C84F2E253E3}"/>
                </c:ext>
              </c:extLst>
            </c:dLbl>
            <c:dLbl>
              <c:idx val="4"/>
              <c:layout/>
              <c:tx>
                <c:rich>
                  <a:bodyPr/>
                  <a:lstStyle/>
                  <a:p>
                    <a:fld id="{C326612B-BDBB-4559-A559-8CB1893924AB}" type="VALUE">
                      <a:rPr lang="en-US"/>
                      <a:pPr/>
                      <a:t>[ΤΙΜΗ]</a:t>
                    </a:fld>
                    <a:endParaRPr lang="en-US"/>
                  </a:p>
                  <a:p>
                    <a:r>
                      <a:rPr lang="en-US"/>
                      <a:t>11,72%</a:t>
                    </a:r>
                  </a:p>
                </c:rich>
              </c:tx>
              <c:dLblPos val="in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4-924C-4A2B-853C-3C84F2E253E3}"/>
                </c:ext>
              </c:extLst>
            </c:dLbl>
            <c:dLbl>
              <c:idx val="5"/>
              <c:layout>
                <c:manualLayout>
                  <c:x val="0"/>
                  <c:y val="9.4938224732815761E-3"/>
                </c:manualLayout>
              </c:layout>
              <c:tx>
                <c:rich>
                  <a:bodyPr/>
                  <a:lstStyle/>
                  <a:p>
                    <a:r>
                      <a:rPr lang="en-US" dirty="0" smtClean="0"/>
                      <a:t>14.18</a:t>
                    </a:r>
                    <a:endParaRPr lang="en-US" dirty="0"/>
                  </a:p>
                  <a:p>
                    <a:r>
                      <a:rPr lang="en-US" dirty="0" smtClean="0"/>
                      <a:t>3,33%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924C-4A2B-853C-3C84F2E253E3}"/>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l-GR"/>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(Υλοποίηση!$C$5,Υλοποίηση!$D$5,Υλοποίηση!$F$5,Υλοποίηση!$H$5,Υλοποίηση!$J$5,Υλοποίηση!$L$5)</c:f>
              <c:strCache>
                <c:ptCount val="6"/>
                <c:pt idx="0">
                  <c:v>Δημόσια Δαπάνη</c:v>
                </c:pt>
                <c:pt idx="1">
                  <c:v>Εξειδίκευση</c:v>
                </c:pt>
                <c:pt idx="2">
                  <c:v>Προσκλήσεις</c:v>
                </c:pt>
                <c:pt idx="3">
                  <c:v>Εντάξεις</c:v>
                </c:pt>
                <c:pt idx="4">
                  <c:v>Νομικές Δεσμεύσεις</c:v>
                </c:pt>
                <c:pt idx="5">
                  <c:v>Δαπάνες</c:v>
                </c:pt>
              </c:strCache>
            </c:strRef>
          </c:cat>
          <c:val>
            <c:numRef>
              <c:f>(Υλοποίηση!$C$16,Υλοποίηση!$D$16,Υλοποίηση!$F$16,Υλοποίηση!$H$16,Υλοποίηση!$J$16,Υλοποίηση!$L$16)</c:f>
              <c:numCache>
                <c:formatCode>#,##0</c:formatCode>
                <c:ptCount val="6"/>
                <c:pt idx="0">
                  <c:v>426065902</c:v>
                </c:pt>
                <c:pt idx="1">
                  <c:v>218446862.19743407</c:v>
                </c:pt>
                <c:pt idx="2">
                  <c:v>123708669</c:v>
                </c:pt>
                <c:pt idx="3">
                  <c:v>66219863.899999991</c:v>
                </c:pt>
                <c:pt idx="4">
                  <c:v>49938098.140000001</c:v>
                </c:pt>
                <c:pt idx="5">
                  <c:v>13730211.970000001</c:v>
                </c:pt>
              </c:numCache>
            </c:numRef>
          </c:val>
          <c:extLst>
            <c:ext xmlns:c16="http://schemas.microsoft.com/office/drawing/2014/chart" uri="{C3380CC4-5D6E-409C-BE32-E72D297353CC}">
              <c16:uniqueId val="{00000006-924C-4A2B-853C-3C84F2E253E3}"/>
            </c:ext>
          </c:extLst>
        </c:ser>
        <c:dLbls>
          <c:dLblPos val="inEnd"/>
          <c:showLegendKey val="0"/>
          <c:showVal val="1"/>
          <c:showCatName val="0"/>
          <c:showSerName val="0"/>
          <c:showPercent val="0"/>
          <c:showBubbleSize val="0"/>
        </c:dLbls>
        <c:gapWidth val="100"/>
        <c:overlap val="-24"/>
        <c:axId val="683760784"/>
        <c:axId val="683748720"/>
      </c:barChart>
      <c:catAx>
        <c:axId val="683760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l-GR"/>
          </a:p>
        </c:txPr>
        <c:crossAx val="683748720"/>
        <c:crosses val="autoZero"/>
        <c:auto val="1"/>
        <c:lblAlgn val="ctr"/>
        <c:lblOffset val="100"/>
        <c:noMultiLvlLbl val="0"/>
      </c:catAx>
      <c:valAx>
        <c:axId val="6837487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l-GR"/>
          </a:p>
        </c:txPr>
        <c:crossAx val="683760784"/>
        <c:crosses val="autoZero"/>
        <c:crossBetween val="between"/>
        <c:dispUnits>
          <c:builtInUnit val="millions"/>
          <c:dispUnitsLbl>
            <c:layout/>
            <c:spPr>
              <a:noFill/>
              <a:ln>
                <a:noFill/>
              </a:ln>
              <a:effectLst/>
            </c:spPr>
            <c:txPr>
              <a:bodyPr rot="-5400000" spcFirstLastPara="1" vertOverflow="ellipsis" vert="horz" wrap="square" anchor="ctr" anchorCtr="1"/>
              <a:lstStyle/>
              <a:p>
                <a:pPr>
                  <a:defRPr sz="900" b="0" i="0" u="none" strike="noStrike" kern="1200" cap="none" baseline="0">
                    <a:solidFill>
                      <a:schemeClr val="tx1">
                        <a:lumMod val="50000"/>
                        <a:lumOff val="50000"/>
                      </a:schemeClr>
                    </a:solidFill>
                    <a:latin typeface="+mn-lt"/>
                    <a:ea typeface="+mn-ea"/>
                    <a:cs typeface="+mn-cs"/>
                  </a:defRPr>
                </a:pPr>
                <a:endParaRPr lang="el-GR"/>
              </a:p>
            </c:txPr>
          </c:dispUnitsLbl>
        </c:dispUnits>
      </c:valAx>
      <c:spPr>
        <a:noFill/>
        <a:ln>
          <a:noFill/>
        </a:ln>
        <a:effectLst/>
      </c:spPr>
    </c:plotArea>
    <c:plotVisOnly val="1"/>
    <c:dispBlanksAs val="gap"/>
    <c:showDLblsOverMax val="0"/>
  </c:chart>
  <c:spPr>
    <a:noFill/>
    <a:ln>
      <a:noFill/>
    </a:ln>
    <a:effectLst/>
  </c:spPr>
  <c:txPr>
    <a:bodyPr/>
    <a:lstStyle/>
    <a:p>
      <a:pPr>
        <a:defRPr/>
      </a:pPr>
      <a:endParaRPr lang="el-G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900"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900"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900"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0.01879</cdr:x>
      <cdr:y>0.18479</cdr:y>
    </cdr:from>
    <cdr:to>
      <cdr:x>0.13122</cdr:x>
      <cdr:y>0.24844</cdr:y>
    </cdr:to>
    <cdr:sp macro="" textlink="">
      <cdr:nvSpPr>
        <cdr:cNvPr id="2" name="Πλαίσιο κειμένου 1"/>
        <cdr:cNvSpPr txBox="1"/>
      </cdr:nvSpPr>
      <cdr:spPr>
        <a:xfrm xmlns:a="http://schemas.openxmlformats.org/drawingml/2006/main">
          <a:off x="160777" y="845179"/>
          <a:ext cx="962005" cy="291114"/>
        </a:xfrm>
        <a:prstGeom xmlns:a="http://schemas.openxmlformats.org/drawingml/2006/main" prst="rect">
          <a:avLst/>
        </a:prstGeom>
        <a:gradFill xmlns:a="http://schemas.openxmlformats.org/drawingml/2006/main"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xmlns:a="http://schemas.openxmlformats.org/drawingml/2006/main">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lt1"/>
        </a:fontRef>
      </cdr:style>
      <cdr:txBody>
        <a:bodyPr xmlns:a="http://schemas.openxmlformats.org/drawingml/2006/main" wrap="square" rtlCol="0"/>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l-GR" sz="900" dirty="0"/>
            <a:t>19/06/2023</a:t>
          </a:r>
        </a:p>
      </cdr:txBody>
    </cdr:sp>
  </cdr:relSizeAnchor>
  <cdr:relSizeAnchor xmlns:cdr="http://schemas.openxmlformats.org/drawingml/2006/chartDrawing">
    <cdr:from>
      <cdr:x>0.31737</cdr:x>
      <cdr:y>0.18479</cdr:y>
    </cdr:from>
    <cdr:to>
      <cdr:x>0.42363</cdr:x>
      <cdr:y>0.24844</cdr:y>
    </cdr:to>
    <cdr:sp macro="" textlink="">
      <cdr:nvSpPr>
        <cdr:cNvPr id="3" name="Πλαίσιο κειμένου 1"/>
        <cdr:cNvSpPr txBox="1"/>
      </cdr:nvSpPr>
      <cdr:spPr>
        <a:xfrm xmlns:a="http://schemas.openxmlformats.org/drawingml/2006/main">
          <a:off x="2715595" y="845179"/>
          <a:ext cx="909218" cy="291114"/>
        </a:xfrm>
        <a:prstGeom xmlns:a="http://schemas.openxmlformats.org/drawingml/2006/main" prst="rect">
          <a:avLst/>
        </a:prstGeom>
        <a:gradFill xmlns:a="http://schemas.openxmlformats.org/drawingml/2006/main"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xmlns:a="http://schemas.openxmlformats.org/drawingml/2006/main">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lt1"/>
        </a:fontRef>
      </cdr:style>
      <cdr:txBody>
        <a:bodyPr xmlns:a="http://schemas.openxmlformats.org/drawingml/2006/main" wrap="square" rtlCol="0"/>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l-GR" sz="900"/>
            <a:t>30/11/2023</a:t>
          </a:r>
        </a:p>
      </cdr:txBody>
    </cdr:sp>
  </cdr:relSizeAnchor>
  <cdr:relSizeAnchor xmlns:cdr="http://schemas.openxmlformats.org/drawingml/2006/chartDrawing">
    <cdr:from>
      <cdr:x>0.80573</cdr:x>
      <cdr:y>0.18853</cdr:y>
    </cdr:from>
    <cdr:to>
      <cdr:x>0.90603</cdr:x>
      <cdr:y>0.25218</cdr:y>
    </cdr:to>
    <cdr:sp macro="" textlink="">
      <cdr:nvSpPr>
        <cdr:cNvPr id="4" name="Πλαίσιο κειμένου 1"/>
        <cdr:cNvSpPr txBox="1"/>
      </cdr:nvSpPr>
      <cdr:spPr>
        <a:xfrm xmlns:a="http://schemas.openxmlformats.org/drawingml/2006/main">
          <a:off x="6894279" y="862267"/>
          <a:ext cx="858213" cy="291114"/>
        </a:xfrm>
        <a:prstGeom xmlns:a="http://schemas.openxmlformats.org/drawingml/2006/main" prst="rect">
          <a:avLst/>
        </a:prstGeom>
        <a:gradFill xmlns:a="http://schemas.openxmlformats.org/drawingml/2006/main"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xmlns:a="http://schemas.openxmlformats.org/drawingml/2006/main">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lt1"/>
        </a:fontRef>
      </cdr:style>
      <cdr:txBody>
        <a:bodyPr xmlns:a="http://schemas.openxmlformats.org/drawingml/2006/main" wrap="square" rtlCol="0"/>
        <a:lstStyle xmlns:a="http://schemas.openxmlformats.org/drawingml/2006/main"/>
        <a:p xmlns:a="http://schemas.openxmlformats.org/drawingml/2006/main">
          <a:pPr algn="ctr">
            <a:spcAft>
              <a:spcPts val="0"/>
            </a:spcAft>
          </a:pPr>
          <a:r>
            <a:rPr lang="el-GR" sz="900" dirty="0">
              <a:solidFill>
                <a:srgbClr val="FFFFFF"/>
              </a:solidFill>
              <a:effectLst/>
              <a:ea typeface="Times New Roman" panose="02020603050405020304" pitchFamily="18" charset="0"/>
              <a:cs typeface="Times New Roman" panose="02020603050405020304" pitchFamily="18" charset="0"/>
            </a:rPr>
            <a:t>21/06/2024</a:t>
          </a:r>
          <a:endParaRPr lang="el-GR" sz="1200" dirty="0">
            <a:effectLst/>
            <a:latin typeface="Times New Roman" panose="02020603050405020304" pitchFamily="18" charset="0"/>
            <a:ea typeface="Times New Roman" panose="02020603050405020304"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0.02949</cdr:x>
      <cdr:y>0.10438</cdr:y>
    </cdr:from>
    <cdr:to>
      <cdr:x>0.11143</cdr:x>
      <cdr:y>0.16738</cdr:y>
    </cdr:to>
    <cdr:sp macro="" textlink="">
      <cdr:nvSpPr>
        <cdr:cNvPr id="2" name="Πλαίσιο κειμένου 1"/>
        <cdr:cNvSpPr txBox="1"/>
      </cdr:nvSpPr>
      <cdr:spPr>
        <a:xfrm xmlns:a="http://schemas.openxmlformats.org/drawingml/2006/main">
          <a:off x="250947" y="488927"/>
          <a:ext cx="697326" cy="295111"/>
        </a:xfrm>
        <a:prstGeom xmlns:a="http://schemas.openxmlformats.org/drawingml/2006/main" prst="rect">
          <a:avLst/>
        </a:prstGeom>
        <a:gradFill xmlns:a="http://schemas.openxmlformats.org/drawingml/2006/main"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xmlns:a="http://schemas.openxmlformats.org/drawingml/2006/main">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lt1"/>
        </a:fontRef>
      </cdr:style>
      <cdr:txBody>
        <a:bodyPr xmlns:a="http://schemas.openxmlformats.org/drawingml/2006/main" wrap="square" rtlCol="0"/>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l-GR" sz="900" dirty="0"/>
            <a:t>19/6/2023</a:t>
          </a:r>
        </a:p>
      </cdr:txBody>
    </cdr:sp>
  </cdr:relSizeAnchor>
  <cdr:relSizeAnchor xmlns:cdr="http://schemas.openxmlformats.org/drawingml/2006/chartDrawing">
    <cdr:from>
      <cdr:x>0.3243</cdr:x>
      <cdr:y>0.10438</cdr:y>
    </cdr:from>
    <cdr:to>
      <cdr:x>0.41623</cdr:x>
      <cdr:y>0.16739</cdr:y>
    </cdr:to>
    <cdr:sp macro="" textlink="">
      <cdr:nvSpPr>
        <cdr:cNvPr id="3" name="Πλαίσιο κειμένου 1"/>
        <cdr:cNvSpPr txBox="1"/>
      </cdr:nvSpPr>
      <cdr:spPr>
        <a:xfrm xmlns:a="http://schemas.openxmlformats.org/drawingml/2006/main">
          <a:off x="2759668" y="488927"/>
          <a:ext cx="782336" cy="295158"/>
        </a:xfrm>
        <a:prstGeom xmlns:a="http://schemas.openxmlformats.org/drawingml/2006/main" prst="rect">
          <a:avLst/>
        </a:prstGeom>
        <a:gradFill xmlns:a="http://schemas.openxmlformats.org/drawingml/2006/main"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xmlns:a="http://schemas.openxmlformats.org/drawingml/2006/main">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lt1"/>
        </a:fontRef>
      </cdr:style>
      <cdr:txBody>
        <a:bodyPr xmlns:a="http://schemas.openxmlformats.org/drawingml/2006/main" wrap="square" rtlCol="0"/>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l-GR" sz="900" dirty="0"/>
            <a:t>30/11/2023</a:t>
          </a:r>
        </a:p>
      </cdr:txBody>
    </cdr:sp>
  </cdr:relSizeAnchor>
  <cdr:relSizeAnchor xmlns:cdr="http://schemas.openxmlformats.org/drawingml/2006/chartDrawing">
    <cdr:from>
      <cdr:x>0.6206</cdr:x>
      <cdr:y>0.10438</cdr:y>
    </cdr:from>
    <cdr:to>
      <cdr:x>0.70863</cdr:x>
      <cdr:y>0.16738</cdr:y>
    </cdr:to>
    <cdr:sp macro="" textlink="">
      <cdr:nvSpPr>
        <cdr:cNvPr id="4" name="Πλαίσιο κειμένου 1"/>
        <cdr:cNvSpPr txBox="1"/>
      </cdr:nvSpPr>
      <cdr:spPr>
        <a:xfrm xmlns:a="http://schemas.openxmlformats.org/drawingml/2006/main">
          <a:off x="5281086" y="488927"/>
          <a:ext cx="749142" cy="295111"/>
        </a:xfrm>
        <a:prstGeom xmlns:a="http://schemas.openxmlformats.org/drawingml/2006/main" prst="rect">
          <a:avLst/>
        </a:prstGeom>
        <a:gradFill xmlns:a="http://schemas.openxmlformats.org/drawingml/2006/main"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xmlns:a="http://schemas.openxmlformats.org/drawingml/2006/main">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lt1"/>
        </a:fontRef>
      </cdr:style>
      <cdr:txBody>
        <a:bodyPr xmlns:a="http://schemas.openxmlformats.org/drawingml/2006/main" wrap="square" rtlCol="0"/>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l-GR" sz="900" dirty="0"/>
            <a:t>14/03/2024</a:t>
          </a:r>
        </a:p>
      </cdr:txBody>
    </cdr:sp>
  </cdr:relSizeAnchor>
  <cdr:relSizeAnchor xmlns:cdr="http://schemas.openxmlformats.org/drawingml/2006/chartDrawing">
    <cdr:from>
      <cdr:x>0.82879</cdr:x>
      <cdr:y>0.10438</cdr:y>
    </cdr:from>
    <cdr:to>
      <cdr:x>0.92148</cdr:x>
      <cdr:y>0.16738</cdr:y>
    </cdr:to>
    <cdr:sp macro="" textlink="">
      <cdr:nvSpPr>
        <cdr:cNvPr id="5" name="Πλαίσιο κειμένου 1"/>
        <cdr:cNvSpPr txBox="1"/>
      </cdr:nvSpPr>
      <cdr:spPr>
        <a:xfrm xmlns:a="http://schemas.openxmlformats.org/drawingml/2006/main">
          <a:off x="7052677" y="488927"/>
          <a:ext cx="788765" cy="295111"/>
        </a:xfrm>
        <a:prstGeom xmlns:a="http://schemas.openxmlformats.org/drawingml/2006/main" prst="rect">
          <a:avLst/>
        </a:prstGeom>
        <a:gradFill xmlns:a="http://schemas.openxmlformats.org/drawingml/2006/main"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xmlns:a="http://schemas.openxmlformats.org/drawingml/2006/main">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lt1"/>
        </a:fontRef>
      </cdr:style>
      <cdr:txBody>
        <a:bodyPr xmlns:a="http://schemas.openxmlformats.org/drawingml/2006/main" wrap="square" rtlCol="0"/>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l-GR" sz="900" dirty="0"/>
            <a:t>21/06/2024</a:t>
          </a:r>
        </a:p>
      </cdr:txBody>
    </cdr:sp>
  </cdr:relSizeAnchor>
</c:userShapes>
</file>

<file path=ppt/drawings/drawing3.xml><?xml version="1.0" encoding="utf-8"?>
<c:userShapes xmlns:c="http://schemas.openxmlformats.org/drawingml/2006/chart">
  <cdr:relSizeAnchor xmlns:cdr="http://schemas.openxmlformats.org/drawingml/2006/chartDrawing">
    <cdr:from>
      <cdr:x>0.0347</cdr:x>
      <cdr:y>0.10053</cdr:y>
    </cdr:from>
    <cdr:to>
      <cdr:x>0.11825</cdr:x>
      <cdr:y>0.16146</cdr:y>
    </cdr:to>
    <cdr:sp macro="" textlink="">
      <cdr:nvSpPr>
        <cdr:cNvPr id="2" name="Πλαίσιο κειμένου 1">
          <a:extLst xmlns:a="http://schemas.openxmlformats.org/drawingml/2006/main">
            <a:ext uri="{FF2B5EF4-FFF2-40B4-BE49-F238E27FC236}">
              <a16:creationId xmlns:a16="http://schemas.microsoft.com/office/drawing/2014/main" id="{EAECC57E-FA31-EA60-9431-D8E162EED495}"/>
            </a:ext>
          </a:extLst>
        </cdr:cNvPr>
        <cdr:cNvSpPr txBox="1"/>
      </cdr:nvSpPr>
      <cdr:spPr>
        <a:xfrm xmlns:a="http://schemas.openxmlformats.org/drawingml/2006/main">
          <a:off x="289661" y="486883"/>
          <a:ext cx="697326" cy="295111"/>
        </a:xfrm>
        <a:prstGeom xmlns:a="http://schemas.openxmlformats.org/drawingml/2006/main" prst="rect">
          <a:avLst/>
        </a:prstGeom>
        <a:gradFill xmlns:a="http://schemas.openxmlformats.org/drawingml/2006/main"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xmlns:a="http://schemas.openxmlformats.org/drawingml/2006/main">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lt1"/>
        </a:fontRef>
      </cdr:style>
      <cdr:txBody>
        <a:bodyPr xmlns:a="http://schemas.openxmlformats.org/drawingml/2006/main" wrap="square" rtlCol="0"/>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l-GR" sz="900" dirty="0"/>
            <a:t>19/6/2023</a:t>
          </a:r>
        </a:p>
      </cdr:txBody>
    </cdr:sp>
  </cdr:relSizeAnchor>
  <cdr:relSizeAnchor xmlns:cdr="http://schemas.openxmlformats.org/drawingml/2006/chartDrawing">
    <cdr:from>
      <cdr:x>0.33671</cdr:x>
      <cdr:y>0.10052</cdr:y>
    </cdr:from>
    <cdr:to>
      <cdr:x>0.43044</cdr:x>
      <cdr:y>0.16146</cdr:y>
    </cdr:to>
    <cdr:sp macro="" textlink="">
      <cdr:nvSpPr>
        <cdr:cNvPr id="3" name="Πλαίσιο κειμένου 1">
          <a:extLst xmlns:a="http://schemas.openxmlformats.org/drawingml/2006/main">
            <a:ext uri="{FF2B5EF4-FFF2-40B4-BE49-F238E27FC236}">
              <a16:creationId xmlns:a16="http://schemas.microsoft.com/office/drawing/2014/main" id="{78216A29-1259-3B0E-0EA0-D29E8C13DF15}"/>
            </a:ext>
          </a:extLst>
        </cdr:cNvPr>
        <cdr:cNvSpPr txBox="1"/>
      </cdr:nvSpPr>
      <cdr:spPr>
        <a:xfrm xmlns:a="http://schemas.openxmlformats.org/drawingml/2006/main">
          <a:off x="2810468" y="486837"/>
          <a:ext cx="782336" cy="295158"/>
        </a:xfrm>
        <a:prstGeom xmlns:a="http://schemas.openxmlformats.org/drawingml/2006/main" prst="rect">
          <a:avLst/>
        </a:prstGeom>
        <a:gradFill xmlns:a="http://schemas.openxmlformats.org/drawingml/2006/main"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xmlns:a="http://schemas.openxmlformats.org/drawingml/2006/main">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lt1"/>
        </a:fontRef>
      </cdr:style>
      <cdr:txBody>
        <a:bodyPr xmlns:a="http://schemas.openxmlformats.org/drawingml/2006/main" wrap="square" rtlCol="0"/>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l-GR" sz="900" dirty="0"/>
            <a:t>30/11/2023</a:t>
          </a:r>
        </a:p>
      </cdr:txBody>
    </cdr:sp>
  </cdr:relSizeAnchor>
  <cdr:relSizeAnchor xmlns:cdr="http://schemas.openxmlformats.org/drawingml/2006/chartDrawing">
    <cdr:from>
      <cdr:x>0.6259</cdr:x>
      <cdr:y>0.10053</cdr:y>
    </cdr:from>
    <cdr:to>
      <cdr:x>0.71565</cdr:x>
      <cdr:y>0.16146</cdr:y>
    </cdr:to>
    <cdr:sp macro="" textlink="">
      <cdr:nvSpPr>
        <cdr:cNvPr id="4" name="Πλαίσιο κειμένου 1">
          <a:extLst xmlns:a="http://schemas.openxmlformats.org/drawingml/2006/main">
            <a:ext uri="{FF2B5EF4-FFF2-40B4-BE49-F238E27FC236}">
              <a16:creationId xmlns:a16="http://schemas.microsoft.com/office/drawing/2014/main" id="{06AB796E-7936-67EA-DC1F-29D75BC49FC3}"/>
            </a:ext>
          </a:extLst>
        </cdr:cNvPr>
        <cdr:cNvSpPr txBox="1"/>
      </cdr:nvSpPr>
      <cdr:spPr>
        <a:xfrm xmlns:a="http://schemas.openxmlformats.org/drawingml/2006/main">
          <a:off x="5224310" y="486883"/>
          <a:ext cx="749142" cy="295111"/>
        </a:xfrm>
        <a:prstGeom xmlns:a="http://schemas.openxmlformats.org/drawingml/2006/main" prst="rect">
          <a:avLst/>
        </a:prstGeom>
        <a:gradFill xmlns:a="http://schemas.openxmlformats.org/drawingml/2006/main"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xmlns:a="http://schemas.openxmlformats.org/drawingml/2006/main">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lt1"/>
        </a:fontRef>
      </cdr:style>
      <cdr:txBody>
        <a:bodyPr xmlns:a="http://schemas.openxmlformats.org/drawingml/2006/main" wrap="square" rtlCol="0"/>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l-GR" sz="900" dirty="0"/>
            <a:t>14/03/2024</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98056"/>
          </a:xfrm>
          <a:prstGeom prst="rect">
            <a:avLst/>
          </a:prstGeom>
        </p:spPr>
        <p:txBody>
          <a:bodyPr vert="horz" lIns="91440" tIns="45720" rIns="91440" bIns="45720" rtlCol="0"/>
          <a:lstStyle>
            <a:lvl1pPr algn="r">
              <a:defRPr sz="1200"/>
            </a:lvl1pPr>
          </a:lstStyle>
          <a:p>
            <a:fld id="{34AF7C22-3258-46C0-803E-F5F7BCC80E93}" type="datetimeFigureOut">
              <a:rPr lang="en-US" smtClean="0"/>
              <a:pPr/>
              <a:t>6/25/2024</a:t>
            </a:fld>
            <a:endParaRPr lang="en-US"/>
          </a:p>
        </p:txBody>
      </p:sp>
      <p:sp>
        <p:nvSpPr>
          <p:cNvPr id="4" name="Slide Image Placeholder 3"/>
          <p:cNvSpPr>
            <a:spLocks noGrp="1" noRot="1" noChangeAspect="1"/>
          </p:cNvSpPr>
          <p:nvPr>
            <p:ph type="sldImg" idx="2"/>
          </p:nvPr>
        </p:nvSpPr>
        <p:spPr>
          <a:xfrm>
            <a:off x="452438"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777194"/>
            <a:ext cx="548640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71800"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9428584"/>
            <a:ext cx="2971800" cy="498055"/>
          </a:xfrm>
          <a:prstGeom prst="rect">
            <a:avLst/>
          </a:prstGeom>
        </p:spPr>
        <p:txBody>
          <a:bodyPr vert="horz" lIns="91440" tIns="45720" rIns="91440" bIns="45720" rtlCol="0" anchor="b"/>
          <a:lstStyle>
            <a:lvl1pPr algn="r">
              <a:defRPr sz="1200"/>
            </a:lvl1pPr>
          </a:lstStyle>
          <a:p>
            <a:fld id="{C16A794D-B53B-4E55-894A-5E00AC113759}" type="slidenum">
              <a:rPr lang="en-US" smtClean="0"/>
              <a:pPr/>
              <a:t>‹#›</a:t>
            </a:fld>
            <a:endParaRPr lang="en-US"/>
          </a:p>
        </p:txBody>
      </p:sp>
    </p:spTree>
    <p:extLst>
      <p:ext uri="{BB962C8B-B14F-4D97-AF65-F5344CB8AC3E}">
        <p14:creationId xmlns:p14="http://schemas.microsoft.com/office/powerpoint/2010/main" val="4261486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C16A794D-B53B-4E55-894A-5E00AC113759}" type="slidenum">
              <a:rPr lang="en-US" smtClean="0"/>
              <a:pPr/>
              <a:t>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C16A794D-B53B-4E55-894A-5E00AC113759}" type="slidenum">
              <a:rPr lang="en-US" smtClean="0"/>
              <a:pPr/>
              <a:t>10</a:t>
            </a:fld>
            <a:endParaRPr lang="en-US"/>
          </a:p>
        </p:txBody>
      </p:sp>
    </p:spTree>
    <p:extLst>
      <p:ext uri="{BB962C8B-B14F-4D97-AF65-F5344CB8AC3E}">
        <p14:creationId xmlns:p14="http://schemas.microsoft.com/office/powerpoint/2010/main" val="2218805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C16A794D-B53B-4E55-894A-5E00AC113759}" type="slidenum">
              <a:rPr lang="en-US" smtClean="0"/>
              <a:pPr/>
              <a:t>12</a:t>
            </a:fld>
            <a:endParaRPr lang="en-US"/>
          </a:p>
        </p:txBody>
      </p:sp>
    </p:spTree>
    <p:extLst>
      <p:ext uri="{BB962C8B-B14F-4D97-AF65-F5344CB8AC3E}">
        <p14:creationId xmlns:p14="http://schemas.microsoft.com/office/powerpoint/2010/main" val="3751195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C16A794D-B53B-4E55-894A-5E00AC113759}" type="slidenum">
              <a:rPr lang="en-US" smtClean="0"/>
              <a:pPr/>
              <a:t>18</a:t>
            </a:fld>
            <a:endParaRPr lang="en-US"/>
          </a:p>
        </p:txBody>
      </p:sp>
    </p:spTree>
    <p:extLst>
      <p:ext uri="{BB962C8B-B14F-4D97-AF65-F5344CB8AC3E}">
        <p14:creationId xmlns:p14="http://schemas.microsoft.com/office/powerpoint/2010/main" val="3086184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C16A794D-B53B-4E55-894A-5E00AC113759}" type="slidenum">
              <a:rPr lang="en-US" smtClean="0"/>
              <a:pPr/>
              <a:t>19</a:t>
            </a:fld>
            <a:endParaRPr lang="en-US"/>
          </a:p>
        </p:txBody>
      </p:sp>
    </p:spTree>
    <p:extLst>
      <p:ext uri="{BB962C8B-B14F-4D97-AF65-F5344CB8AC3E}">
        <p14:creationId xmlns:p14="http://schemas.microsoft.com/office/powerpoint/2010/main" val="3366107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US" dirty="0"/>
          </a:p>
        </p:txBody>
      </p:sp>
    </p:spTree>
    <p:extLst>
      <p:ext uri="{BB962C8B-B14F-4D97-AF65-F5344CB8AC3E}">
        <p14:creationId xmlns:p14="http://schemas.microsoft.com/office/powerpoint/2010/main" val="1885642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9_Custom Layout">
    <p:spTree>
      <p:nvGrpSpPr>
        <p:cNvPr id="1" name=""/>
        <p:cNvGrpSpPr/>
        <p:nvPr/>
      </p:nvGrpSpPr>
      <p:grpSpPr>
        <a:xfrm>
          <a:off x="0" y="0"/>
          <a:ext cx="0" cy="0"/>
          <a:chOff x="0" y="0"/>
          <a:chExt cx="0" cy="0"/>
        </a:xfrm>
      </p:grpSpPr>
      <p:sp>
        <p:nvSpPr>
          <p:cNvPr id="7" name="Parallelogram 6"/>
          <p:cNvSpPr/>
          <p:nvPr userDrawn="1"/>
        </p:nvSpPr>
        <p:spPr>
          <a:xfrm flipH="1">
            <a:off x="-1" y="0"/>
            <a:ext cx="12192000" cy="6858000"/>
          </a:xfrm>
          <a:prstGeom prst="parallelogram">
            <a:avLst>
              <a:gd name="adj" fmla="val 99771"/>
            </a:avLst>
          </a:pr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p:cNvSpPr>
            <a:spLocks noGrp="1"/>
          </p:cNvSpPr>
          <p:nvPr>
            <p:ph type="pic" sz="quarter" idx="10"/>
          </p:nvPr>
        </p:nvSpPr>
        <p:spPr>
          <a:xfrm>
            <a:off x="247424" y="232230"/>
            <a:ext cx="6487205" cy="3040742"/>
          </a:xfrm>
          <a:prstGeom prst="rect">
            <a:avLst/>
          </a:prstGeom>
          <a:solidFill>
            <a:schemeClr val="bg1">
              <a:lumMod val="75000"/>
            </a:schemeClr>
          </a:solidFill>
        </p:spPr>
        <p:txBody>
          <a:bodyPr/>
          <a:lstStyle/>
          <a:p>
            <a:endParaRPr lang="en-US" dirty="0"/>
          </a:p>
        </p:txBody>
      </p:sp>
      <p:sp>
        <p:nvSpPr>
          <p:cNvPr id="5" name="Picture Placeholder 3"/>
          <p:cNvSpPr>
            <a:spLocks noGrp="1"/>
          </p:cNvSpPr>
          <p:nvPr>
            <p:ph type="pic" sz="quarter" idx="11"/>
          </p:nvPr>
        </p:nvSpPr>
        <p:spPr>
          <a:xfrm>
            <a:off x="247423" y="3549812"/>
            <a:ext cx="6487205" cy="3040742"/>
          </a:xfrm>
          <a:prstGeom prst="rect">
            <a:avLst/>
          </a:prstGeom>
          <a:solidFill>
            <a:schemeClr val="bg1">
              <a:lumMod val="75000"/>
            </a:schemeClr>
          </a:solidFill>
        </p:spPr>
        <p:txBody>
          <a:bodyPr/>
          <a:lstStyle/>
          <a:p>
            <a:endParaRPr lang="en-US" dirty="0"/>
          </a:p>
        </p:txBody>
      </p:sp>
      <p:sp>
        <p:nvSpPr>
          <p:cNvPr id="6" name="Picture Placeholder 3"/>
          <p:cNvSpPr>
            <a:spLocks noGrp="1"/>
          </p:cNvSpPr>
          <p:nvPr>
            <p:ph type="pic" sz="quarter" idx="12"/>
          </p:nvPr>
        </p:nvSpPr>
        <p:spPr>
          <a:xfrm>
            <a:off x="7024915" y="232230"/>
            <a:ext cx="4891314" cy="6358324"/>
          </a:xfrm>
          <a:prstGeom prst="rect">
            <a:avLst/>
          </a:prstGeom>
          <a:solidFill>
            <a:schemeClr val="bg1">
              <a:lumMod val="75000"/>
            </a:schemeClr>
          </a:solidFill>
        </p:spPr>
        <p:txBody>
          <a:bodyPr/>
          <a:lstStyle/>
          <a:p>
            <a:endParaRPr lang="en-US" dirty="0"/>
          </a:p>
        </p:txBody>
      </p:sp>
    </p:spTree>
    <p:extLst>
      <p:ext uri="{BB962C8B-B14F-4D97-AF65-F5344CB8AC3E}">
        <p14:creationId xmlns:p14="http://schemas.microsoft.com/office/powerpoint/2010/main" val="213027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180149" y="272142"/>
            <a:ext cx="5292329" cy="2823029"/>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4" name="Picture Placeholder 3"/>
          <p:cNvSpPr>
            <a:spLocks noGrp="1"/>
          </p:cNvSpPr>
          <p:nvPr>
            <p:ph type="pic" sz="quarter" idx="11"/>
          </p:nvPr>
        </p:nvSpPr>
        <p:spPr>
          <a:xfrm>
            <a:off x="7461863" y="1872343"/>
            <a:ext cx="5292329" cy="2823029"/>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5" name="Picture Placeholder 4"/>
          <p:cNvSpPr>
            <a:spLocks noGrp="1"/>
          </p:cNvSpPr>
          <p:nvPr>
            <p:ph type="pic" sz="quarter" idx="12"/>
          </p:nvPr>
        </p:nvSpPr>
        <p:spPr>
          <a:xfrm>
            <a:off x="6148321" y="3240315"/>
            <a:ext cx="5292329" cy="2823029"/>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Tree>
    <p:extLst>
      <p:ext uri="{BB962C8B-B14F-4D97-AF65-F5344CB8AC3E}">
        <p14:creationId xmlns:p14="http://schemas.microsoft.com/office/powerpoint/2010/main" val="3731484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025365" y="0"/>
            <a:ext cx="5292329" cy="2823029"/>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4" name="Picture Placeholder 3"/>
          <p:cNvSpPr>
            <a:spLocks noGrp="1"/>
          </p:cNvSpPr>
          <p:nvPr>
            <p:ph type="pic" sz="quarter" idx="11"/>
          </p:nvPr>
        </p:nvSpPr>
        <p:spPr>
          <a:xfrm>
            <a:off x="2592321" y="907143"/>
            <a:ext cx="6783907" cy="3618665"/>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5" name="Picture Placeholder 4"/>
          <p:cNvSpPr>
            <a:spLocks noGrp="1"/>
          </p:cNvSpPr>
          <p:nvPr>
            <p:ph type="pic" sz="quarter" idx="12"/>
          </p:nvPr>
        </p:nvSpPr>
        <p:spPr>
          <a:xfrm>
            <a:off x="4292364" y="-791029"/>
            <a:ext cx="5292329" cy="2823029"/>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6" name="Picture Placeholder 5"/>
          <p:cNvSpPr>
            <a:spLocks noGrp="1"/>
          </p:cNvSpPr>
          <p:nvPr>
            <p:ph type="pic" sz="quarter" idx="13"/>
          </p:nvPr>
        </p:nvSpPr>
        <p:spPr>
          <a:xfrm>
            <a:off x="7391164" y="2231573"/>
            <a:ext cx="7484561" cy="3992407"/>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Tree>
    <p:extLst>
      <p:ext uri="{BB962C8B-B14F-4D97-AF65-F5344CB8AC3E}">
        <p14:creationId xmlns:p14="http://schemas.microsoft.com/office/powerpoint/2010/main" val="39309530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12192000" cy="4241800"/>
          </a:xfrm>
          <a:prstGeom prst="rect">
            <a:avLst/>
          </a:prstGeom>
        </p:spPr>
        <p:txBody>
          <a:bodyPr/>
          <a:lstStyle/>
          <a:p>
            <a:endParaRPr lang="en-US" dirty="0"/>
          </a:p>
        </p:txBody>
      </p:sp>
    </p:spTree>
    <p:extLst>
      <p:ext uri="{BB962C8B-B14F-4D97-AF65-F5344CB8AC3E}">
        <p14:creationId xmlns:p14="http://schemas.microsoft.com/office/powerpoint/2010/main" val="7112115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333998" y="-1"/>
            <a:ext cx="6858001" cy="6858001"/>
          </a:xfrm>
          <a:custGeom>
            <a:avLst/>
            <a:gdLst>
              <a:gd name="connsiteX0" fmla="*/ 0 w 6858001"/>
              <a:gd name="connsiteY0" fmla="*/ 0 h 6858001"/>
              <a:gd name="connsiteX1" fmla="*/ 6858001 w 6858001"/>
              <a:gd name="connsiteY1" fmla="*/ 0 h 6858001"/>
              <a:gd name="connsiteX2" fmla="*/ 6858001 w 6858001"/>
              <a:gd name="connsiteY2" fmla="*/ 6858001 h 6858001"/>
            </a:gdLst>
            <a:ahLst/>
            <a:cxnLst>
              <a:cxn ang="0">
                <a:pos x="connsiteX0" y="connsiteY0"/>
              </a:cxn>
              <a:cxn ang="0">
                <a:pos x="connsiteX1" y="connsiteY1"/>
              </a:cxn>
              <a:cxn ang="0">
                <a:pos x="connsiteX2" y="connsiteY2"/>
              </a:cxn>
            </a:cxnLst>
            <a:rect l="l" t="t" r="r" b="b"/>
            <a:pathLst>
              <a:path w="6858001" h="6858001">
                <a:moveTo>
                  <a:pt x="0" y="0"/>
                </a:moveTo>
                <a:lnTo>
                  <a:pt x="6858001" y="0"/>
                </a:lnTo>
                <a:lnTo>
                  <a:pt x="6858001" y="6858001"/>
                </a:lnTo>
                <a:close/>
              </a:path>
            </a:pathLst>
          </a:custGeom>
        </p:spPr>
        <p:txBody>
          <a:bodyPr wrap="square">
            <a:noAutofit/>
          </a:bodyPr>
          <a:lstStyle/>
          <a:p>
            <a:endParaRPr lang="en-US" dirty="0"/>
          </a:p>
        </p:txBody>
      </p:sp>
    </p:spTree>
    <p:extLst>
      <p:ext uri="{BB962C8B-B14F-4D97-AF65-F5344CB8AC3E}">
        <p14:creationId xmlns:p14="http://schemas.microsoft.com/office/powerpoint/2010/main" val="36383988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1282700"/>
            <a:ext cx="12192000" cy="5575300"/>
          </a:xfrm>
          <a:prstGeom prst="rect">
            <a:avLst/>
          </a:prstGeom>
          <a:solidFill>
            <a:schemeClr val="bg1">
              <a:lumMod val="95000"/>
            </a:schemeClr>
          </a:solidFill>
        </p:spPr>
        <p:txBody>
          <a:bodyPr/>
          <a:lstStyle/>
          <a:p>
            <a:endParaRPr lang="en-US" dirty="0"/>
          </a:p>
        </p:txBody>
      </p:sp>
      <p:sp>
        <p:nvSpPr>
          <p:cNvPr id="7" name="Picture Placeholder 6"/>
          <p:cNvSpPr>
            <a:spLocks noGrp="1"/>
          </p:cNvSpPr>
          <p:nvPr>
            <p:ph type="pic" sz="quarter" idx="11"/>
          </p:nvPr>
        </p:nvSpPr>
        <p:spPr>
          <a:xfrm>
            <a:off x="3899647" y="1"/>
            <a:ext cx="4392707" cy="6858002"/>
          </a:xfrm>
          <a:custGeom>
            <a:avLst/>
            <a:gdLst>
              <a:gd name="connsiteX0" fmla="*/ 0 w 4392707"/>
              <a:gd name="connsiteY0" fmla="*/ 0 h 6858002"/>
              <a:gd name="connsiteX1" fmla="*/ 4392707 w 4392707"/>
              <a:gd name="connsiteY1" fmla="*/ 1296112 h 6858002"/>
              <a:gd name="connsiteX2" fmla="*/ 4392707 w 4392707"/>
              <a:gd name="connsiteY2" fmla="*/ 6858002 h 6858002"/>
              <a:gd name="connsiteX3" fmla="*/ 0 w 4392707"/>
              <a:gd name="connsiteY3" fmla="*/ 5561890 h 6858002"/>
            </a:gdLst>
            <a:ahLst/>
            <a:cxnLst>
              <a:cxn ang="0">
                <a:pos x="connsiteX0" y="connsiteY0"/>
              </a:cxn>
              <a:cxn ang="0">
                <a:pos x="connsiteX1" y="connsiteY1"/>
              </a:cxn>
              <a:cxn ang="0">
                <a:pos x="connsiteX2" y="connsiteY2"/>
              </a:cxn>
              <a:cxn ang="0">
                <a:pos x="connsiteX3" y="connsiteY3"/>
              </a:cxn>
            </a:cxnLst>
            <a:rect l="l" t="t" r="r" b="b"/>
            <a:pathLst>
              <a:path w="4392707" h="6858002">
                <a:moveTo>
                  <a:pt x="0" y="0"/>
                </a:moveTo>
                <a:lnTo>
                  <a:pt x="4392707" y="1296112"/>
                </a:lnTo>
                <a:lnTo>
                  <a:pt x="4392707" y="6858002"/>
                </a:lnTo>
                <a:lnTo>
                  <a:pt x="0" y="5561890"/>
                </a:lnTo>
                <a:close/>
              </a:path>
            </a:pathLst>
          </a:custGeom>
          <a:solidFill>
            <a:schemeClr val="bg1">
              <a:lumMod val="95000"/>
            </a:schemeClr>
          </a:solidFill>
          <a:effectLst>
            <a:outerShdw blurRad="1270000" dist="342900" dir="5400000" sx="106000" sy="106000" algn="t" rotWithShape="0">
              <a:prstClr val="black">
                <a:alpha val="67000"/>
              </a:prstClr>
            </a:outerShdw>
          </a:effectLst>
        </p:spPr>
        <p:txBody>
          <a:bodyPr wrap="square">
            <a:noAutofit/>
          </a:bodyPr>
          <a:lstStyle>
            <a:lvl1pPr>
              <a:defRPr>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220990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7"/>
          <p:cNvSpPr>
            <a:spLocks noGrp="1"/>
          </p:cNvSpPr>
          <p:nvPr>
            <p:ph type="pic" sz="quarter" idx="11"/>
          </p:nvPr>
        </p:nvSpPr>
        <p:spPr>
          <a:xfrm>
            <a:off x="185850" y="1152743"/>
            <a:ext cx="4550237" cy="4552511"/>
          </a:xfrm>
          <a:prstGeom prst="diamond">
            <a:avLst/>
          </a:prstGeom>
          <a:solidFill>
            <a:schemeClr val="bg1">
              <a:lumMod val="95000"/>
            </a:schemeClr>
          </a:solidFill>
        </p:spPr>
        <p:txBody>
          <a:bodyPr/>
          <a:lstStyle/>
          <a:p>
            <a:endParaRPr lang="en-US" dirty="0"/>
          </a:p>
        </p:txBody>
      </p:sp>
      <p:sp>
        <p:nvSpPr>
          <p:cNvPr id="8" name="Picture Placeholder 7"/>
          <p:cNvSpPr>
            <a:spLocks noGrp="1"/>
          </p:cNvSpPr>
          <p:nvPr>
            <p:ph type="pic" sz="quarter" idx="10"/>
          </p:nvPr>
        </p:nvSpPr>
        <p:spPr>
          <a:xfrm>
            <a:off x="3805915" y="202796"/>
            <a:ext cx="4580169" cy="4582458"/>
          </a:xfrm>
          <a:prstGeom prst="diamond">
            <a:avLst/>
          </a:prstGeom>
          <a:solidFill>
            <a:schemeClr val="bg1">
              <a:lumMod val="95000"/>
            </a:schemeClr>
          </a:solidFill>
        </p:spPr>
        <p:txBody>
          <a:bodyPr/>
          <a:lstStyle/>
          <a:p>
            <a:endParaRPr lang="en-US" dirty="0"/>
          </a:p>
        </p:txBody>
      </p:sp>
      <p:sp>
        <p:nvSpPr>
          <p:cNvPr id="10" name="Picture Placeholder 7"/>
          <p:cNvSpPr>
            <a:spLocks noGrp="1"/>
          </p:cNvSpPr>
          <p:nvPr>
            <p:ph type="pic" sz="quarter" idx="12"/>
          </p:nvPr>
        </p:nvSpPr>
        <p:spPr>
          <a:xfrm>
            <a:off x="7445677" y="1152744"/>
            <a:ext cx="4550237" cy="4552511"/>
          </a:xfrm>
          <a:prstGeom prst="diamond">
            <a:avLst/>
          </a:prstGeom>
          <a:solidFill>
            <a:schemeClr val="bg1">
              <a:lumMod val="95000"/>
            </a:schemeClr>
          </a:solidFill>
        </p:spPr>
        <p:txBody>
          <a:bodyPr/>
          <a:lstStyle/>
          <a:p>
            <a:endParaRPr lang="en-US" dirty="0"/>
          </a:p>
        </p:txBody>
      </p:sp>
    </p:spTree>
    <p:extLst>
      <p:ext uri="{BB962C8B-B14F-4D97-AF65-F5344CB8AC3E}">
        <p14:creationId xmlns:p14="http://schemas.microsoft.com/office/powerpoint/2010/main" val="3233960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ppt_x"/>
                                          </p:val>
                                        </p:tav>
                                        <p:tav tm="100000">
                                          <p:val>
                                            <p:strVal val="#ppt_x"/>
                                          </p:val>
                                        </p:tav>
                                      </p:tavLst>
                                    </p:anim>
                                    <p:anim calcmode="lin" valueType="num">
                                      <p:cBhvr additive="base">
                                        <p:cTn id="8" dur="75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50" fill="hold"/>
                                        <p:tgtEl>
                                          <p:spTgt spid="9"/>
                                        </p:tgtEl>
                                        <p:attrNameLst>
                                          <p:attrName>ppt_x</p:attrName>
                                        </p:attrNameLst>
                                      </p:cBhvr>
                                      <p:tavLst>
                                        <p:tav tm="0">
                                          <p:val>
                                            <p:strVal val="0-#ppt_w/2"/>
                                          </p:val>
                                        </p:tav>
                                        <p:tav tm="100000">
                                          <p:val>
                                            <p:strVal val="#ppt_x"/>
                                          </p:val>
                                        </p:tav>
                                      </p:tavLst>
                                    </p:anim>
                                    <p:anim calcmode="lin" valueType="num">
                                      <p:cBhvr additive="base">
                                        <p:cTn id="13" dur="750" fill="hold"/>
                                        <p:tgtEl>
                                          <p:spTgt spid="9"/>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fill="hold"/>
                                        <p:tgtEl>
                                          <p:spTgt spid="10"/>
                                        </p:tgtEl>
                                        <p:attrNameLst>
                                          <p:attrName>ppt_x</p:attrName>
                                        </p:attrNameLst>
                                      </p:cBhvr>
                                      <p:tavLst>
                                        <p:tav tm="0">
                                          <p:val>
                                            <p:strVal val="1+#ppt_w/2"/>
                                          </p:val>
                                        </p:tav>
                                        <p:tav tm="100000">
                                          <p:val>
                                            <p:strVal val="#ppt_x"/>
                                          </p:val>
                                        </p:tav>
                                      </p:tavLst>
                                    </p:anim>
                                    <p:anim calcmode="lin" valueType="num">
                                      <p:cBhvr additive="base">
                                        <p:cTn id="17"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7021572" y="0"/>
            <a:ext cx="11174471" cy="6858000"/>
          </a:xfrm>
          <a:custGeom>
            <a:avLst/>
            <a:gdLst>
              <a:gd name="connsiteX0" fmla="*/ 0 w 11174471"/>
              <a:gd name="connsiteY0" fmla="*/ 0 h 6858000"/>
              <a:gd name="connsiteX1" fmla="*/ 4182123 w 11174471"/>
              <a:gd name="connsiteY1" fmla="*/ 0 h 6858000"/>
              <a:gd name="connsiteX2" fmla="*/ 11174471 w 11174471"/>
              <a:gd name="connsiteY2" fmla="*/ 6858000 h 6858000"/>
              <a:gd name="connsiteX3" fmla="*/ 6992348 w 111744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174471" h="6858000">
                <a:moveTo>
                  <a:pt x="0" y="0"/>
                </a:moveTo>
                <a:lnTo>
                  <a:pt x="4182123" y="0"/>
                </a:lnTo>
                <a:lnTo>
                  <a:pt x="11174471" y="6858000"/>
                </a:lnTo>
                <a:lnTo>
                  <a:pt x="6992348" y="6858000"/>
                </a:lnTo>
                <a:close/>
              </a:path>
            </a:pathLst>
          </a:custGeom>
          <a:solidFill>
            <a:schemeClr val="bg1">
              <a:lumMod val="85000"/>
            </a:schemeClr>
          </a:solidFill>
        </p:spPr>
        <p:txBody>
          <a:bodyPr wrap="square">
            <a:noAutofit/>
          </a:bodyPr>
          <a:lstStyle/>
          <a:p>
            <a:endParaRPr lang="en-US" dirty="0"/>
          </a:p>
        </p:txBody>
      </p:sp>
      <p:sp>
        <p:nvSpPr>
          <p:cNvPr id="17" name="Picture Placeholder 16"/>
          <p:cNvSpPr>
            <a:spLocks noGrp="1"/>
          </p:cNvSpPr>
          <p:nvPr>
            <p:ph type="pic" sz="quarter" idx="11"/>
          </p:nvPr>
        </p:nvSpPr>
        <p:spPr>
          <a:xfrm>
            <a:off x="-2849622" y="0"/>
            <a:ext cx="11174471" cy="6858000"/>
          </a:xfrm>
          <a:custGeom>
            <a:avLst/>
            <a:gdLst>
              <a:gd name="connsiteX0" fmla="*/ 0 w 11174471"/>
              <a:gd name="connsiteY0" fmla="*/ 0 h 6858000"/>
              <a:gd name="connsiteX1" fmla="*/ 4182123 w 11174471"/>
              <a:gd name="connsiteY1" fmla="*/ 0 h 6858000"/>
              <a:gd name="connsiteX2" fmla="*/ 11174471 w 11174471"/>
              <a:gd name="connsiteY2" fmla="*/ 6858000 h 6858000"/>
              <a:gd name="connsiteX3" fmla="*/ 6992348 w 111744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174471" h="6858000">
                <a:moveTo>
                  <a:pt x="0" y="0"/>
                </a:moveTo>
                <a:lnTo>
                  <a:pt x="4182123" y="0"/>
                </a:lnTo>
                <a:lnTo>
                  <a:pt x="11174471" y="6858000"/>
                </a:lnTo>
                <a:lnTo>
                  <a:pt x="6992348" y="6858000"/>
                </a:lnTo>
                <a:close/>
              </a:path>
            </a:pathLst>
          </a:custGeom>
          <a:solidFill>
            <a:schemeClr val="bg1">
              <a:lumMod val="95000"/>
            </a:schemeClr>
          </a:solidFill>
        </p:spPr>
        <p:txBody>
          <a:bodyPr wrap="square">
            <a:noAutofit/>
          </a:bodyPr>
          <a:lstStyle/>
          <a:p>
            <a:endParaRPr lang="en-US" dirty="0"/>
          </a:p>
        </p:txBody>
      </p:sp>
      <p:sp>
        <p:nvSpPr>
          <p:cNvPr id="18" name="Picture Placeholder 17"/>
          <p:cNvSpPr>
            <a:spLocks noGrp="1"/>
          </p:cNvSpPr>
          <p:nvPr>
            <p:ph type="pic" sz="quarter" idx="12"/>
          </p:nvPr>
        </p:nvSpPr>
        <p:spPr>
          <a:xfrm>
            <a:off x="1322328" y="0"/>
            <a:ext cx="11174471" cy="6858000"/>
          </a:xfrm>
          <a:custGeom>
            <a:avLst/>
            <a:gdLst>
              <a:gd name="connsiteX0" fmla="*/ 0 w 11174471"/>
              <a:gd name="connsiteY0" fmla="*/ 0 h 6858000"/>
              <a:gd name="connsiteX1" fmla="*/ 4182123 w 11174471"/>
              <a:gd name="connsiteY1" fmla="*/ 0 h 6858000"/>
              <a:gd name="connsiteX2" fmla="*/ 11174471 w 11174471"/>
              <a:gd name="connsiteY2" fmla="*/ 6858000 h 6858000"/>
              <a:gd name="connsiteX3" fmla="*/ 6992348 w 111744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174471" h="6858000">
                <a:moveTo>
                  <a:pt x="0" y="0"/>
                </a:moveTo>
                <a:lnTo>
                  <a:pt x="4182123" y="0"/>
                </a:lnTo>
                <a:lnTo>
                  <a:pt x="11174471" y="6858000"/>
                </a:lnTo>
                <a:lnTo>
                  <a:pt x="6992348" y="6858000"/>
                </a:lnTo>
                <a:close/>
              </a:path>
            </a:pathLst>
          </a:custGeom>
          <a:solidFill>
            <a:schemeClr val="bg1">
              <a:lumMod val="85000"/>
            </a:schemeClr>
          </a:solidFill>
        </p:spPr>
        <p:txBody>
          <a:bodyPr wrap="square">
            <a:noAutofit/>
          </a:bodyPr>
          <a:lstStyle/>
          <a:p>
            <a:endParaRPr lang="en-US" dirty="0"/>
          </a:p>
        </p:txBody>
      </p:sp>
      <p:sp>
        <p:nvSpPr>
          <p:cNvPr id="19" name="Picture Placeholder 18"/>
          <p:cNvSpPr>
            <a:spLocks noGrp="1"/>
          </p:cNvSpPr>
          <p:nvPr>
            <p:ph type="pic" sz="quarter" idx="13"/>
          </p:nvPr>
        </p:nvSpPr>
        <p:spPr>
          <a:xfrm>
            <a:off x="5494278" y="0"/>
            <a:ext cx="11174471" cy="6858000"/>
          </a:xfrm>
          <a:custGeom>
            <a:avLst/>
            <a:gdLst>
              <a:gd name="connsiteX0" fmla="*/ 0 w 11174471"/>
              <a:gd name="connsiteY0" fmla="*/ 0 h 6858000"/>
              <a:gd name="connsiteX1" fmla="*/ 4182123 w 11174471"/>
              <a:gd name="connsiteY1" fmla="*/ 0 h 6858000"/>
              <a:gd name="connsiteX2" fmla="*/ 11174471 w 11174471"/>
              <a:gd name="connsiteY2" fmla="*/ 6858000 h 6858000"/>
              <a:gd name="connsiteX3" fmla="*/ 6992348 w 111744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174471" h="6858000">
                <a:moveTo>
                  <a:pt x="0" y="0"/>
                </a:moveTo>
                <a:lnTo>
                  <a:pt x="4182123" y="0"/>
                </a:lnTo>
                <a:lnTo>
                  <a:pt x="11174471" y="6858000"/>
                </a:lnTo>
                <a:lnTo>
                  <a:pt x="6992348" y="6858000"/>
                </a:lnTo>
                <a:close/>
              </a:path>
            </a:pathLst>
          </a:custGeom>
          <a:solidFill>
            <a:schemeClr val="bg1">
              <a:lumMod val="95000"/>
            </a:schemeClr>
          </a:solidFill>
        </p:spPr>
        <p:txBody>
          <a:bodyPr wrap="square">
            <a:noAutofit/>
          </a:bodyPr>
          <a:lstStyle/>
          <a:p>
            <a:endParaRPr lang="en-US" dirty="0"/>
          </a:p>
        </p:txBody>
      </p:sp>
      <p:sp>
        <p:nvSpPr>
          <p:cNvPr id="20" name="Picture Placeholder 19"/>
          <p:cNvSpPr>
            <a:spLocks noGrp="1"/>
          </p:cNvSpPr>
          <p:nvPr>
            <p:ph type="pic" sz="quarter" idx="14"/>
          </p:nvPr>
        </p:nvSpPr>
        <p:spPr>
          <a:xfrm>
            <a:off x="9666228" y="0"/>
            <a:ext cx="11174472" cy="6858000"/>
          </a:xfrm>
          <a:custGeom>
            <a:avLst/>
            <a:gdLst>
              <a:gd name="connsiteX0" fmla="*/ 0 w 11174472"/>
              <a:gd name="connsiteY0" fmla="*/ 0 h 6858000"/>
              <a:gd name="connsiteX1" fmla="*/ 4182123 w 11174472"/>
              <a:gd name="connsiteY1" fmla="*/ 0 h 6858000"/>
              <a:gd name="connsiteX2" fmla="*/ 11174472 w 11174472"/>
              <a:gd name="connsiteY2" fmla="*/ 6858000 h 6858000"/>
              <a:gd name="connsiteX3" fmla="*/ 6992348 w 111744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174472" h="6858000">
                <a:moveTo>
                  <a:pt x="0" y="0"/>
                </a:moveTo>
                <a:lnTo>
                  <a:pt x="4182123" y="0"/>
                </a:lnTo>
                <a:lnTo>
                  <a:pt x="11174472" y="6858000"/>
                </a:lnTo>
                <a:lnTo>
                  <a:pt x="6992348" y="6858000"/>
                </a:lnTo>
                <a:close/>
              </a:path>
            </a:pathLst>
          </a:custGeom>
          <a:solidFill>
            <a:schemeClr val="bg1">
              <a:lumMod val="85000"/>
            </a:schemeClr>
          </a:solidFill>
        </p:spPr>
        <p:txBody>
          <a:bodyPr wrap="square">
            <a:noAutofit/>
          </a:bodyPr>
          <a:lstStyle/>
          <a:p>
            <a:endParaRPr lang="en-US" dirty="0"/>
          </a:p>
        </p:txBody>
      </p:sp>
    </p:spTree>
    <p:extLst>
      <p:ext uri="{BB962C8B-B14F-4D97-AF65-F5344CB8AC3E}">
        <p14:creationId xmlns:p14="http://schemas.microsoft.com/office/powerpoint/2010/main" val="394350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6" decel="100000"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1+#ppt_w/2"/>
                                          </p:val>
                                        </p:tav>
                                        <p:tav tm="100000">
                                          <p:val>
                                            <p:strVal val="#ppt_x"/>
                                          </p:val>
                                        </p:tav>
                                      </p:tavLst>
                                    </p:anim>
                                    <p:anim calcmode="lin" valueType="num">
                                      <p:cBhvr additive="base">
                                        <p:cTn id="12" dur="75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9" decel="100000"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0-#ppt_w/2"/>
                                          </p:val>
                                        </p:tav>
                                        <p:tav tm="100000">
                                          <p:val>
                                            <p:strVal val="#ppt_x"/>
                                          </p:val>
                                        </p:tav>
                                      </p:tavLst>
                                    </p:anim>
                                    <p:anim calcmode="lin" valueType="num">
                                      <p:cBhvr additive="base">
                                        <p:cTn id="16" dur="75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1+#ppt_w/2"/>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9" decel="100000" fill="hold" grpId="0" nodeType="withEffect">
                                  <p:stCondLst>
                                    <p:cond delay="10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0-#ppt_w/2"/>
                                          </p:val>
                                        </p:tav>
                                        <p:tav tm="100000">
                                          <p:val>
                                            <p:strVal val="#ppt_x"/>
                                          </p:val>
                                        </p:tav>
                                      </p:tavLst>
                                    </p:anim>
                                    <p:anim calcmode="lin" valueType="num">
                                      <p:cBhvr additive="base">
                                        <p:cTn id="24" dur="75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2441448" cy="6858000"/>
          </a:xfrm>
          <a:prstGeom prst="rect">
            <a:avLst/>
          </a:prstGeom>
          <a:solidFill>
            <a:schemeClr val="bg1">
              <a:lumMod val="95000"/>
            </a:schemeClr>
          </a:solidFill>
        </p:spPr>
        <p:txBody>
          <a:bodyPr/>
          <a:lstStyle/>
          <a:p>
            <a:endParaRPr lang="en-US" dirty="0"/>
          </a:p>
        </p:txBody>
      </p:sp>
      <p:sp>
        <p:nvSpPr>
          <p:cNvPr id="5" name="Picture Placeholder 3"/>
          <p:cNvSpPr>
            <a:spLocks noGrp="1"/>
          </p:cNvSpPr>
          <p:nvPr>
            <p:ph type="pic" sz="quarter" idx="11"/>
          </p:nvPr>
        </p:nvSpPr>
        <p:spPr>
          <a:xfrm>
            <a:off x="2441448" y="0"/>
            <a:ext cx="2441448" cy="6858000"/>
          </a:xfrm>
          <a:prstGeom prst="rect">
            <a:avLst/>
          </a:prstGeom>
          <a:solidFill>
            <a:schemeClr val="bg1">
              <a:lumMod val="85000"/>
            </a:schemeClr>
          </a:solidFill>
        </p:spPr>
        <p:txBody>
          <a:bodyPr/>
          <a:lstStyle/>
          <a:p>
            <a:endParaRPr lang="en-US" dirty="0"/>
          </a:p>
        </p:txBody>
      </p:sp>
      <p:sp>
        <p:nvSpPr>
          <p:cNvPr id="6" name="Picture Placeholder 3"/>
          <p:cNvSpPr>
            <a:spLocks noGrp="1"/>
          </p:cNvSpPr>
          <p:nvPr>
            <p:ph type="pic" sz="quarter" idx="12"/>
          </p:nvPr>
        </p:nvSpPr>
        <p:spPr>
          <a:xfrm>
            <a:off x="4882896" y="0"/>
            <a:ext cx="2441448" cy="6858000"/>
          </a:xfrm>
          <a:prstGeom prst="rect">
            <a:avLst/>
          </a:prstGeom>
          <a:solidFill>
            <a:schemeClr val="bg1">
              <a:lumMod val="95000"/>
            </a:schemeClr>
          </a:solidFill>
        </p:spPr>
        <p:txBody>
          <a:bodyPr/>
          <a:lstStyle/>
          <a:p>
            <a:endParaRPr lang="en-US" dirty="0"/>
          </a:p>
        </p:txBody>
      </p:sp>
      <p:sp>
        <p:nvSpPr>
          <p:cNvPr id="7" name="Picture Placeholder 3"/>
          <p:cNvSpPr>
            <a:spLocks noGrp="1"/>
          </p:cNvSpPr>
          <p:nvPr>
            <p:ph type="pic" sz="quarter" idx="13"/>
          </p:nvPr>
        </p:nvSpPr>
        <p:spPr>
          <a:xfrm>
            <a:off x="7324344" y="0"/>
            <a:ext cx="2441448" cy="6858000"/>
          </a:xfrm>
          <a:prstGeom prst="rect">
            <a:avLst/>
          </a:prstGeom>
          <a:solidFill>
            <a:schemeClr val="bg1">
              <a:lumMod val="85000"/>
            </a:schemeClr>
          </a:solidFill>
        </p:spPr>
        <p:txBody>
          <a:bodyPr/>
          <a:lstStyle/>
          <a:p>
            <a:endParaRPr lang="en-US" dirty="0"/>
          </a:p>
        </p:txBody>
      </p:sp>
      <p:sp>
        <p:nvSpPr>
          <p:cNvPr id="8" name="Picture Placeholder 3"/>
          <p:cNvSpPr>
            <a:spLocks noGrp="1"/>
          </p:cNvSpPr>
          <p:nvPr>
            <p:ph type="pic" sz="quarter" idx="14"/>
          </p:nvPr>
        </p:nvSpPr>
        <p:spPr>
          <a:xfrm>
            <a:off x="9765792" y="0"/>
            <a:ext cx="2441448" cy="6858000"/>
          </a:xfrm>
          <a:prstGeom prst="rect">
            <a:avLst/>
          </a:prstGeom>
          <a:solidFill>
            <a:schemeClr val="bg1">
              <a:lumMod val="95000"/>
            </a:schemeClr>
          </a:solidFill>
        </p:spPr>
        <p:txBody>
          <a:bodyPr/>
          <a:lstStyle/>
          <a:p>
            <a:endParaRPr lang="en-US" dirty="0"/>
          </a:p>
        </p:txBody>
      </p:sp>
    </p:spTree>
    <p:extLst>
      <p:ext uri="{BB962C8B-B14F-4D97-AF65-F5344CB8AC3E}">
        <p14:creationId xmlns:p14="http://schemas.microsoft.com/office/powerpoint/2010/main" val="114738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1" decel="100000" fill="hold" grpId="0"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ppt_x"/>
                                          </p:val>
                                        </p:tav>
                                        <p:tav tm="100000">
                                          <p:val>
                                            <p:strVal val="#ppt_x"/>
                                          </p:val>
                                        </p:tav>
                                      </p:tavLst>
                                    </p:anim>
                                    <p:anim calcmode="lin" valueType="num">
                                      <p:cBhvr additive="base">
                                        <p:cTn id="20" dur="75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ppt_x"/>
                                          </p:val>
                                        </p:tav>
                                        <p:tav tm="100000">
                                          <p:val>
                                            <p:strVal val="#ppt_x"/>
                                          </p:val>
                                        </p:tav>
                                      </p:tavLst>
                                    </p:anim>
                                    <p:anim calcmode="lin" valueType="num">
                                      <p:cBhvr additive="base">
                                        <p:cTn id="24"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5" name="Parallelogram 4"/>
          <p:cNvSpPr/>
          <p:nvPr userDrawn="1"/>
        </p:nvSpPr>
        <p:spPr>
          <a:xfrm flipH="1">
            <a:off x="1335312" y="0"/>
            <a:ext cx="11814630" cy="899886"/>
          </a:xfrm>
          <a:prstGeom prst="parallelogram">
            <a:avLst>
              <a:gd name="adj" fmla="val 99771"/>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userDrawn="1"/>
        </p:nvSpPr>
        <p:spPr>
          <a:xfrm flipH="1">
            <a:off x="3154970" y="544285"/>
            <a:ext cx="8175314" cy="4100287"/>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p:cNvSpPr>
            <a:spLocks noGrp="1"/>
          </p:cNvSpPr>
          <p:nvPr>
            <p:ph type="pic" sz="quarter" idx="10"/>
          </p:nvPr>
        </p:nvSpPr>
        <p:spPr>
          <a:xfrm>
            <a:off x="4372515" y="1320801"/>
            <a:ext cx="8508112" cy="4267200"/>
          </a:xfrm>
          <a:custGeom>
            <a:avLst/>
            <a:gdLst>
              <a:gd name="connsiteX0" fmla="*/ 0 w 8175314"/>
              <a:gd name="connsiteY0" fmla="*/ 0 h 4100287"/>
              <a:gd name="connsiteX1" fmla="*/ 4084417 w 8175314"/>
              <a:gd name="connsiteY1" fmla="*/ 0 h 4100287"/>
              <a:gd name="connsiteX2" fmla="*/ 8175314 w 8175314"/>
              <a:gd name="connsiteY2" fmla="*/ 4100287 h 4100287"/>
              <a:gd name="connsiteX3" fmla="*/ 4090897 w 8175314"/>
              <a:gd name="connsiteY3" fmla="*/ 4100287 h 4100287"/>
            </a:gdLst>
            <a:ahLst/>
            <a:cxnLst>
              <a:cxn ang="0">
                <a:pos x="connsiteX0" y="connsiteY0"/>
              </a:cxn>
              <a:cxn ang="0">
                <a:pos x="connsiteX1" y="connsiteY1"/>
              </a:cxn>
              <a:cxn ang="0">
                <a:pos x="connsiteX2" y="connsiteY2"/>
              </a:cxn>
              <a:cxn ang="0">
                <a:pos x="connsiteX3" y="connsiteY3"/>
              </a:cxn>
            </a:cxnLst>
            <a:rect l="l" t="t" r="r" b="b"/>
            <a:pathLst>
              <a:path w="8175314" h="4100287">
                <a:moveTo>
                  <a:pt x="0" y="0"/>
                </a:moveTo>
                <a:lnTo>
                  <a:pt x="4084417" y="0"/>
                </a:lnTo>
                <a:lnTo>
                  <a:pt x="8175314" y="4100287"/>
                </a:lnTo>
                <a:lnTo>
                  <a:pt x="4090897" y="4100287"/>
                </a:lnTo>
                <a:close/>
              </a:path>
            </a:pathLst>
          </a:custGeom>
        </p:spPr>
        <p:txBody>
          <a:bodyPr wrap="square">
            <a:noAutofit/>
          </a:bodyPr>
          <a:lstStyle/>
          <a:p>
            <a:endParaRPr lang="en-US" dirty="0"/>
          </a:p>
        </p:txBody>
      </p:sp>
    </p:spTree>
    <p:extLst>
      <p:ext uri="{BB962C8B-B14F-4D97-AF65-F5344CB8AC3E}">
        <p14:creationId xmlns:p14="http://schemas.microsoft.com/office/powerpoint/2010/main" val="1173014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Picture Placeholder 14"/>
          <p:cNvSpPr>
            <a:spLocks noGrp="1"/>
          </p:cNvSpPr>
          <p:nvPr>
            <p:ph type="pic" sz="quarter" idx="11"/>
          </p:nvPr>
        </p:nvSpPr>
        <p:spPr>
          <a:xfrm>
            <a:off x="5300435" y="729344"/>
            <a:ext cx="9328148" cy="6128656"/>
          </a:xfrm>
          <a:custGeom>
            <a:avLst/>
            <a:gdLst>
              <a:gd name="connsiteX0" fmla="*/ 157556 w 9328148"/>
              <a:gd name="connsiteY0" fmla="*/ 3127042 h 6128656"/>
              <a:gd name="connsiteX1" fmla="*/ 2870211 w 9328148"/>
              <a:gd name="connsiteY1" fmla="*/ 3127042 h 6128656"/>
              <a:gd name="connsiteX2" fmla="*/ 5864951 w 9328148"/>
              <a:gd name="connsiteY2" fmla="*/ 6128656 h 6128656"/>
              <a:gd name="connsiteX3" fmla="*/ 3152296 w 9328148"/>
              <a:gd name="connsiteY3" fmla="*/ 6128656 h 6128656"/>
              <a:gd name="connsiteX4" fmla="*/ 0 w 9328148"/>
              <a:gd name="connsiteY4" fmla="*/ 0 h 6128656"/>
              <a:gd name="connsiteX5" fmla="*/ 4433554 w 9328148"/>
              <a:gd name="connsiteY5" fmla="*/ 0 h 6128656"/>
              <a:gd name="connsiteX6" fmla="*/ 9328148 w 9328148"/>
              <a:gd name="connsiteY6" fmla="*/ 4905828 h 6128656"/>
              <a:gd name="connsiteX7" fmla="*/ 4894593 w 9328148"/>
              <a:gd name="connsiteY7" fmla="*/ 4905828 h 612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8148" h="6128656">
                <a:moveTo>
                  <a:pt x="157556" y="3127042"/>
                </a:moveTo>
                <a:lnTo>
                  <a:pt x="2870211" y="3127042"/>
                </a:lnTo>
                <a:lnTo>
                  <a:pt x="5864951" y="6128656"/>
                </a:lnTo>
                <a:lnTo>
                  <a:pt x="3152296" y="6128656"/>
                </a:lnTo>
                <a:close/>
                <a:moveTo>
                  <a:pt x="0" y="0"/>
                </a:moveTo>
                <a:lnTo>
                  <a:pt x="4433554" y="0"/>
                </a:lnTo>
                <a:lnTo>
                  <a:pt x="9328148" y="4905828"/>
                </a:lnTo>
                <a:lnTo>
                  <a:pt x="4894593" y="4905828"/>
                </a:lnTo>
                <a:close/>
              </a:path>
            </a:pathLst>
          </a:custGeom>
          <a:solidFill>
            <a:schemeClr val="bg1">
              <a:lumMod val="95000"/>
            </a:schemeClr>
          </a:solidFill>
        </p:spPr>
        <p:txBody>
          <a:bodyPr wrap="square">
            <a:noAutofit/>
          </a:bodyPr>
          <a:lstStyle/>
          <a:p>
            <a:endParaRPr lang="en-US" dirty="0"/>
          </a:p>
        </p:txBody>
      </p:sp>
    </p:spTree>
    <p:extLst>
      <p:ext uri="{BB962C8B-B14F-4D97-AF65-F5344CB8AC3E}">
        <p14:creationId xmlns:p14="http://schemas.microsoft.com/office/powerpoint/2010/main" val="113134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1+#ppt_w/2"/>
                                          </p:val>
                                        </p:tav>
                                        <p:tav tm="100000">
                                          <p:val>
                                            <p:strVal val="#ppt_x"/>
                                          </p:val>
                                        </p:tav>
                                      </p:tavLst>
                                    </p:anim>
                                    <p:anim calcmode="lin" valueType="num">
                                      <p:cBhvr additive="base">
                                        <p:cTn id="8"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11" name="Freeform: Shape 10"/>
          <p:cNvSpPr/>
          <p:nvPr userDrawn="1"/>
        </p:nvSpPr>
        <p:spPr>
          <a:xfrm>
            <a:off x="5492487" y="0"/>
            <a:ext cx="6699513" cy="6857999"/>
          </a:xfrm>
          <a:custGeom>
            <a:avLst/>
            <a:gdLst>
              <a:gd name="connsiteX0" fmla="*/ 6699513 w 6699513"/>
              <a:gd name="connsiteY0" fmla="*/ 6640928 h 6857999"/>
              <a:gd name="connsiteX1" fmla="*/ 6699513 w 6699513"/>
              <a:gd name="connsiteY1" fmla="*/ 6857999 h 6857999"/>
              <a:gd name="connsiteX2" fmla="*/ 6482442 w 6699513"/>
              <a:gd name="connsiteY2" fmla="*/ 6857999 h 6857999"/>
              <a:gd name="connsiteX3" fmla="*/ 4640123 w 6699513"/>
              <a:gd name="connsiteY3" fmla="*/ 0 h 6857999"/>
              <a:gd name="connsiteX4" fmla="*/ 5854641 w 6699513"/>
              <a:gd name="connsiteY4" fmla="*/ 0 h 6857999"/>
              <a:gd name="connsiteX5" fmla="*/ 6699513 w 6699513"/>
              <a:gd name="connsiteY5" fmla="*/ 844872 h 6857999"/>
              <a:gd name="connsiteX6" fmla="*/ 6699513 w 6699513"/>
              <a:gd name="connsiteY6" fmla="*/ 2639318 h 6857999"/>
              <a:gd name="connsiteX7" fmla="*/ 5247381 w 6699513"/>
              <a:gd name="connsiteY7" fmla="*/ 1187186 h 6857999"/>
              <a:gd name="connsiteX8" fmla="*/ 1794444 w 6699513"/>
              <a:gd name="connsiteY8" fmla="*/ 4640123 h 6857999"/>
              <a:gd name="connsiteX9" fmla="*/ 4012320 w 6699513"/>
              <a:gd name="connsiteY9" fmla="*/ 6857999 h 6857999"/>
              <a:gd name="connsiteX10" fmla="*/ 2217875 w 6699513"/>
              <a:gd name="connsiteY10" fmla="*/ 6857999 h 6857999"/>
              <a:gd name="connsiteX11" fmla="*/ 0 w 6699513"/>
              <a:gd name="connsiteY11" fmla="*/ 464012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99513" h="6857999">
                <a:moveTo>
                  <a:pt x="6699513" y="6640928"/>
                </a:moveTo>
                <a:lnTo>
                  <a:pt x="6699513" y="6857999"/>
                </a:lnTo>
                <a:lnTo>
                  <a:pt x="6482442" y="6857999"/>
                </a:lnTo>
                <a:close/>
                <a:moveTo>
                  <a:pt x="4640123" y="0"/>
                </a:moveTo>
                <a:lnTo>
                  <a:pt x="5854641" y="0"/>
                </a:lnTo>
                <a:lnTo>
                  <a:pt x="6699513" y="844872"/>
                </a:lnTo>
                <a:lnTo>
                  <a:pt x="6699513" y="2639318"/>
                </a:lnTo>
                <a:lnTo>
                  <a:pt x="5247381" y="1187186"/>
                </a:lnTo>
                <a:lnTo>
                  <a:pt x="1794444" y="4640123"/>
                </a:lnTo>
                <a:lnTo>
                  <a:pt x="4012320" y="6857999"/>
                </a:lnTo>
                <a:lnTo>
                  <a:pt x="2217875" y="6857999"/>
                </a:lnTo>
                <a:lnTo>
                  <a:pt x="0" y="4640124"/>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p:cNvSpPr>
            <a:spLocks noGrp="1"/>
          </p:cNvSpPr>
          <p:nvPr>
            <p:ph type="pic" sz="quarter" idx="10"/>
          </p:nvPr>
        </p:nvSpPr>
        <p:spPr>
          <a:xfrm>
            <a:off x="6769362" y="67688"/>
            <a:ext cx="4145761" cy="4148087"/>
          </a:xfrm>
          <a:prstGeom prst="diamond">
            <a:avLst/>
          </a:prstGeom>
        </p:spPr>
        <p:txBody>
          <a:bodyPr/>
          <a:lstStyle/>
          <a:p>
            <a:endParaRPr lang="en-US" dirty="0"/>
          </a:p>
        </p:txBody>
      </p:sp>
      <p:sp>
        <p:nvSpPr>
          <p:cNvPr id="19" name="Picture Placeholder 18"/>
          <p:cNvSpPr>
            <a:spLocks noGrp="1"/>
          </p:cNvSpPr>
          <p:nvPr>
            <p:ph type="pic" sz="quarter" idx="11"/>
          </p:nvPr>
        </p:nvSpPr>
        <p:spPr>
          <a:xfrm>
            <a:off x="4557188" y="2296886"/>
            <a:ext cx="6666408" cy="4561115"/>
          </a:xfrm>
          <a:custGeom>
            <a:avLst/>
            <a:gdLst>
              <a:gd name="connsiteX0" fmla="*/ 2105293 w 6666408"/>
              <a:gd name="connsiteY0" fmla="*/ 0 h 4561115"/>
              <a:gd name="connsiteX1" fmla="*/ 6666408 w 6666408"/>
              <a:gd name="connsiteY1" fmla="*/ 4561115 h 4561115"/>
              <a:gd name="connsiteX2" fmla="*/ 2455822 w 6666408"/>
              <a:gd name="connsiteY2" fmla="*/ 4561115 h 4561115"/>
              <a:gd name="connsiteX3" fmla="*/ 0 w 6666408"/>
              <a:gd name="connsiteY3" fmla="*/ 2105293 h 4561115"/>
            </a:gdLst>
            <a:ahLst/>
            <a:cxnLst>
              <a:cxn ang="0">
                <a:pos x="connsiteX0" y="connsiteY0"/>
              </a:cxn>
              <a:cxn ang="0">
                <a:pos x="connsiteX1" y="connsiteY1"/>
              </a:cxn>
              <a:cxn ang="0">
                <a:pos x="connsiteX2" y="connsiteY2"/>
              </a:cxn>
              <a:cxn ang="0">
                <a:pos x="connsiteX3" y="connsiteY3"/>
              </a:cxn>
            </a:cxnLst>
            <a:rect l="l" t="t" r="r" b="b"/>
            <a:pathLst>
              <a:path w="6666408" h="4561115">
                <a:moveTo>
                  <a:pt x="2105293" y="0"/>
                </a:moveTo>
                <a:lnTo>
                  <a:pt x="6666408" y="4561115"/>
                </a:lnTo>
                <a:lnTo>
                  <a:pt x="2455822" y="4561115"/>
                </a:lnTo>
                <a:lnTo>
                  <a:pt x="0" y="2105293"/>
                </a:lnTo>
                <a:close/>
              </a:path>
            </a:pathLst>
          </a:custGeom>
        </p:spPr>
        <p:txBody>
          <a:bodyPr wrap="square">
            <a:noAutofit/>
          </a:bodyPr>
          <a:lstStyle/>
          <a:p>
            <a:endParaRPr lang="en-US" dirty="0"/>
          </a:p>
        </p:txBody>
      </p:sp>
    </p:spTree>
    <p:extLst>
      <p:ext uri="{BB962C8B-B14F-4D97-AF65-F5344CB8AC3E}">
        <p14:creationId xmlns:p14="http://schemas.microsoft.com/office/powerpoint/2010/main" val="3432844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3" name="Parallelogram 12"/>
          <p:cNvSpPr/>
          <p:nvPr userDrawn="1"/>
        </p:nvSpPr>
        <p:spPr>
          <a:xfrm flipH="1">
            <a:off x="3751673" y="1"/>
            <a:ext cx="8440327" cy="6858000"/>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0"/>
          </p:nvPr>
        </p:nvSpPr>
        <p:spPr>
          <a:xfrm>
            <a:off x="6925681" y="-1137038"/>
            <a:ext cx="2274075" cy="2274075"/>
          </a:xfrm>
          <a:prstGeom prst="diamond">
            <a:avLst/>
          </a:prstGeom>
        </p:spPr>
        <p:txBody>
          <a:bodyPr/>
          <a:lstStyle/>
          <a:p>
            <a:endParaRPr lang="en-US" dirty="0"/>
          </a:p>
        </p:txBody>
      </p:sp>
      <p:sp>
        <p:nvSpPr>
          <p:cNvPr id="6" name="Picture Placeholder 4"/>
          <p:cNvSpPr>
            <a:spLocks noGrp="1"/>
          </p:cNvSpPr>
          <p:nvPr>
            <p:ph type="pic" sz="quarter" idx="11"/>
          </p:nvPr>
        </p:nvSpPr>
        <p:spPr>
          <a:xfrm>
            <a:off x="5501655" y="1475341"/>
            <a:ext cx="3151691" cy="3151691"/>
          </a:xfrm>
          <a:prstGeom prst="diamond">
            <a:avLst/>
          </a:prstGeom>
        </p:spPr>
        <p:txBody>
          <a:bodyPr/>
          <a:lstStyle/>
          <a:p>
            <a:endParaRPr lang="en-US" dirty="0"/>
          </a:p>
        </p:txBody>
      </p:sp>
      <p:sp>
        <p:nvSpPr>
          <p:cNvPr id="7" name="Picture Placeholder 4"/>
          <p:cNvSpPr>
            <a:spLocks noGrp="1"/>
          </p:cNvSpPr>
          <p:nvPr>
            <p:ph type="pic" sz="quarter" idx="12"/>
          </p:nvPr>
        </p:nvSpPr>
        <p:spPr>
          <a:xfrm>
            <a:off x="11207362" y="2089382"/>
            <a:ext cx="2274075" cy="2274075"/>
          </a:xfrm>
          <a:prstGeom prst="diamond">
            <a:avLst/>
          </a:prstGeom>
        </p:spPr>
        <p:txBody>
          <a:bodyPr/>
          <a:lstStyle/>
          <a:p>
            <a:endParaRPr lang="en-US" dirty="0"/>
          </a:p>
        </p:txBody>
      </p:sp>
      <p:sp>
        <p:nvSpPr>
          <p:cNvPr id="8" name="Picture Placeholder 4"/>
          <p:cNvSpPr>
            <a:spLocks noGrp="1"/>
          </p:cNvSpPr>
          <p:nvPr>
            <p:ph type="pic" sz="quarter" idx="13"/>
          </p:nvPr>
        </p:nvSpPr>
        <p:spPr>
          <a:xfrm>
            <a:off x="8750184" y="1585522"/>
            <a:ext cx="1653904" cy="1653904"/>
          </a:xfrm>
          <a:prstGeom prst="diamond">
            <a:avLst/>
          </a:prstGeom>
        </p:spPr>
        <p:txBody>
          <a:bodyPr/>
          <a:lstStyle/>
          <a:p>
            <a:endParaRPr lang="en-US" dirty="0"/>
          </a:p>
        </p:txBody>
      </p:sp>
      <p:sp>
        <p:nvSpPr>
          <p:cNvPr id="9" name="Picture Placeholder 4"/>
          <p:cNvSpPr>
            <a:spLocks noGrp="1"/>
          </p:cNvSpPr>
          <p:nvPr>
            <p:ph type="pic" sz="quarter" idx="14"/>
          </p:nvPr>
        </p:nvSpPr>
        <p:spPr>
          <a:xfrm>
            <a:off x="9066967" y="3316761"/>
            <a:ext cx="2674241" cy="2674241"/>
          </a:xfrm>
          <a:prstGeom prst="diamond">
            <a:avLst/>
          </a:prstGeom>
        </p:spPr>
        <p:txBody>
          <a:bodyPr/>
          <a:lstStyle/>
          <a:p>
            <a:endParaRPr lang="en-US" dirty="0"/>
          </a:p>
        </p:txBody>
      </p:sp>
      <p:sp>
        <p:nvSpPr>
          <p:cNvPr id="10" name="Picture Placeholder 4"/>
          <p:cNvSpPr>
            <a:spLocks noGrp="1"/>
          </p:cNvSpPr>
          <p:nvPr>
            <p:ph type="pic" sz="quarter" idx="15"/>
          </p:nvPr>
        </p:nvSpPr>
        <p:spPr>
          <a:xfrm>
            <a:off x="6632284" y="4731216"/>
            <a:ext cx="2674241" cy="2674241"/>
          </a:xfrm>
          <a:prstGeom prst="diamond">
            <a:avLst/>
          </a:prstGeom>
        </p:spPr>
        <p:txBody>
          <a:bodyPr/>
          <a:lstStyle/>
          <a:p>
            <a:endParaRPr lang="en-US" dirty="0"/>
          </a:p>
        </p:txBody>
      </p:sp>
      <p:sp>
        <p:nvSpPr>
          <p:cNvPr id="11" name="Picture Placeholder 4"/>
          <p:cNvSpPr>
            <a:spLocks noGrp="1"/>
          </p:cNvSpPr>
          <p:nvPr>
            <p:ph type="pic" sz="quarter" idx="16"/>
          </p:nvPr>
        </p:nvSpPr>
        <p:spPr>
          <a:xfrm>
            <a:off x="-826952" y="4445202"/>
            <a:ext cx="1653904" cy="1653904"/>
          </a:xfrm>
          <a:prstGeom prst="diamond">
            <a:avLst/>
          </a:prstGeom>
        </p:spPr>
        <p:txBody>
          <a:bodyPr/>
          <a:lstStyle/>
          <a:p>
            <a:endParaRPr lang="en-US" dirty="0"/>
          </a:p>
        </p:txBody>
      </p:sp>
      <p:sp>
        <p:nvSpPr>
          <p:cNvPr id="12" name="Picture Placeholder 4"/>
          <p:cNvSpPr>
            <a:spLocks noGrp="1"/>
          </p:cNvSpPr>
          <p:nvPr>
            <p:ph type="pic" sz="quarter" idx="17"/>
          </p:nvPr>
        </p:nvSpPr>
        <p:spPr>
          <a:xfrm>
            <a:off x="3588349" y="5404537"/>
            <a:ext cx="1128794" cy="1128794"/>
          </a:xfrm>
          <a:prstGeom prst="diamond">
            <a:avLst/>
          </a:prstGeom>
        </p:spPr>
        <p:txBody>
          <a:bodyPr/>
          <a:lstStyle/>
          <a:p>
            <a:endParaRPr lang="en-US" dirty="0"/>
          </a:p>
        </p:txBody>
      </p:sp>
    </p:spTree>
    <p:extLst>
      <p:ext uri="{BB962C8B-B14F-4D97-AF65-F5344CB8AC3E}">
        <p14:creationId xmlns:p14="http://schemas.microsoft.com/office/powerpoint/2010/main" val="2747914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2" y="1"/>
            <a:ext cx="12182164" cy="6857999"/>
          </a:xfrm>
          <a:custGeom>
            <a:avLst/>
            <a:gdLst>
              <a:gd name="connsiteX0" fmla="*/ 0 w 12182164"/>
              <a:gd name="connsiteY0" fmla="*/ 0 h 6857999"/>
              <a:gd name="connsiteX1" fmla="*/ 12182164 w 12182164"/>
              <a:gd name="connsiteY1" fmla="*/ 0 h 6857999"/>
              <a:gd name="connsiteX2" fmla="*/ 5324165 w 12182164"/>
              <a:gd name="connsiteY2" fmla="*/ 6857999 h 6857999"/>
              <a:gd name="connsiteX3" fmla="*/ 2700508 w 12182164"/>
              <a:gd name="connsiteY3" fmla="*/ 6857999 h 6857999"/>
              <a:gd name="connsiteX4" fmla="*/ 0 w 12182164"/>
              <a:gd name="connsiteY4" fmla="*/ 4157492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2164" h="6857999">
                <a:moveTo>
                  <a:pt x="0" y="0"/>
                </a:moveTo>
                <a:lnTo>
                  <a:pt x="12182164" y="0"/>
                </a:lnTo>
                <a:lnTo>
                  <a:pt x="5324165" y="6857999"/>
                </a:lnTo>
                <a:lnTo>
                  <a:pt x="2700508" y="6857999"/>
                </a:lnTo>
                <a:lnTo>
                  <a:pt x="0" y="4157492"/>
                </a:lnTo>
                <a:close/>
              </a:path>
            </a:pathLst>
          </a:custGeom>
        </p:spPr>
        <p:txBody>
          <a:bodyPr wrap="square">
            <a:noAutofit/>
          </a:bodyPr>
          <a:lstStyle/>
          <a:p>
            <a:endParaRPr lang="en-US" dirty="0"/>
          </a:p>
        </p:txBody>
      </p:sp>
    </p:spTree>
    <p:extLst>
      <p:ext uri="{BB962C8B-B14F-4D97-AF65-F5344CB8AC3E}">
        <p14:creationId xmlns:p14="http://schemas.microsoft.com/office/powerpoint/2010/main" val="6965674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7910286" cy="6858000"/>
          </a:xfrm>
          <a:prstGeom prst="rect">
            <a:avLst/>
          </a:prstGeom>
        </p:spPr>
        <p:txBody>
          <a:bodyPr/>
          <a:lstStyle/>
          <a:p>
            <a:endParaRPr lang="en-US" dirty="0"/>
          </a:p>
        </p:txBody>
      </p:sp>
    </p:spTree>
    <p:extLst>
      <p:ext uri="{BB962C8B-B14F-4D97-AF65-F5344CB8AC3E}">
        <p14:creationId xmlns:p14="http://schemas.microsoft.com/office/powerpoint/2010/main" val="2515244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arallelogram 3"/>
          <p:cNvSpPr/>
          <p:nvPr userDrawn="1"/>
        </p:nvSpPr>
        <p:spPr>
          <a:xfrm flipH="1">
            <a:off x="1483174" y="1021646"/>
            <a:ext cx="7559225" cy="3637439"/>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Picture Placeholder 7"/>
          <p:cNvSpPr>
            <a:spLocks noGrp="1"/>
          </p:cNvSpPr>
          <p:nvPr>
            <p:ph type="pic" sz="quarter" idx="10"/>
          </p:nvPr>
        </p:nvSpPr>
        <p:spPr>
          <a:xfrm>
            <a:off x="5570157" y="1630518"/>
            <a:ext cx="5614310" cy="2701561"/>
          </a:xfrm>
          <a:custGeom>
            <a:avLst/>
            <a:gdLst>
              <a:gd name="connsiteX0" fmla="*/ 0 w 7559225"/>
              <a:gd name="connsiteY0" fmla="*/ 0 h 3637439"/>
              <a:gd name="connsiteX1" fmla="*/ 3930116 w 7559225"/>
              <a:gd name="connsiteY1" fmla="*/ 0 h 3637439"/>
              <a:gd name="connsiteX2" fmla="*/ 7559225 w 7559225"/>
              <a:gd name="connsiteY2" fmla="*/ 3637439 h 3637439"/>
              <a:gd name="connsiteX3" fmla="*/ 3629109 w 7559225"/>
              <a:gd name="connsiteY3" fmla="*/ 3637439 h 3637439"/>
            </a:gdLst>
            <a:ahLst/>
            <a:cxnLst>
              <a:cxn ang="0">
                <a:pos x="connsiteX0" y="connsiteY0"/>
              </a:cxn>
              <a:cxn ang="0">
                <a:pos x="connsiteX1" y="connsiteY1"/>
              </a:cxn>
              <a:cxn ang="0">
                <a:pos x="connsiteX2" y="connsiteY2"/>
              </a:cxn>
              <a:cxn ang="0">
                <a:pos x="connsiteX3" y="connsiteY3"/>
              </a:cxn>
            </a:cxnLst>
            <a:rect l="l" t="t" r="r" b="b"/>
            <a:pathLst>
              <a:path w="7559225" h="3637439">
                <a:moveTo>
                  <a:pt x="0" y="0"/>
                </a:moveTo>
                <a:lnTo>
                  <a:pt x="3930116" y="0"/>
                </a:lnTo>
                <a:lnTo>
                  <a:pt x="7559225" y="3637439"/>
                </a:lnTo>
                <a:lnTo>
                  <a:pt x="3629109" y="3637439"/>
                </a:lnTo>
                <a:close/>
              </a:path>
            </a:pathLst>
          </a:custGeom>
        </p:spPr>
        <p:txBody>
          <a:bodyPr wrap="square">
            <a:noAutofit/>
          </a:bodyPr>
          <a:lstStyle/>
          <a:p>
            <a:endParaRPr lang="en-US" dirty="0"/>
          </a:p>
        </p:txBody>
      </p:sp>
      <p:sp>
        <p:nvSpPr>
          <p:cNvPr id="11" name="Picture Placeholder 10"/>
          <p:cNvSpPr>
            <a:spLocks noGrp="1"/>
          </p:cNvSpPr>
          <p:nvPr>
            <p:ph type="pic" sz="quarter" idx="11"/>
          </p:nvPr>
        </p:nvSpPr>
        <p:spPr>
          <a:xfrm>
            <a:off x="4417482" y="2714058"/>
            <a:ext cx="7629375" cy="3671194"/>
          </a:xfrm>
          <a:custGeom>
            <a:avLst/>
            <a:gdLst>
              <a:gd name="connsiteX0" fmla="*/ 0 w 7629375"/>
              <a:gd name="connsiteY0" fmla="*/ 0 h 3671194"/>
              <a:gd name="connsiteX1" fmla="*/ 1981604 w 7629375"/>
              <a:gd name="connsiteY1" fmla="*/ 0 h 3671194"/>
              <a:gd name="connsiteX2" fmla="*/ 3747971 w 7629375"/>
              <a:gd name="connsiteY2" fmla="*/ 1770421 h 3671194"/>
              <a:gd name="connsiteX3" fmla="*/ 5732955 w 7629375"/>
              <a:gd name="connsiteY3" fmla="*/ 1770421 h 3671194"/>
              <a:gd name="connsiteX4" fmla="*/ 7629375 w 7629375"/>
              <a:gd name="connsiteY4" fmla="*/ 3671194 h 3671194"/>
              <a:gd name="connsiteX5" fmla="*/ 3662787 w 7629375"/>
              <a:gd name="connsiteY5" fmla="*/ 3671194 h 367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9375" h="3671194">
                <a:moveTo>
                  <a:pt x="0" y="0"/>
                </a:moveTo>
                <a:lnTo>
                  <a:pt x="1981604" y="0"/>
                </a:lnTo>
                <a:lnTo>
                  <a:pt x="3747971" y="1770421"/>
                </a:lnTo>
                <a:lnTo>
                  <a:pt x="5732955" y="1770421"/>
                </a:lnTo>
                <a:lnTo>
                  <a:pt x="7629375" y="3671194"/>
                </a:lnTo>
                <a:lnTo>
                  <a:pt x="3662787" y="3671194"/>
                </a:lnTo>
                <a:close/>
              </a:path>
            </a:pathLst>
          </a:custGeom>
        </p:spPr>
        <p:txBody>
          <a:bodyPr wrap="square">
            <a:noAutofit/>
          </a:bodyPr>
          <a:lstStyle/>
          <a:p>
            <a:endParaRPr lang="en-US" dirty="0"/>
          </a:p>
        </p:txBody>
      </p:sp>
    </p:spTree>
    <p:extLst>
      <p:ext uri="{BB962C8B-B14F-4D97-AF65-F5344CB8AC3E}">
        <p14:creationId xmlns:p14="http://schemas.microsoft.com/office/powerpoint/2010/main" val="108167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4992914" y="1364345"/>
            <a:ext cx="4310742" cy="4310742"/>
          </a:xfrm>
          <a:custGeom>
            <a:avLst/>
            <a:gdLst>
              <a:gd name="connsiteX0" fmla="*/ 0 w 4310742"/>
              <a:gd name="connsiteY0" fmla="*/ 0 h 4310742"/>
              <a:gd name="connsiteX1" fmla="*/ 4310742 w 4310742"/>
              <a:gd name="connsiteY1" fmla="*/ 0 h 4310742"/>
              <a:gd name="connsiteX2" fmla="*/ 0 w 4310742"/>
              <a:gd name="connsiteY2" fmla="*/ 4310742 h 4310742"/>
            </a:gdLst>
            <a:ahLst/>
            <a:cxnLst>
              <a:cxn ang="0">
                <a:pos x="connsiteX0" y="connsiteY0"/>
              </a:cxn>
              <a:cxn ang="0">
                <a:pos x="connsiteX1" y="connsiteY1"/>
              </a:cxn>
              <a:cxn ang="0">
                <a:pos x="connsiteX2" y="connsiteY2"/>
              </a:cxn>
            </a:cxnLst>
            <a:rect l="l" t="t" r="r" b="b"/>
            <a:pathLst>
              <a:path w="4310742" h="4310742">
                <a:moveTo>
                  <a:pt x="0" y="0"/>
                </a:moveTo>
                <a:lnTo>
                  <a:pt x="4310742" y="0"/>
                </a:lnTo>
                <a:lnTo>
                  <a:pt x="0" y="4310742"/>
                </a:lnTo>
                <a:close/>
              </a:path>
            </a:pathLst>
          </a:custGeom>
        </p:spPr>
        <p:txBody>
          <a:bodyPr wrap="square">
            <a:noAutofit/>
          </a:bodyPr>
          <a:lstStyle/>
          <a:p>
            <a:endParaRPr lang="en-US"/>
          </a:p>
        </p:txBody>
      </p:sp>
    </p:spTree>
    <p:extLst>
      <p:ext uri="{BB962C8B-B14F-4D97-AF65-F5344CB8AC3E}">
        <p14:creationId xmlns:p14="http://schemas.microsoft.com/office/powerpoint/2010/main" val="973883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481921" y="1683204"/>
            <a:ext cx="3685350" cy="3687081"/>
          </a:xfrm>
          <a:prstGeom prst="diamond">
            <a:avLst/>
          </a:prstGeom>
          <a:solidFill>
            <a:schemeClr val="bg1">
              <a:lumMod val="95000"/>
            </a:schemeClr>
          </a:solidFill>
          <a:effectLst>
            <a:outerShdw blurRad="1270000" dist="50800" dir="5400000" sx="89000" sy="89000" algn="ctr" rotWithShape="0">
              <a:srgbClr val="000000">
                <a:alpha val="54000"/>
              </a:srgbClr>
            </a:outerShdw>
          </a:effectLst>
        </p:spPr>
        <p:txBody>
          <a:bodyPr/>
          <a:lstStyle/>
          <a:p>
            <a:endParaRPr lang="en-US" dirty="0"/>
          </a:p>
        </p:txBody>
      </p:sp>
      <p:sp>
        <p:nvSpPr>
          <p:cNvPr id="5" name="Picture Placeholder 3"/>
          <p:cNvSpPr>
            <a:spLocks noGrp="1"/>
          </p:cNvSpPr>
          <p:nvPr>
            <p:ph type="pic" sz="quarter" idx="11"/>
          </p:nvPr>
        </p:nvSpPr>
        <p:spPr>
          <a:xfrm>
            <a:off x="1385702" y="2880633"/>
            <a:ext cx="3685350" cy="3687081"/>
          </a:xfrm>
          <a:prstGeom prst="diamond">
            <a:avLst/>
          </a:prstGeom>
          <a:solidFill>
            <a:schemeClr val="bg1">
              <a:lumMod val="95000"/>
            </a:schemeClr>
          </a:solidFill>
          <a:effectLst>
            <a:outerShdw blurRad="1270000" dist="50800" dir="5400000" sx="89000" sy="89000" algn="ctr" rotWithShape="0">
              <a:srgbClr val="000000">
                <a:alpha val="54000"/>
              </a:srgbClr>
            </a:outerShdw>
          </a:effectLst>
        </p:spPr>
        <p:txBody>
          <a:bodyPr/>
          <a:lstStyle/>
          <a:p>
            <a:endParaRPr lang="en-US"/>
          </a:p>
        </p:txBody>
      </p:sp>
      <p:sp>
        <p:nvSpPr>
          <p:cNvPr id="6" name="Picture Placeholder 3"/>
          <p:cNvSpPr>
            <a:spLocks noGrp="1"/>
          </p:cNvSpPr>
          <p:nvPr>
            <p:ph type="pic" sz="quarter" idx="12"/>
          </p:nvPr>
        </p:nvSpPr>
        <p:spPr>
          <a:xfrm>
            <a:off x="4253325" y="4078062"/>
            <a:ext cx="3685350" cy="3687081"/>
          </a:xfrm>
          <a:prstGeom prst="diamond">
            <a:avLst/>
          </a:prstGeom>
          <a:solidFill>
            <a:schemeClr val="bg1">
              <a:lumMod val="95000"/>
            </a:schemeClr>
          </a:solidFill>
          <a:effectLst>
            <a:outerShdw blurRad="1270000" dist="50800" dir="5400000" sx="89000" sy="89000" algn="ctr" rotWithShape="0">
              <a:srgbClr val="000000">
                <a:alpha val="54000"/>
              </a:srgbClr>
            </a:outerShdw>
          </a:effectLst>
        </p:spPr>
        <p:txBody>
          <a:bodyPr/>
          <a:lstStyle/>
          <a:p>
            <a:endParaRPr lang="en-US"/>
          </a:p>
        </p:txBody>
      </p:sp>
      <p:sp>
        <p:nvSpPr>
          <p:cNvPr id="7" name="Picture Placeholder 3"/>
          <p:cNvSpPr>
            <a:spLocks noGrp="1"/>
          </p:cNvSpPr>
          <p:nvPr>
            <p:ph type="pic" sz="quarter" idx="13"/>
          </p:nvPr>
        </p:nvSpPr>
        <p:spPr>
          <a:xfrm>
            <a:off x="9988571" y="1683204"/>
            <a:ext cx="3685350" cy="3687081"/>
          </a:xfrm>
          <a:prstGeom prst="diamond">
            <a:avLst/>
          </a:prstGeom>
          <a:solidFill>
            <a:schemeClr val="bg1">
              <a:lumMod val="95000"/>
            </a:schemeClr>
          </a:solidFill>
          <a:effectLst>
            <a:outerShdw blurRad="1270000" dist="50800" dir="5400000" sx="89000" sy="89000" algn="ctr" rotWithShape="0">
              <a:srgbClr val="000000">
                <a:alpha val="54000"/>
              </a:srgbClr>
            </a:outerShdw>
          </a:effectLst>
        </p:spPr>
        <p:txBody>
          <a:bodyPr/>
          <a:lstStyle/>
          <a:p>
            <a:endParaRPr lang="en-US" dirty="0"/>
          </a:p>
        </p:txBody>
      </p:sp>
      <p:sp>
        <p:nvSpPr>
          <p:cNvPr id="8" name="Picture Placeholder 3"/>
          <p:cNvSpPr>
            <a:spLocks noGrp="1"/>
          </p:cNvSpPr>
          <p:nvPr>
            <p:ph type="pic" sz="quarter" idx="14"/>
          </p:nvPr>
        </p:nvSpPr>
        <p:spPr>
          <a:xfrm>
            <a:off x="7120948" y="2880633"/>
            <a:ext cx="3685350" cy="3687081"/>
          </a:xfrm>
          <a:prstGeom prst="diamond">
            <a:avLst/>
          </a:prstGeom>
          <a:solidFill>
            <a:schemeClr val="bg1">
              <a:lumMod val="95000"/>
            </a:schemeClr>
          </a:solidFill>
          <a:effectLst>
            <a:outerShdw blurRad="1270000" dist="50800" dir="5400000" sx="89000" sy="89000" algn="ctr" rotWithShape="0">
              <a:srgbClr val="000000">
                <a:alpha val="54000"/>
              </a:srgbClr>
            </a:outerShdw>
          </a:effectLst>
        </p:spPr>
        <p:txBody>
          <a:bodyPr/>
          <a:lstStyle/>
          <a:p>
            <a:endParaRPr lang="en-US"/>
          </a:p>
        </p:txBody>
      </p:sp>
    </p:spTree>
    <p:extLst>
      <p:ext uri="{BB962C8B-B14F-4D97-AF65-F5344CB8AC3E}">
        <p14:creationId xmlns:p14="http://schemas.microsoft.com/office/powerpoint/2010/main" val="3673688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9224179" y="-1357766"/>
            <a:ext cx="3685350" cy="3687081"/>
          </a:xfrm>
          <a:prstGeom prst="diamond">
            <a:avLst/>
          </a:prstGeom>
          <a:solidFill>
            <a:schemeClr val="bg1">
              <a:lumMod val="95000"/>
            </a:schemeClr>
          </a:solidFill>
          <a:effectLst>
            <a:outerShdw blurRad="1270000" dist="50800" dir="5400000" sx="80000" sy="80000" algn="ctr" rotWithShape="0">
              <a:srgbClr val="000000"/>
            </a:outerShdw>
          </a:effectLst>
        </p:spPr>
        <p:txBody>
          <a:bodyPr/>
          <a:lstStyle/>
          <a:p>
            <a:endParaRPr lang="en-US" dirty="0"/>
          </a:p>
        </p:txBody>
      </p:sp>
      <p:sp>
        <p:nvSpPr>
          <p:cNvPr id="8" name="Picture Placeholder 3"/>
          <p:cNvSpPr>
            <a:spLocks noGrp="1"/>
          </p:cNvSpPr>
          <p:nvPr>
            <p:ph type="pic" sz="quarter" idx="14"/>
          </p:nvPr>
        </p:nvSpPr>
        <p:spPr>
          <a:xfrm>
            <a:off x="7381504" y="0"/>
            <a:ext cx="3685350" cy="3687081"/>
          </a:xfrm>
          <a:prstGeom prst="diamond">
            <a:avLst/>
          </a:prstGeom>
          <a:solidFill>
            <a:schemeClr val="bg1">
              <a:lumMod val="95000"/>
            </a:schemeClr>
          </a:solidFill>
          <a:effectLst>
            <a:outerShdw blurRad="1270000" dist="50800" dir="5400000" sx="80000" sy="80000" algn="ctr" rotWithShape="0">
              <a:srgbClr val="000000"/>
            </a:outerShdw>
          </a:effectLst>
        </p:spPr>
        <p:txBody>
          <a:bodyPr/>
          <a:lstStyle/>
          <a:p>
            <a:endParaRPr lang="en-US"/>
          </a:p>
        </p:txBody>
      </p:sp>
      <p:sp>
        <p:nvSpPr>
          <p:cNvPr id="6" name="Picture Placeholder 3"/>
          <p:cNvSpPr>
            <a:spLocks noGrp="1"/>
          </p:cNvSpPr>
          <p:nvPr>
            <p:ph type="pic" sz="quarter" idx="12"/>
          </p:nvPr>
        </p:nvSpPr>
        <p:spPr>
          <a:xfrm>
            <a:off x="5304940" y="1585459"/>
            <a:ext cx="3685350" cy="3687081"/>
          </a:xfrm>
          <a:prstGeom prst="diamond">
            <a:avLst/>
          </a:prstGeom>
          <a:solidFill>
            <a:schemeClr val="bg1">
              <a:lumMod val="95000"/>
            </a:schemeClr>
          </a:solidFill>
          <a:effectLst>
            <a:outerShdw blurRad="1270000" dist="50800" dir="5400000" sx="80000" sy="80000" algn="ctr" rotWithShape="0">
              <a:srgbClr val="000000"/>
            </a:outerShdw>
          </a:effectLst>
        </p:spPr>
        <p:txBody>
          <a:bodyPr/>
          <a:lstStyle/>
          <a:p>
            <a:endParaRPr lang="en-US"/>
          </a:p>
        </p:txBody>
      </p:sp>
      <p:sp>
        <p:nvSpPr>
          <p:cNvPr id="5" name="Picture Placeholder 3"/>
          <p:cNvSpPr>
            <a:spLocks noGrp="1"/>
          </p:cNvSpPr>
          <p:nvPr>
            <p:ph type="pic" sz="quarter" idx="11"/>
          </p:nvPr>
        </p:nvSpPr>
        <p:spPr>
          <a:xfrm>
            <a:off x="7381504" y="2755219"/>
            <a:ext cx="3685350" cy="3687081"/>
          </a:xfrm>
          <a:prstGeom prst="diamond">
            <a:avLst/>
          </a:prstGeom>
          <a:solidFill>
            <a:schemeClr val="bg1">
              <a:lumMod val="95000"/>
            </a:schemeClr>
          </a:solidFill>
          <a:effectLst>
            <a:outerShdw blurRad="1270000" dist="50800" dir="5400000" sx="80000" sy="80000" algn="ctr" rotWithShape="0">
              <a:srgbClr val="000000"/>
            </a:outerShdw>
          </a:effectLst>
        </p:spPr>
        <p:txBody>
          <a:bodyPr/>
          <a:lstStyle/>
          <a:p>
            <a:endParaRPr lang="en-US"/>
          </a:p>
        </p:txBody>
      </p:sp>
      <p:sp>
        <p:nvSpPr>
          <p:cNvPr id="7" name="Picture Placeholder 3"/>
          <p:cNvSpPr>
            <a:spLocks noGrp="1"/>
          </p:cNvSpPr>
          <p:nvPr>
            <p:ph type="pic" sz="quarter" idx="13"/>
          </p:nvPr>
        </p:nvSpPr>
        <p:spPr>
          <a:xfrm>
            <a:off x="9224179" y="4121604"/>
            <a:ext cx="3685350" cy="3687081"/>
          </a:xfrm>
          <a:prstGeom prst="diamond">
            <a:avLst/>
          </a:prstGeom>
          <a:solidFill>
            <a:schemeClr val="bg1">
              <a:lumMod val="95000"/>
            </a:schemeClr>
          </a:solidFill>
          <a:effectLst>
            <a:outerShdw blurRad="1270000" dist="50800" dir="5400000" sx="80000" sy="80000" algn="ctr" rotWithShape="0">
              <a:srgbClr val="000000"/>
            </a:outerShdw>
          </a:effectLst>
        </p:spPr>
        <p:txBody>
          <a:bodyPr/>
          <a:lstStyle/>
          <a:p>
            <a:endParaRPr lang="en-US" dirty="0"/>
          </a:p>
        </p:txBody>
      </p:sp>
    </p:spTree>
    <p:extLst>
      <p:ext uri="{BB962C8B-B14F-4D97-AF65-F5344CB8AC3E}">
        <p14:creationId xmlns:p14="http://schemas.microsoft.com/office/powerpoint/2010/main" val="30350621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16" name="Freeform: Shape 15"/>
          <p:cNvSpPr/>
          <p:nvPr userDrawn="1"/>
        </p:nvSpPr>
        <p:spPr>
          <a:xfrm>
            <a:off x="1" y="3"/>
            <a:ext cx="12192000" cy="5110311"/>
          </a:xfrm>
          <a:custGeom>
            <a:avLst/>
            <a:gdLst>
              <a:gd name="connsiteX0" fmla="*/ 0 w 12192000"/>
              <a:gd name="connsiteY0" fmla="*/ 0 h 5110311"/>
              <a:gd name="connsiteX1" fmla="*/ 12192000 w 12192000"/>
              <a:gd name="connsiteY1" fmla="*/ 0 h 5110311"/>
              <a:gd name="connsiteX2" fmla="*/ 12192000 w 12192000"/>
              <a:gd name="connsiteY2" fmla="*/ 3101875 h 5110311"/>
              <a:gd name="connsiteX3" fmla="*/ 10186020 w 12192000"/>
              <a:gd name="connsiteY3" fmla="*/ 5107854 h 5110311"/>
              <a:gd name="connsiteX4" fmla="*/ 6097229 w 12192000"/>
              <a:gd name="connsiteY4" fmla="*/ 1019062 h 5110311"/>
              <a:gd name="connsiteX5" fmla="*/ 2005978 w 12192000"/>
              <a:gd name="connsiteY5" fmla="*/ 5110311 h 5110311"/>
              <a:gd name="connsiteX6" fmla="*/ 0 w 12192000"/>
              <a:gd name="connsiteY6" fmla="*/ 3104333 h 5110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10311">
                <a:moveTo>
                  <a:pt x="0" y="0"/>
                </a:moveTo>
                <a:lnTo>
                  <a:pt x="12192000" y="0"/>
                </a:lnTo>
                <a:lnTo>
                  <a:pt x="12192000" y="3101875"/>
                </a:lnTo>
                <a:lnTo>
                  <a:pt x="10186020" y="5107854"/>
                </a:lnTo>
                <a:lnTo>
                  <a:pt x="6097229" y="1019062"/>
                </a:lnTo>
                <a:lnTo>
                  <a:pt x="2005978" y="5110311"/>
                </a:lnTo>
                <a:lnTo>
                  <a:pt x="0" y="310433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p:cNvSpPr/>
          <p:nvPr userDrawn="1"/>
        </p:nvSpPr>
        <p:spPr>
          <a:xfrm>
            <a:off x="1" y="2"/>
            <a:ext cx="12192000" cy="6282810"/>
          </a:xfrm>
          <a:custGeom>
            <a:avLst/>
            <a:gdLst>
              <a:gd name="connsiteX0" fmla="*/ 0 w 12192000"/>
              <a:gd name="connsiteY0" fmla="*/ 0 h 6282810"/>
              <a:gd name="connsiteX1" fmla="*/ 12192000 w 12192000"/>
              <a:gd name="connsiteY1" fmla="*/ 0 h 6282810"/>
              <a:gd name="connsiteX2" fmla="*/ 12192000 w 12192000"/>
              <a:gd name="connsiteY2" fmla="*/ 186809 h 6282810"/>
              <a:gd name="connsiteX3" fmla="*/ 6096001 w 12192000"/>
              <a:gd name="connsiteY3" fmla="*/ 6282810 h 6282810"/>
              <a:gd name="connsiteX4" fmla="*/ 0 w 12192000"/>
              <a:gd name="connsiteY4" fmla="*/ 186812 h 628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282810">
                <a:moveTo>
                  <a:pt x="0" y="0"/>
                </a:moveTo>
                <a:lnTo>
                  <a:pt x="12192000" y="0"/>
                </a:lnTo>
                <a:lnTo>
                  <a:pt x="12192000" y="186809"/>
                </a:lnTo>
                <a:lnTo>
                  <a:pt x="6096001" y="6282810"/>
                </a:lnTo>
                <a:lnTo>
                  <a:pt x="0" y="186812"/>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p:nvPr>
        </p:nvSpPr>
        <p:spPr>
          <a:xfrm>
            <a:off x="4229101" y="362388"/>
            <a:ext cx="3733800" cy="3733800"/>
          </a:xfrm>
          <a:prstGeom prst="diamond">
            <a:avLst/>
          </a:prstGeom>
          <a:solidFill>
            <a:schemeClr val="bg1">
              <a:lumMod val="95000"/>
            </a:schemeClr>
          </a:solidFill>
        </p:spPr>
        <p:txBody>
          <a:bodyPr/>
          <a:lstStyle/>
          <a:p>
            <a:endParaRPr lang="en-US" dirty="0"/>
          </a:p>
        </p:txBody>
      </p:sp>
      <p:sp>
        <p:nvSpPr>
          <p:cNvPr id="19" name="Picture Placeholder 17"/>
          <p:cNvSpPr>
            <a:spLocks noGrp="1"/>
          </p:cNvSpPr>
          <p:nvPr>
            <p:ph type="pic" sz="quarter" idx="11"/>
          </p:nvPr>
        </p:nvSpPr>
        <p:spPr>
          <a:xfrm>
            <a:off x="4914903" y="4201756"/>
            <a:ext cx="2362196" cy="2362196"/>
          </a:xfrm>
          <a:prstGeom prst="diamond">
            <a:avLst/>
          </a:prstGeom>
          <a:solidFill>
            <a:schemeClr val="bg1">
              <a:lumMod val="95000"/>
            </a:schemeClr>
          </a:solidFill>
        </p:spPr>
        <p:txBody>
          <a:bodyPr/>
          <a:lstStyle/>
          <a:p>
            <a:endParaRPr lang="en-US"/>
          </a:p>
        </p:txBody>
      </p:sp>
      <p:sp>
        <p:nvSpPr>
          <p:cNvPr id="20" name="Picture Placeholder 17"/>
          <p:cNvSpPr>
            <a:spLocks noGrp="1"/>
          </p:cNvSpPr>
          <p:nvPr>
            <p:ph type="pic" sz="quarter" idx="12"/>
          </p:nvPr>
        </p:nvSpPr>
        <p:spPr>
          <a:xfrm>
            <a:off x="3173507" y="2774738"/>
            <a:ext cx="2777369" cy="2777369"/>
          </a:xfrm>
          <a:prstGeom prst="diamond">
            <a:avLst/>
          </a:prstGeom>
          <a:solidFill>
            <a:schemeClr val="bg1">
              <a:lumMod val="95000"/>
            </a:schemeClr>
          </a:solidFill>
        </p:spPr>
        <p:txBody>
          <a:bodyPr/>
          <a:lstStyle/>
          <a:p>
            <a:endParaRPr lang="en-US"/>
          </a:p>
        </p:txBody>
      </p:sp>
      <p:sp>
        <p:nvSpPr>
          <p:cNvPr id="21" name="Picture Placeholder 17"/>
          <p:cNvSpPr>
            <a:spLocks noGrp="1"/>
          </p:cNvSpPr>
          <p:nvPr>
            <p:ph type="pic" sz="quarter" idx="13"/>
          </p:nvPr>
        </p:nvSpPr>
        <p:spPr>
          <a:xfrm>
            <a:off x="6241126" y="2775415"/>
            <a:ext cx="2777369" cy="2777369"/>
          </a:xfrm>
          <a:prstGeom prst="diamond">
            <a:avLst/>
          </a:prstGeom>
          <a:solidFill>
            <a:schemeClr val="bg1">
              <a:lumMod val="95000"/>
            </a:schemeClr>
          </a:solidFill>
        </p:spPr>
        <p:txBody>
          <a:bodyPr/>
          <a:lstStyle/>
          <a:p>
            <a:endParaRPr lang="en-US"/>
          </a:p>
        </p:txBody>
      </p:sp>
      <p:sp>
        <p:nvSpPr>
          <p:cNvPr id="22" name="Picture Placeholder 17"/>
          <p:cNvSpPr>
            <a:spLocks noGrp="1"/>
          </p:cNvSpPr>
          <p:nvPr>
            <p:ph type="pic" sz="quarter" idx="14"/>
          </p:nvPr>
        </p:nvSpPr>
        <p:spPr>
          <a:xfrm>
            <a:off x="1284764" y="1096603"/>
            <a:ext cx="3165944" cy="3165944"/>
          </a:xfrm>
          <a:prstGeom prst="diamond">
            <a:avLst/>
          </a:prstGeom>
          <a:solidFill>
            <a:schemeClr val="bg1">
              <a:lumMod val="95000"/>
            </a:schemeClr>
          </a:solidFill>
        </p:spPr>
        <p:txBody>
          <a:bodyPr/>
          <a:lstStyle/>
          <a:p>
            <a:endParaRPr lang="en-US"/>
          </a:p>
        </p:txBody>
      </p:sp>
      <p:sp>
        <p:nvSpPr>
          <p:cNvPr id="23" name="Picture Placeholder 17"/>
          <p:cNvSpPr>
            <a:spLocks noGrp="1"/>
          </p:cNvSpPr>
          <p:nvPr>
            <p:ph type="pic" sz="quarter" idx="15"/>
          </p:nvPr>
        </p:nvSpPr>
        <p:spPr>
          <a:xfrm>
            <a:off x="7845063" y="1096602"/>
            <a:ext cx="3165944" cy="3165944"/>
          </a:xfrm>
          <a:prstGeom prst="diamond">
            <a:avLst/>
          </a:prstGeom>
          <a:solidFill>
            <a:schemeClr val="bg1">
              <a:lumMod val="95000"/>
            </a:schemeClr>
          </a:solidFill>
        </p:spPr>
        <p:txBody>
          <a:bodyPr/>
          <a:lstStyle/>
          <a:p>
            <a:endParaRPr lang="en-US"/>
          </a:p>
        </p:txBody>
      </p:sp>
      <p:sp>
        <p:nvSpPr>
          <p:cNvPr id="31" name="Picture Placeholder 17"/>
          <p:cNvSpPr>
            <a:spLocks noGrp="1"/>
          </p:cNvSpPr>
          <p:nvPr>
            <p:ph type="pic" sz="quarter" idx="16"/>
          </p:nvPr>
        </p:nvSpPr>
        <p:spPr>
          <a:xfrm>
            <a:off x="2467454" y="-1172496"/>
            <a:ext cx="3311559" cy="3311559"/>
          </a:xfrm>
          <a:prstGeom prst="diamond">
            <a:avLst/>
          </a:prstGeom>
          <a:solidFill>
            <a:schemeClr val="bg1">
              <a:lumMod val="95000"/>
            </a:schemeClr>
          </a:solidFill>
        </p:spPr>
        <p:txBody>
          <a:bodyPr/>
          <a:lstStyle/>
          <a:p>
            <a:endParaRPr lang="en-US"/>
          </a:p>
        </p:txBody>
      </p:sp>
      <p:sp>
        <p:nvSpPr>
          <p:cNvPr id="32" name="Picture Placeholder 17"/>
          <p:cNvSpPr>
            <a:spLocks noGrp="1"/>
          </p:cNvSpPr>
          <p:nvPr>
            <p:ph type="pic" sz="quarter" idx="17"/>
          </p:nvPr>
        </p:nvSpPr>
        <p:spPr>
          <a:xfrm>
            <a:off x="6442017" y="-1172496"/>
            <a:ext cx="3311559" cy="3311559"/>
          </a:xfrm>
          <a:prstGeom prst="diamond">
            <a:avLst/>
          </a:prstGeom>
          <a:solidFill>
            <a:schemeClr val="bg1">
              <a:lumMod val="95000"/>
            </a:schemeClr>
          </a:solidFill>
        </p:spPr>
        <p:txBody>
          <a:bodyPr/>
          <a:lstStyle/>
          <a:p>
            <a:endParaRPr lang="en-US" dirty="0"/>
          </a:p>
        </p:txBody>
      </p:sp>
    </p:spTree>
    <p:extLst>
      <p:ext uri="{BB962C8B-B14F-4D97-AF65-F5344CB8AC3E}">
        <p14:creationId xmlns:p14="http://schemas.microsoft.com/office/powerpoint/2010/main" val="1886031033"/>
      </p:ext>
    </p:extLst>
  </p:cSld>
  <p:clrMapOvr>
    <a:masterClrMapping/>
  </p:clrMapOvr>
  <p:extLst>
    <p:ext uri="{DCECCB84-F9BA-43D5-87BE-67443E8EF086}">
      <p15:sldGuideLst xmlns:p15="http://schemas.microsoft.com/office/powerpoint/2012/main">
        <p15:guide id="1" orient="horz" pos="2112"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3" name="Picture Placeholder 12"/>
          <p:cNvSpPr>
            <a:spLocks noGrp="1"/>
          </p:cNvSpPr>
          <p:nvPr>
            <p:ph type="pic" sz="quarter" idx="11" hasCustomPrompt="1"/>
          </p:nvPr>
        </p:nvSpPr>
        <p:spPr>
          <a:xfrm>
            <a:off x="4894943" y="-420913"/>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4" name="Picture Placeholder 17"/>
          <p:cNvSpPr>
            <a:spLocks noGrp="1"/>
          </p:cNvSpPr>
          <p:nvPr>
            <p:ph type="pic" sz="quarter" idx="10" hasCustomPrompt="1"/>
          </p:nvPr>
        </p:nvSpPr>
        <p:spPr>
          <a:xfrm>
            <a:off x="4894943" y="868050"/>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5" name="Isosceles Triangle 4"/>
          <p:cNvSpPr/>
          <p:nvPr userDrawn="1"/>
        </p:nvSpPr>
        <p:spPr>
          <a:xfrm rot="10800000">
            <a:off x="8080103" y="2157012"/>
            <a:ext cx="1962162" cy="121708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18"/>
          <p:cNvSpPr>
            <a:spLocks noGrp="1"/>
          </p:cNvSpPr>
          <p:nvPr>
            <p:ph type="pic" sz="quarter" idx="12" hasCustomPrompt="1"/>
          </p:nvPr>
        </p:nvSpPr>
        <p:spPr>
          <a:xfrm>
            <a:off x="5955393" y="-420914"/>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7" name="Picture Placeholder 19"/>
          <p:cNvSpPr>
            <a:spLocks noGrp="1"/>
          </p:cNvSpPr>
          <p:nvPr>
            <p:ph type="pic" sz="quarter" idx="13" hasCustomPrompt="1"/>
          </p:nvPr>
        </p:nvSpPr>
        <p:spPr>
          <a:xfrm>
            <a:off x="5955393" y="868050"/>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8" name="Picture Placeholder 20"/>
          <p:cNvSpPr>
            <a:spLocks noGrp="1"/>
          </p:cNvSpPr>
          <p:nvPr>
            <p:ph type="pic" sz="quarter" idx="14" hasCustomPrompt="1"/>
          </p:nvPr>
        </p:nvSpPr>
        <p:spPr>
          <a:xfrm>
            <a:off x="7015843" y="-420913"/>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9" name="Picture Placeholder 21"/>
          <p:cNvSpPr>
            <a:spLocks noGrp="1"/>
          </p:cNvSpPr>
          <p:nvPr>
            <p:ph type="pic" sz="quarter" idx="15" hasCustomPrompt="1"/>
          </p:nvPr>
        </p:nvSpPr>
        <p:spPr>
          <a:xfrm>
            <a:off x="7015843" y="868050"/>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0" name="Picture Placeholder 22"/>
          <p:cNvSpPr>
            <a:spLocks noGrp="1"/>
          </p:cNvSpPr>
          <p:nvPr>
            <p:ph type="pic" sz="quarter" idx="16" hasCustomPrompt="1"/>
          </p:nvPr>
        </p:nvSpPr>
        <p:spPr>
          <a:xfrm>
            <a:off x="8076293" y="-420914"/>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1" name="Picture Placeholder 24"/>
          <p:cNvSpPr>
            <a:spLocks noGrp="1"/>
          </p:cNvSpPr>
          <p:nvPr>
            <p:ph type="pic" sz="quarter" idx="18" hasCustomPrompt="1"/>
          </p:nvPr>
        </p:nvSpPr>
        <p:spPr>
          <a:xfrm>
            <a:off x="7015843" y="2157014"/>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12" name="Picture Placeholder 32"/>
          <p:cNvSpPr>
            <a:spLocks noGrp="1"/>
          </p:cNvSpPr>
          <p:nvPr>
            <p:ph type="pic" sz="quarter" idx="26" hasCustomPrompt="1"/>
          </p:nvPr>
        </p:nvSpPr>
        <p:spPr>
          <a:xfrm>
            <a:off x="3834493" y="868050"/>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13" name="Picture Placeholder 33"/>
          <p:cNvSpPr>
            <a:spLocks noGrp="1"/>
          </p:cNvSpPr>
          <p:nvPr>
            <p:ph type="pic" sz="quarter" idx="27" hasCustomPrompt="1"/>
          </p:nvPr>
        </p:nvSpPr>
        <p:spPr>
          <a:xfrm>
            <a:off x="5955393" y="2157013"/>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4" name="Picture Placeholder 34"/>
          <p:cNvSpPr>
            <a:spLocks noGrp="1"/>
          </p:cNvSpPr>
          <p:nvPr>
            <p:ph type="pic" sz="quarter" idx="28" hasCustomPrompt="1"/>
          </p:nvPr>
        </p:nvSpPr>
        <p:spPr>
          <a:xfrm>
            <a:off x="3834493" y="-420914"/>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5" name="Picture Placeholder 17"/>
          <p:cNvSpPr>
            <a:spLocks noGrp="1"/>
          </p:cNvSpPr>
          <p:nvPr>
            <p:ph type="pic" sz="quarter" idx="29" hasCustomPrompt="1"/>
          </p:nvPr>
        </p:nvSpPr>
        <p:spPr>
          <a:xfrm>
            <a:off x="9136743" y="868048"/>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6" name="Picture Placeholder 19"/>
          <p:cNvSpPr>
            <a:spLocks noGrp="1"/>
          </p:cNvSpPr>
          <p:nvPr>
            <p:ph type="pic" sz="quarter" idx="30" hasCustomPrompt="1"/>
          </p:nvPr>
        </p:nvSpPr>
        <p:spPr>
          <a:xfrm>
            <a:off x="10197193" y="868048"/>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17" name="Picture Placeholder 21"/>
          <p:cNvSpPr>
            <a:spLocks noGrp="1"/>
          </p:cNvSpPr>
          <p:nvPr>
            <p:ph type="pic" sz="quarter" idx="31" hasCustomPrompt="1"/>
          </p:nvPr>
        </p:nvSpPr>
        <p:spPr>
          <a:xfrm>
            <a:off x="11257643" y="868048"/>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8" name="Picture Placeholder 32"/>
          <p:cNvSpPr>
            <a:spLocks noGrp="1"/>
          </p:cNvSpPr>
          <p:nvPr>
            <p:ph type="pic" sz="quarter" idx="32" hasCustomPrompt="1"/>
          </p:nvPr>
        </p:nvSpPr>
        <p:spPr>
          <a:xfrm>
            <a:off x="8076293" y="868048"/>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19" name="Picture Placeholder 12"/>
          <p:cNvSpPr>
            <a:spLocks noGrp="1"/>
          </p:cNvSpPr>
          <p:nvPr>
            <p:ph type="pic" sz="quarter" idx="33" hasCustomPrompt="1"/>
          </p:nvPr>
        </p:nvSpPr>
        <p:spPr>
          <a:xfrm>
            <a:off x="9136743" y="-420916"/>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20" name="Picture Placeholder 18"/>
          <p:cNvSpPr>
            <a:spLocks noGrp="1"/>
          </p:cNvSpPr>
          <p:nvPr>
            <p:ph type="pic" sz="quarter" idx="34" hasCustomPrompt="1"/>
          </p:nvPr>
        </p:nvSpPr>
        <p:spPr>
          <a:xfrm>
            <a:off x="10197193" y="-420917"/>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21" name="Picture Placeholder 20"/>
          <p:cNvSpPr>
            <a:spLocks noGrp="1"/>
          </p:cNvSpPr>
          <p:nvPr>
            <p:ph type="pic" sz="quarter" idx="35" hasCustomPrompt="1"/>
          </p:nvPr>
        </p:nvSpPr>
        <p:spPr>
          <a:xfrm>
            <a:off x="11257643" y="-420916"/>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25" name="Picture Placeholder 17"/>
          <p:cNvSpPr>
            <a:spLocks noGrp="1"/>
          </p:cNvSpPr>
          <p:nvPr>
            <p:ph type="pic" sz="quarter" idx="36" hasCustomPrompt="1"/>
          </p:nvPr>
        </p:nvSpPr>
        <p:spPr>
          <a:xfrm>
            <a:off x="10197193" y="2157013"/>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26" name="Picture Placeholder 19"/>
          <p:cNvSpPr>
            <a:spLocks noGrp="1"/>
          </p:cNvSpPr>
          <p:nvPr>
            <p:ph type="pic" sz="quarter" idx="37" hasCustomPrompt="1"/>
          </p:nvPr>
        </p:nvSpPr>
        <p:spPr>
          <a:xfrm>
            <a:off x="11257643" y="2157013"/>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28" name="Picture Placeholder 32"/>
          <p:cNvSpPr>
            <a:spLocks noGrp="1"/>
          </p:cNvSpPr>
          <p:nvPr>
            <p:ph type="pic" sz="quarter" idx="39" hasCustomPrompt="1"/>
          </p:nvPr>
        </p:nvSpPr>
        <p:spPr>
          <a:xfrm>
            <a:off x="9136743" y="2157013"/>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34" name="Picture Placeholder 24"/>
          <p:cNvSpPr>
            <a:spLocks noGrp="1"/>
          </p:cNvSpPr>
          <p:nvPr>
            <p:ph type="pic" sz="quarter" idx="40" hasCustomPrompt="1"/>
          </p:nvPr>
        </p:nvSpPr>
        <p:spPr>
          <a:xfrm>
            <a:off x="8076293" y="3445977"/>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35" name="Picture Placeholder 33"/>
          <p:cNvSpPr>
            <a:spLocks noGrp="1"/>
          </p:cNvSpPr>
          <p:nvPr>
            <p:ph type="pic" sz="quarter" idx="41" hasCustomPrompt="1"/>
          </p:nvPr>
        </p:nvSpPr>
        <p:spPr>
          <a:xfrm>
            <a:off x="7015843" y="3445976"/>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36" name="Picture Placeholder 17"/>
          <p:cNvSpPr>
            <a:spLocks noGrp="1"/>
          </p:cNvSpPr>
          <p:nvPr>
            <p:ph type="pic" sz="quarter" idx="42" hasCustomPrompt="1"/>
          </p:nvPr>
        </p:nvSpPr>
        <p:spPr>
          <a:xfrm>
            <a:off x="11257643" y="3445976"/>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39" name="Picture Placeholder 24"/>
          <p:cNvSpPr>
            <a:spLocks noGrp="1"/>
          </p:cNvSpPr>
          <p:nvPr>
            <p:ph type="pic" sz="quarter" idx="44" hasCustomPrompt="1"/>
          </p:nvPr>
        </p:nvSpPr>
        <p:spPr>
          <a:xfrm>
            <a:off x="9136743" y="4734939"/>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40" name="Picture Placeholder 33"/>
          <p:cNvSpPr>
            <a:spLocks noGrp="1"/>
          </p:cNvSpPr>
          <p:nvPr>
            <p:ph type="pic" sz="quarter" idx="45" hasCustomPrompt="1"/>
          </p:nvPr>
        </p:nvSpPr>
        <p:spPr>
          <a:xfrm>
            <a:off x="8076293" y="4734938"/>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41" name="Picture Placeholder 32"/>
          <p:cNvSpPr>
            <a:spLocks noGrp="1"/>
          </p:cNvSpPr>
          <p:nvPr>
            <p:ph type="pic" sz="quarter" idx="46" hasCustomPrompt="1"/>
          </p:nvPr>
        </p:nvSpPr>
        <p:spPr>
          <a:xfrm>
            <a:off x="11257643" y="4734938"/>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43" name="Picture Placeholder 24"/>
          <p:cNvSpPr>
            <a:spLocks noGrp="1"/>
          </p:cNvSpPr>
          <p:nvPr>
            <p:ph type="pic" sz="quarter" idx="47" hasCustomPrompt="1"/>
          </p:nvPr>
        </p:nvSpPr>
        <p:spPr>
          <a:xfrm>
            <a:off x="10197193" y="6023901"/>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44" name="Picture Placeholder 33"/>
          <p:cNvSpPr>
            <a:spLocks noGrp="1"/>
          </p:cNvSpPr>
          <p:nvPr>
            <p:ph type="pic" sz="quarter" idx="48" hasCustomPrompt="1"/>
          </p:nvPr>
        </p:nvSpPr>
        <p:spPr>
          <a:xfrm>
            <a:off x="9136743" y="6023900"/>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45" name="Picture Placeholder 17"/>
          <p:cNvSpPr>
            <a:spLocks noGrp="1"/>
          </p:cNvSpPr>
          <p:nvPr>
            <p:ph type="pic" sz="quarter" idx="49" hasCustomPrompt="1"/>
          </p:nvPr>
        </p:nvSpPr>
        <p:spPr>
          <a:xfrm>
            <a:off x="9136743" y="3445973"/>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46" name="Picture Placeholder 17"/>
          <p:cNvSpPr>
            <a:spLocks noGrp="1"/>
          </p:cNvSpPr>
          <p:nvPr>
            <p:ph type="pic" sz="quarter" idx="50" hasCustomPrompt="1"/>
          </p:nvPr>
        </p:nvSpPr>
        <p:spPr>
          <a:xfrm>
            <a:off x="10197193" y="4734938"/>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47" name="Picture Placeholder 17"/>
          <p:cNvSpPr>
            <a:spLocks noGrp="1"/>
          </p:cNvSpPr>
          <p:nvPr>
            <p:ph type="pic" sz="quarter" idx="51" hasCustomPrompt="1"/>
          </p:nvPr>
        </p:nvSpPr>
        <p:spPr>
          <a:xfrm>
            <a:off x="11257643" y="6023900"/>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48" name="Isosceles Triangle 47"/>
          <p:cNvSpPr/>
          <p:nvPr userDrawn="1"/>
        </p:nvSpPr>
        <p:spPr>
          <a:xfrm>
            <a:off x="10197193" y="3445972"/>
            <a:ext cx="1962162" cy="1217083"/>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0493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 y="1"/>
            <a:ext cx="10617958" cy="5663821"/>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Tree>
    <p:extLst>
      <p:ext uri="{BB962C8B-B14F-4D97-AF65-F5344CB8AC3E}">
        <p14:creationId xmlns:p14="http://schemas.microsoft.com/office/powerpoint/2010/main" val="36358386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74974" y="488723"/>
            <a:ext cx="7417025" cy="6369277"/>
          </a:xfrm>
          <a:custGeom>
            <a:avLst/>
            <a:gdLst>
              <a:gd name="connsiteX0" fmla="*/ 4680063 w 7417025"/>
              <a:gd name="connsiteY0" fmla="*/ 0 h 6369277"/>
              <a:gd name="connsiteX1" fmla="*/ 7417025 w 7417025"/>
              <a:gd name="connsiteY1" fmla="*/ 2736963 h 6369277"/>
              <a:gd name="connsiteX2" fmla="*/ 7417025 w 7417025"/>
              <a:gd name="connsiteY2" fmla="*/ 6369277 h 6369277"/>
              <a:gd name="connsiteX3" fmla="*/ 1689213 w 7417025"/>
              <a:gd name="connsiteY3" fmla="*/ 6369277 h 6369277"/>
              <a:gd name="connsiteX4" fmla="*/ 0 w 7417025"/>
              <a:gd name="connsiteY4" fmla="*/ 4680064 h 6369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7025" h="6369277">
                <a:moveTo>
                  <a:pt x="4680063" y="0"/>
                </a:moveTo>
                <a:lnTo>
                  <a:pt x="7417025" y="2736963"/>
                </a:lnTo>
                <a:lnTo>
                  <a:pt x="7417025" y="6369277"/>
                </a:lnTo>
                <a:lnTo>
                  <a:pt x="1689213" y="6369277"/>
                </a:lnTo>
                <a:lnTo>
                  <a:pt x="0" y="4680064"/>
                </a:lnTo>
                <a:close/>
              </a:path>
            </a:pathLst>
          </a:custGeom>
        </p:spPr>
        <p:txBody>
          <a:bodyPr wrap="square">
            <a:noAutofit/>
          </a:bodyPr>
          <a:lstStyle/>
          <a:p>
            <a:endParaRPr lang="en-US" dirty="0"/>
          </a:p>
        </p:txBody>
      </p:sp>
    </p:spTree>
    <p:extLst>
      <p:ext uri="{BB962C8B-B14F-4D97-AF65-F5344CB8AC3E}">
        <p14:creationId xmlns:p14="http://schemas.microsoft.com/office/powerpoint/2010/main" val="4581208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7_Custom Layout">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24500" y="1"/>
            <a:ext cx="12217409" cy="6858000"/>
          </a:xfrm>
          <a:custGeom>
            <a:avLst/>
            <a:gdLst>
              <a:gd name="connsiteX0" fmla="*/ 0 w 12217409"/>
              <a:gd name="connsiteY0" fmla="*/ 0 h 6858000"/>
              <a:gd name="connsiteX1" fmla="*/ 6510164 w 12217409"/>
              <a:gd name="connsiteY1" fmla="*/ 0 h 6858000"/>
              <a:gd name="connsiteX2" fmla="*/ 12217409 w 12217409"/>
              <a:gd name="connsiteY2" fmla="*/ 5804953 h 6858000"/>
              <a:gd name="connsiteX3" fmla="*/ 12217409 w 12217409"/>
              <a:gd name="connsiteY3" fmla="*/ 6858000 h 6858000"/>
              <a:gd name="connsiteX4" fmla="*/ 6210219 w 12217409"/>
              <a:gd name="connsiteY4" fmla="*/ 6858000 h 6858000"/>
              <a:gd name="connsiteX5" fmla="*/ 0 w 12217409"/>
              <a:gd name="connsiteY5" fmla="*/ 5151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7409" h="6858000">
                <a:moveTo>
                  <a:pt x="0" y="0"/>
                </a:moveTo>
                <a:lnTo>
                  <a:pt x="6510164" y="0"/>
                </a:lnTo>
                <a:lnTo>
                  <a:pt x="12217409" y="5804953"/>
                </a:lnTo>
                <a:lnTo>
                  <a:pt x="12217409" y="6858000"/>
                </a:lnTo>
                <a:lnTo>
                  <a:pt x="6210219" y="6858000"/>
                </a:lnTo>
                <a:lnTo>
                  <a:pt x="0" y="515121"/>
                </a:lnTo>
                <a:close/>
              </a:path>
            </a:pathLst>
          </a:custGeom>
        </p:spPr>
        <p:txBody>
          <a:bodyPr wrap="square">
            <a:noAutofit/>
          </a:bodyPr>
          <a:lstStyle/>
          <a:p>
            <a:endParaRPr lang="en-US"/>
          </a:p>
        </p:txBody>
      </p:sp>
    </p:spTree>
    <p:extLst>
      <p:ext uri="{BB962C8B-B14F-4D97-AF65-F5344CB8AC3E}">
        <p14:creationId xmlns:p14="http://schemas.microsoft.com/office/powerpoint/2010/main" val="9502771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597087" y="459000"/>
            <a:ext cx="5919827" cy="5925480"/>
          </a:xfrm>
          <a:custGeom>
            <a:avLst/>
            <a:gdLst>
              <a:gd name="connsiteX0" fmla="*/ 0 w 5919827"/>
              <a:gd name="connsiteY0" fmla="*/ 3031883 h 5925480"/>
              <a:gd name="connsiteX1" fmla="*/ 2893597 w 5919827"/>
              <a:gd name="connsiteY1" fmla="*/ 3031883 h 5925480"/>
              <a:gd name="connsiteX2" fmla="*/ 2893597 w 5919827"/>
              <a:gd name="connsiteY2" fmla="*/ 5925480 h 5925480"/>
              <a:gd name="connsiteX3" fmla="*/ 3026230 w 5919827"/>
              <a:gd name="connsiteY3" fmla="*/ 0 h 5925480"/>
              <a:gd name="connsiteX4" fmla="*/ 5919827 w 5919827"/>
              <a:gd name="connsiteY4" fmla="*/ 2893597 h 5925480"/>
              <a:gd name="connsiteX5" fmla="*/ 3026230 w 5919827"/>
              <a:gd name="connsiteY5" fmla="*/ 2893597 h 5925480"/>
              <a:gd name="connsiteX6" fmla="*/ 2893598 w 5919827"/>
              <a:gd name="connsiteY6" fmla="*/ 0 h 5925480"/>
              <a:gd name="connsiteX7" fmla="*/ 2893598 w 5919827"/>
              <a:gd name="connsiteY7" fmla="*/ 2893597 h 5925480"/>
              <a:gd name="connsiteX8" fmla="*/ 1 w 5919827"/>
              <a:gd name="connsiteY8" fmla="*/ 2893597 h 592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19827" h="5925480">
                <a:moveTo>
                  <a:pt x="0" y="3031883"/>
                </a:moveTo>
                <a:lnTo>
                  <a:pt x="2893597" y="3031883"/>
                </a:lnTo>
                <a:lnTo>
                  <a:pt x="2893597" y="5925480"/>
                </a:lnTo>
                <a:close/>
                <a:moveTo>
                  <a:pt x="3026230" y="0"/>
                </a:moveTo>
                <a:lnTo>
                  <a:pt x="5919827" y="2893597"/>
                </a:lnTo>
                <a:lnTo>
                  <a:pt x="3026230" y="2893597"/>
                </a:lnTo>
                <a:close/>
                <a:moveTo>
                  <a:pt x="2893598" y="0"/>
                </a:moveTo>
                <a:lnTo>
                  <a:pt x="2893598" y="2893597"/>
                </a:lnTo>
                <a:lnTo>
                  <a:pt x="1" y="2893597"/>
                </a:lnTo>
                <a:close/>
              </a:path>
            </a:pathLst>
          </a:custGeom>
        </p:spPr>
        <p:txBody>
          <a:bodyPr wrap="square">
            <a:noAutofit/>
          </a:bodyPr>
          <a:lstStyle/>
          <a:p>
            <a:endParaRPr lang="en-US"/>
          </a:p>
        </p:txBody>
      </p:sp>
      <p:sp>
        <p:nvSpPr>
          <p:cNvPr id="8" name="Parallelogram 7"/>
          <p:cNvSpPr/>
          <p:nvPr userDrawn="1"/>
        </p:nvSpPr>
        <p:spPr>
          <a:xfrm flipH="1">
            <a:off x="3557000" y="-469555"/>
            <a:ext cx="7228380" cy="4083412"/>
          </a:xfrm>
          <a:prstGeom prst="parallelogram">
            <a:avLst>
              <a:gd name="adj" fmla="val 99771"/>
            </a:avLst>
          </a:prstGeom>
          <a:solidFill>
            <a:schemeClr val="bg1">
              <a:lumMod val="9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07681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26" name="Picture Placeholder 25"/>
          <p:cNvSpPr>
            <a:spLocks noGrp="1"/>
          </p:cNvSpPr>
          <p:nvPr>
            <p:ph type="pic" sz="quarter" idx="10"/>
          </p:nvPr>
        </p:nvSpPr>
        <p:spPr>
          <a:xfrm>
            <a:off x="3836398" y="1985025"/>
            <a:ext cx="4510316" cy="4507935"/>
          </a:xfrm>
          <a:custGeom>
            <a:avLst/>
            <a:gdLst>
              <a:gd name="connsiteX0" fmla="*/ 0 w 4510316"/>
              <a:gd name="connsiteY0" fmla="*/ 0 h 4507935"/>
              <a:gd name="connsiteX1" fmla="*/ 926107 w 4510316"/>
              <a:gd name="connsiteY1" fmla="*/ 0 h 4507935"/>
              <a:gd name="connsiteX2" fmla="*/ 926107 w 4510316"/>
              <a:gd name="connsiteY2" fmla="*/ 2 h 4507935"/>
              <a:gd name="connsiteX3" fmla="*/ 2978678 w 4510316"/>
              <a:gd name="connsiteY3" fmla="*/ 2 h 4507935"/>
              <a:gd name="connsiteX4" fmla="*/ 2978678 w 4510316"/>
              <a:gd name="connsiteY4" fmla="*/ 1 h 4507935"/>
              <a:gd name="connsiteX5" fmla="*/ 4510316 w 4510316"/>
              <a:gd name="connsiteY5" fmla="*/ 1 h 4507935"/>
              <a:gd name="connsiteX6" fmla="*/ 2978678 w 4510316"/>
              <a:gd name="connsiteY6" fmla="*/ 1531638 h 4507935"/>
              <a:gd name="connsiteX7" fmla="*/ 2978678 w 4510316"/>
              <a:gd name="connsiteY7" fmla="*/ 1531639 h 4507935"/>
              <a:gd name="connsiteX8" fmla="*/ 1531638 w 4510316"/>
              <a:gd name="connsiteY8" fmla="*/ 1531639 h 4507935"/>
              <a:gd name="connsiteX9" fmla="*/ 1531638 w 4510316"/>
              <a:gd name="connsiteY9" fmla="*/ 2978678 h 4507935"/>
              <a:gd name="connsiteX10" fmla="*/ 1529257 w 4510316"/>
              <a:gd name="connsiteY10" fmla="*/ 2978678 h 4507935"/>
              <a:gd name="connsiteX11" fmla="*/ 0 w 4510316"/>
              <a:gd name="connsiteY11" fmla="*/ 4507935 h 4507935"/>
              <a:gd name="connsiteX12" fmla="*/ 0 w 4510316"/>
              <a:gd name="connsiteY12" fmla="*/ 2976298 h 4507935"/>
              <a:gd name="connsiteX13" fmla="*/ 1 w 4510316"/>
              <a:gd name="connsiteY13" fmla="*/ 2976298 h 4507935"/>
              <a:gd name="connsiteX14" fmla="*/ 1 w 4510316"/>
              <a:gd name="connsiteY14" fmla="*/ 926107 h 4507935"/>
              <a:gd name="connsiteX15" fmla="*/ 0 w 4510316"/>
              <a:gd name="connsiteY15" fmla="*/ 926107 h 450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0316" h="4507935">
                <a:moveTo>
                  <a:pt x="0" y="0"/>
                </a:moveTo>
                <a:lnTo>
                  <a:pt x="926107" y="0"/>
                </a:lnTo>
                <a:lnTo>
                  <a:pt x="926107" y="2"/>
                </a:lnTo>
                <a:lnTo>
                  <a:pt x="2978678" y="2"/>
                </a:lnTo>
                <a:lnTo>
                  <a:pt x="2978678" y="1"/>
                </a:lnTo>
                <a:lnTo>
                  <a:pt x="4510316" y="1"/>
                </a:lnTo>
                <a:lnTo>
                  <a:pt x="2978678" y="1531638"/>
                </a:lnTo>
                <a:lnTo>
                  <a:pt x="2978678" y="1531639"/>
                </a:lnTo>
                <a:lnTo>
                  <a:pt x="1531638" y="1531639"/>
                </a:lnTo>
                <a:lnTo>
                  <a:pt x="1531638" y="2978678"/>
                </a:lnTo>
                <a:lnTo>
                  <a:pt x="1529257" y="2978678"/>
                </a:lnTo>
                <a:lnTo>
                  <a:pt x="0" y="4507935"/>
                </a:lnTo>
                <a:lnTo>
                  <a:pt x="0" y="2976298"/>
                </a:lnTo>
                <a:lnTo>
                  <a:pt x="1" y="2976298"/>
                </a:lnTo>
                <a:lnTo>
                  <a:pt x="1" y="926107"/>
                </a:lnTo>
                <a:lnTo>
                  <a:pt x="0" y="926107"/>
                </a:lnTo>
                <a:close/>
              </a:path>
            </a:pathLst>
          </a:custGeom>
        </p:spPr>
        <p:txBody>
          <a:bodyPr wrap="square">
            <a:noAutofit/>
          </a:bodyPr>
          <a:lstStyle/>
          <a:p>
            <a:endParaRPr lang="en-US" dirty="0"/>
          </a:p>
        </p:txBody>
      </p:sp>
    </p:spTree>
    <p:extLst>
      <p:ext uri="{BB962C8B-B14F-4D97-AF65-F5344CB8AC3E}">
        <p14:creationId xmlns:p14="http://schemas.microsoft.com/office/powerpoint/2010/main" val="32313703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0" name="Diamond 9"/>
          <p:cNvSpPr/>
          <p:nvPr userDrawn="1"/>
        </p:nvSpPr>
        <p:spPr>
          <a:xfrm>
            <a:off x="3967557" y="1658131"/>
            <a:ext cx="4261831" cy="4261831"/>
          </a:xfrm>
          <a:prstGeom prst="diamond">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iamond 8"/>
          <p:cNvSpPr/>
          <p:nvPr userDrawn="1"/>
        </p:nvSpPr>
        <p:spPr>
          <a:xfrm>
            <a:off x="7458784" y="1910186"/>
            <a:ext cx="3741203" cy="3741203"/>
          </a:xfrm>
          <a:prstGeom prst="diamond">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iamond 7"/>
          <p:cNvSpPr/>
          <p:nvPr userDrawn="1"/>
        </p:nvSpPr>
        <p:spPr>
          <a:xfrm>
            <a:off x="1019183" y="1910186"/>
            <a:ext cx="3741203" cy="3741203"/>
          </a:xfrm>
          <a:prstGeom prst="diamond">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0" hasCustomPrompt="1"/>
          </p:nvPr>
        </p:nvSpPr>
        <p:spPr>
          <a:xfrm>
            <a:off x="4351208" y="2037582"/>
            <a:ext cx="3494531" cy="3496639"/>
          </a:xfrm>
          <a:prstGeom prst="diamond">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Pict</a:t>
            </a:r>
          </a:p>
          <a:p>
            <a:endParaRPr lang="en-US" dirty="0"/>
          </a:p>
        </p:txBody>
      </p:sp>
      <p:sp>
        <p:nvSpPr>
          <p:cNvPr id="6" name="Picture Placeholder 4"/>
          <p:cNvSpPr>
            <a:spLocks noGrp="1"/>
          </p:cNvSpPr>
          <p:nvPr>
            <p:ph type="pic" sz="quarter" idx="11" hasCustomPrompt="1"/>
          </p:nvPr>
        </p:nvSpPr>
        <p:spPr>
          <a:xfrm>
            <a:off x="1413222" y="2309998"/>
            <a:ext cx="2949970" cy="2951749"/>
          </a:xfrm>
          <a:prstGeom prst="diamond">
            <a:avLst/>
          </a:prstGeom>
        </p:spPr>
        <p:txBody>
          <a:bodyPr/>
          <a:lstStyle>
            <a:lvl1pPr>
              <a:defRPr/>
            </a:lvl1pPr>
          </a:lstStyle>
          <a:p>
            <a:r>
              <a:rPr lang="en-US" dirty="0"/>
              <a:t>Pict</a:t>
            </a:r>
          </a:p>
        </p:txBody>
      </p:sp>
      <p:sp>
        <p:nvSpPr>
          <p:cNvPr id="7" name="Picture Placeholder 4"/>
          <p:cNvSpPr>
            <a:spLocks noGrp="1"/>
          </p:cNvSpPr>
          <p:nvPr>
            <p:ph type="pic" sz="quarter" idx="12" hasCustomPrompt="1"/>
          </p:nvPr>
        </p:nvSpPr>
        <p:spPr>
          <a:xfrm>
            <a:off x="7854401" y="2313173"/>
            <a:ext cx="2949970" cy="2951749"/>
          </a:xfrm>
          <a:prstGeom prst="diamond">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Pict</a:t>
            </a:r>
          </a:p>
          <a:p>
            <a:endParaRPr lang="en-US" dirty="0"/>
          </a:p>
        </p:txBody>
      </p:sp>
    </p:spTree>
    <p:extLst>
      <p:ext uri="{BB962C8B-B14F-4D97-AF65-F5344CB8AC3E}">
        <p14:creationId xmlns:p14="http://schemas.microsoft.com/office/powerpoint/2010/main" val="25720245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2" name="Diamond 1"/>
          <p:cNvSpPr/>
          <p:nvPr userDrawn="1"/>
        </p:nvSpPr>
        <p:spPr>
          <a:xfrm>
            <a:off x="710171" y="1651000"/>
            <a:ext cx="2687011" cy="2687011"/>
          </a:xfrm>
          <a:prstGeom prst="diamond">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0" hasCustomPrompt="1"/>
          </p:nvPr>
        </p:nvSpPr>
        <p:spPr>
          <a:xfrm>
            <a:off x="3087568" y="2074206"/>
            <a:ext cx="3253352" cy="3255315"/>
          </a:xfrm>
          <a:prstGeom prst="diamond">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Pict</a:t>
            </a:r>
          </a:p>
          <a:p>
            <a:endParaRPr lang="en-US" dirty="0"/>
          </a:p>
        </p:txBody>
      </p:sp>
      <p:sp>
        <p:nvSpPr>
          <p:cNvPr id="6" name="Picture Placeholder 4"/>
          <p:cNvSpPr>
            <a:spLocks noGrp="1"/>
          </p:cNvSpPr>
          <p:nvPr>
            <p:ph type="pic" sz="quarter" idx="11" hasCustomPrompt="1"/>
          </p:nvPr>
        </p:nvSpPr>
        <p:spPr>
          <a:xfrm>
            <a:off x="759944" y="1953125"/>
            <a:ext cx="2587467" cy="2589027"/>
          </a:xfrm>
          <a:prstGeom prst="diamond">
            <a:avLst/>
          </a:prstGeom>
        </p:spPr>
        <p:txBody>
          <a:bodyPr/>
          <a:lstStyle>
            <a:lvl1pPr>
              <a:defRPr/>
            </a:lvl1pPr>
          </a:lstStyle>
          <a:p>
            <a:r>
              <a:rPr lang="en-US" dirty="0"/>
              <a:t>Pict</a:t>
            </a:r>
          </a:p>
        </p:txBody>
      </p:sp>
      <p:sp>
        <p:nvSpPr>
          <p:cNvPr id="7" name="Picture Placeholder 4"/>
          <p:cNvSpPr>
            <a:spLocks noGrp="1"/>
          </p:cNvSpPr>
          <p:nvPr>
            <p:ph type="pic" sz="quarter" idx="12" hasCustomPrompt="1"/>
          </p:nvPr>
        </p:nvSpPr>
        <p:spPr>
          <a:xfrm>
            <a:off x="6069107" y="1953124"/>
            <a:ext cx="2587467" cy="2589027"/>
          </a:xfrm>
          <a:prstGeom prst="diamond">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Pict</a:t>
            </a:r>
          </a:p>
          <a:p>
            <a:endParaRPr lang="en-US" dirty="0"/>
          </a:p>
        </p:txBody>
      </p:sp>
      <p:sp>
        <p:nvSpPr>
          <p:cNvPr id="11" name="Picture Placeholder 4"/>
          <p:cNvSpPr>
            <a:spLocks noGrp="1"/>
          </p:cNvSpPr>
          <p:nvPr>
            <p:ph type="pic" sz="quarter" idx="13" hasCustomPrompt="1"/>
          </p:nvPr>
        </p:nvSpPr>
        <p:spPr>
          <a:xfrm>
            <a:off x="8372708" y="2074205"/>
            <a:ext cx="3253352" cy="3255315"/>
          </a:xfrm>
          <a:prstGeom prst="diamond">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Pict</a:t>
            </a:r>
          </a:p>
          <a:p>
            <a:endParaRPr lang="en-US" dirty="0"/>
          </a:p>
        </p:txBody>
      </p:sp>
      <p:sp>
        <p:nvSpPr>
          <p:cNvPr id="8" name="Diamond 7"/>
          <p:cNvSpPr/>
          <p:nvPr userDrawn="1"/>
        </p:nvSpPr>
        <p:spPr>
          <a:xfrm>
            <a:off x="3364753" y="2994505"/>
            <a:ext cx="2687011" cy="2687011"/>
          </a:xfrm>
          <a:prstGeom prst="diamond">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iamond 8"/>
          <p:cNvSpPr/>
          <p:nvPr userDrawn="1"/>
        </p:nvSpPr>
        <p:spPr>
          <a:xfrm>
            <a:off x="5523753" y="1904131"/>
            <a:ext cx="2687011" cy="2687011"/>
          </a:xfrm>
          <a:prstGeom prst="diamond">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p:cNvSpPr/>
          <p:nvPr userDrawn="1"/>
        </p:nvSpPr>
        <p:spPr>
          <a:xfrm>
            <a:off x="8646748" y="1684650"/>
            <a:ext cx="2687011" cy="2687011"/>
          </a:xfrm>
          <a:prstGeom prst="diamond">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89600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16" name="Freeform: Shape 15"/>
          <p:cNvSpPr/>
          <p:nvPr userDrawn="1"/>
        </p:nvSpPr>
        <p:spPr>
          <a:xfrm>
            <a:off x="1" y="0"/>
            <a:ext cx="3433495" cy="6851346"/>
          </a:xfrm>
          <a:custGeom>
            <a:avLst/>
            <a:gdLst>
              <a:gd name="connsiteX0" fmla="*/ 0 w 3433495"/>
              <a:gd name="connsiteY0" fmla="*/ 0 h 6851346"/>
              <a:gd name="connsiteX1" fmla="*/ 4495 w 3433495"/>
              <a:gd name="connsiteY1" fmla="*/ 0 h 6851346"/>
              <a:gd name="connsiteX2" fmla="*/ 3433495 w 3433495"/>
              <a:gd name="connsiteY2" fmla="*/ 3429000 h 6851346"/>
              <a:gd name="connsiteX3" fmla="*/ 11150 w 3433495"/>
              <a:gd name="connsiteY3" fmla="*/ 6851346 h 6851346"/>
              <a:gd name="connsiteX4" fmla="*/ 0 w 3433495"/>
              <a:gd name="connsiteY4" fmla="*/ 6851346 h 6851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3495" h="6851346">
                <a:moveTo>
                  <a:pt x="0" y="0"/>
                </a:moveTo>
                <a:lnTo>
                  <a:pt x="4495" y="0"/>
                </a:lnTo>
                <a:lnTo>
                  <a:pt x="3433495" y="3429000"/>
                </a:lnTo>
                <a:lnTo>
                  <a:pt x="11150" y="6851346"/>
                </a:lnTo>
                <a:lnTo>
                  <a:pt x="0" y="685134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p:cNvSpPr>
            <a:spLocks noGrp="1"/>
          </p:cNvSpPr>
          <p:nvPr>
            <p:ph type="pic" sz="quarter" idx="10"/>
          </p:nvPr>
        </p:nvSpPr>
        <p:spPr>
          <a:xfrm>
            <a:off x="1238935" y="1201374"/>
            <a:ext cx="4389120" cy="4389120"/>
          </a:xfrm>
          <a:prstGeom prst="diamond">
            <a:avLst/>
          </a:prstGeom>
          <a:solidFill>
            <a:schemeClr val="bg1">
              <a:lumMod val="85000"/>
            </a:schemeClr>
          </a:solidFill>
        </p:spPr>
        <p:txBody>
          <a:bodyPr wrap="square">
            <a:noAutofit/>
          </a:bodyPr>
          <a:lstStyle/>
          <a:p>
            <a:endParaRPr lang="en-US"/>
          </a:p>
        </p:txBody>
      </p:sp>
    </p:spTree>
    <p:extLst>
      <p:ext uri="{BB962C8B-B14F-4D97-AF65-F5344CB8AC3E}">
        <p14:creationId xmlns:p14="http://schemas.microsoft.com/office/powerpoint/2010/main" val="82336637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140197" y="620483"/>
            <a:ext cx="6941459" cy="6941459"/>
          </a:xfrm>
          <a:prstGeom prst="diamond">
            <a:avLst/>
          </a:prstGeom>
          <a:solidFill>
            <a:schemeClr val="bg1">
              <a:lumMod val="85000"/>
            </a:schemeClr>
          </a:solidFill>
        </p:spPr>
        <p:txBody>
          <a:bodyPr/>
          <a:lstStyle/>
          <a:p>
            <a:endParaRPr lang="en-US"/>
          </a:p>
        </p:txBody>
      </p:sp>
      <p:sp>
        <p:nvSpPr>
          <p:cNvPr id="8" name="Picture Placeholder 6"/>
          <p:cNvSpPr>
            <a:spLocks noGrp="1"/>
          </p:cNvSpPr>
          <p:nvPr>
            <p:ph type="pic" sz="quarter" idx="11"/>
          </p:nvPr>
        </p:nvSpPr>
        <p:spPr>
          <a:xfrm>
            <a:off x="475339" y="-932254"/>
            <a:ext cx="6941459" cy="6941459"/>
          </a:xfrm>
          <a:prstGeom prst="diamond">
            <a:avLst/>
          </a:prstGeom>
          <a:solidFill>
            <a:schemeClr val="bg1">
              <a:lumMod val="75000"/>
            </a:schemeClr>
          </a:solidFill>
          <a:effectLst>
            <a:outerShdw blurRad="1219200" dist="393700" algn="l" rotWithShape="0">
              <a:prstClr val="black">
                <a:alpha val="28000"/>
              </a:prstClr>
            </a:outerShdw>
          </a:effectLst>
        </p:spPr>
        <p:txBody>
          <a:bodyPr/>
          <a:lstStyle/>
          <a:p>
            <a:endParaRPr lang="en-US"/>
          </a:p>
        </p:txBody>
      </p:sp>
    </p:spTree>
    <p:extLst>
      <p:ext uri="{BB962C8B-B14F-4D97-AF65-F5344CB8AC3E}">
        <p14:creationId xmlns:p14="http://schemas.microsoft.com/office/powerpoint/2010/main" val="284768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6"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1+#ppt_w/2"/>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1" y="0"/>
            <a:ext cx="8461829" cy="6357258"/>
          </a:xfrm>
          <a:custGeom>
            <a:avLst/>
            <a:gdLst>
              <a:gd name="connsiteX0" fmla="*/ 1357169 w 8461829"/>
              <a:gd name="connsiteY0" fmla="*/ 4600083 h 6357258"/>
              <a:gd name="connsiteX1" fmla="*/ 3114342 w 8461829"/>
              <a:gd name="connsiteY1" fmla="*/ 4600083 h 6357258"/>
              <a:gd name="connsiteX2" fmla="*/ 3114342 w 8461829"/>
              <a:gd name="connsiteY2" fmla="*/ 6357257 h 6357258"/>
              <a:gd name="connsiteX3" fmla="*/ 0 w 8461829"/>
              <a:gd name="connsiteY3" fmla="*/ 4600083 h 6357258"/>
              <a:gd name="connsiteX4" fmla="*/ 1078594 w 8461829"/>
              <a:gd name="connsiteY4" fmla="*/ 4600083 h 6357258"/>
              <a:gd name="connsiteX5" fmla="*/ 1078594 w 8461829"/>
              <a:gd name="connsiteY5" fmla="*/ 6357258 h 6357258"/>
              <a:gd name="connsiteX6" fmla="*/ 0 w 8461829"/>
              <a:gd name="connsiteY6" fmla="*/ 6357258 h 6357258"/>
              <a:gd name="connsiteX7" fmla="*/ 1192879 w 8461829"/>
              <a:gd name="connsiteY7" fmla="*/ 4600082 h 6357258"/>
              <a:gd name="connsiteX8" fmla="*/ 2950053 w 8461829"/>
              <a:gd name="connsiteY8" fmla="*/ 6357256 h 6357258"/>
              <a:gd name="connsiteX9" fmla="*/ 1192879 w 8461829"/>
              <a:gd name="connsiteY9" fmla="*/ 6357256 h 6357258"/>
              <a:gd name="connsiteX10" fmla="*/ 3228628 w 8461829"/>
              <a:gd name="connsiteY10" fmla="*/ 3242915 h 6357258"/>
              <a:gd name="connsiteX11" fmla="*/ 6342969 w 8461829"/>
              <a:gd name="connsiteY11" fmla="*/ 3242915 h 6357258"/>
              <a:gd name="connsiteX12" fmla="*/ 3228628 w 8461829"/>
              <a:gd name="connsiteY12" fmla="*/ 6357256 h 6357258"/>
              <a:gd name="connsiteX13" fmla="*/ 3114341 w 8461829"/>
              <a:gd name="connsiteY13" fmla="*/ 1364311 h 6357258"/>
              <a:gd name="connsiteX14" fmla="*/ 3114341 w 8461829"/>
              <a:gd name="connsiteY14" fmla="*/ 4478652 h 6357258"/>
              <a:gd name="connsiteX15" fmla="*/ 0 w 8461829"/>
              <a:gd name="connsiteY15" fmla="*/ 4478652 h 6357258"/>
              <a:gd name="connsiteX16" fmla="*/ 4502024 w 8461829"/>
              <a:gd name="connsiteY16" fmla="*/ 7143 h 6357258"/>
              <a:gd name="connsiteX17" fmla="*/ 6157253 w 8461829"/>
              <a:gd name="connsiteY17" fmla="*/ 7143 h 6357258"/>
              <a:gd name="connsiteX18" fmla="*/ 3228629 w 8461829"/>
              <a:gd name="connsiteY18" fmla="*/ 2900053 h 6357258"/>
              <a:gd name="connsiteX19" fmla="*/ 3228629 w 8461829"/>
              <a:gd name="connsiteY19" fmla="*/ 1265009 h 6357258"/>
              <a:gd name="connsiteX20" fmla="*/ 6342969 w 8461829"/>
              <a:gd name="connsiteY20" fmla="*/ 1 h 6357258"/>
              <a:gd name="connsiteX21" fmla="*/ 6342969 w 8461829"/>
              <a:gd name="connsiteY21" fmla="*/ 3114341 h 6357258"/>
              <a:gd name="connsiteX22" fmla="*/ 3228628 w 8461829"/>
              <a:gd name="connsiteY22" fmla="*/ 3114341 h 6357258"/>
              <a:gd name="connsiteX23" fmla="*/ 6473372 w 8461829"/>
              <a:gd name="connsiteY23" fmla="*/ 0 h 6357258"/>
              <a:gd name="connsiteX24" fmla="*/ 8461829 w 8461829"/>
              <a:gd name="connsiteY24" fmla="*/ 0 h 6357258"/>
              <a:gd name="connsiteX25" fmla="*/ 6473372 w 8461829"/>
              <a:gd name="connsiteY25" fmla="*/ 1988457 h 6357258"/>
              <a:gd name="connsiteX26" fmla="*/ 1 w 8461829"/>
              <a:gd name="connsiteY26" fmla="*/ 0 h 6357258"/>
              <a:gd name="connsiteX27" fmla="*/ 4307220 w 8461829"/>
              <a:gd name="connsiteY27" fmla="*/ 0 h 6357258"/>
              <a:gd name="connsiteX28" fmla="*/ 1 w 8461829"/>
              <a:gd name="connsiteY28" fmla="*/ 4307220 h 635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461829" h="6357258">
                <a:moveTo>
                  <a:pt x="1357169" y="4600083"/>
                </a:moveTo>
                <a:lnTo>
                  <a:pt x="3114342" y="4600083"/>
                </a:lnTo>
                <a:lnTo>
                  <a:pt x="3114342" y="6357257"/>
                </a:lnTo>
                <a:close/>
                <a:moveTo>
                  <a:pt x="0" y="4600083"/>
                </a:moveTo>
                <a:lnTo>
                  <a:pt x="1078594" y="4600083"/>
                </a:lnTo>
                <a:lnTo>
                  <a:pt x="1078594" y="6357258"/>
                </a:lnTo>
                <a:lnTo>
                  <a:pt x="0" y="6357258"/>
                </a:lnTo>
                <a:close/>
                <a:moveTo>
                  <a:pt x="1192879" y="4600082"/>
                </a:moveTo>
                <a:lnTo>
                  <a:pt x="2950053" y="6357256"/>
                </a:lnTo>
                <a:lnTo>
                  <a:pt x="1192879" y="6357256"/>
                </a:lnTo>
                <a:close/>
                <a:moveTo>
                  <a:pt x="3228628" y="3242915"/>
                </a:moveTo>
                <a:lnTo>
                  <a:pt x="6342969" y="3242915"/>
                </a:lnTo>
                <a:lnTo>
                  <a:pt x="3228628" y="6357256"/>
                </a:lnTo>
                <a:close/>
                <a:moveTo>
                  <a:pt x="3114341" y="1364311"/>
                </a:moveTo>
                <a:lnTo>
                  <a:pt x="3114341" y="4478652"/>
                </a:lnTo>
                <a:lnTo>
                  <a:pt x="0" y="4478652"/>
                </a:lnTo>
                <a:close/>
                <a:moveTo>
                  <a:pt x="4502024" y="7143"/>
                </a:moveTo>
                <a:lnTo>
                  <a:pt x="6157253" y="7143"/>
                </a:lnTo>
                <a:lnTo>
                  <a:pt x="3228629" y="2900053"/>
                </a:lnTo>
                <a:lnTo>
                  <a:pt x="3228629" y="1265009"/>
                </a:lnTo>
                <a:close/>
                <a:moveTo>
                  <a:pt x="6342969" y="1"/>
                </a:moveTo>
                <a:lnTo>
                  <a:pt x="6342969" y="3114341"/>
                </a:lnTo>
                <a:lnTo>
                  <a:pt x="3228628" y="3114341"/>
                </a:lnTo>
                <a:close/>
                <a:moveTo>
                  <a:pt x="6473372" y="0"/>
                </a:moveTo>
                <a:lnTo>
                  <a:pt x="8461829" y="0"/>
                </a:lnTo>
                <a:lnTo>
                  <a:pt x="6473372" y="1988457"/>
                </a:lnTo>
                <a:close/>
                <a:moveTo>
                  <a:pt x="1" y="0"/>
                </a:moveTo>
                <a:lnTo>
                  <a:pt x="4307220" y="0"/>
                </a:lnTo>
                <a:lnTo>
                  <a:pt x="1" y="4307220"/>
                </a:lnTo>
                <a:close/>
              </a:path>
            </a:pathLst>
          </a:custGeom>
        </p:spPr>
        <p:txBody>
          <a:bodyPr wrap="square">
            <a:noAutofit/>
          </a:bodyPr>
          <a:lstStyle/>
          <a:p>
            <a:endParaRPr lang="en-US"/>
          </a:p>
        </p:txBody>
      </p:sp>
    </p:spTree>
    <p:extLst>
      <p:ext uri="{BB962C8B-B14F-4D97-AF65-F5344CB8AC3E}">
        <p14:creationId xmlns:p14="http://schemas.microsoft.com/office/powerpoint/2010/main" val="31894034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86517" y="-1204799"/>
            <a:ext cx="2409598" cy="2409597"/>
          </a:xfrm>
          <a:prstGeom prst="diamond">
            <a:avLst/>
          </a:prstGeom>
        </p:spPr>
        <p:txBody>
          <a:bodyPr/>
          <a:lstStyle>
            <a:lvl1pPr>
              <a:defRPr/>
            </a:lvl1pPr>
          </a:lstStyle>
          <a:p>
            <a:r>
              <a:rPr lang="en-US" dirty="0"/>
              <a:t>Pict</a:t>
            </a:r>
          </a:p>
        </p:txBody>
      </p:sp>
      <p:sp>
        <p:nvSpPr>
          <p:cNvPr id="5" name="Picture Placeholder 3"/>
          <p:cNvSpPr>
            <a:spLocks noGrp="1"/>
          </p:cNvSpPr>
          <p:nvPr>
            <p:ph type="pic" sz="quarter" idx="11" hasCustomPrompt="1"/>
          </p:nvPr>
        </p:nvSpPr>
        <p:spPr>
          <a:xfrm>
            <a:off x="1445416" y="1861115"/>
            <a:ext cx="1633312" cy="1633311"/>
          </a:xfrm>
          <a:prstGeom prst="diamond">
            <a:avLst/>
          </a:prstGeom>
        </p:spPr>
        <p:txBody>
          <a:bodyPr/>
          <a:lstStyle>
            <a:lvl1pPr>
              <a:defRPr/>
            </a:lvl1pPr>
          </a:lstStyle>
          <a:p>
            <a:r>
              <a:rPr lang="en-US" dirty="0"/>
              <a:t>Pict</a:t>
            </a:r>
          </a:p>
        </p:txBody>
      </p:sp>
      <p:sp>
        <p:nvSpPr>
          <p:cNvPr id="6" name="Picture Placeholder 3"/>
          <p:cNvSpPr>
            <a:spLocks noGrp="1"/>
          </p:cNvSpPr>
          <p:nvPr>
            <p:ph type="pic" sz="quarter" idx="12" hasCustomPrompt="1"/>
          </p:nvPr>
        </p:nvSpPr>
        <p:spPr>
          <a:xfrm>
            <a:off x="2635588" y="1364001"/>
            <a:ext cx="2627540" cy="2627538"/>
          </a:xfrm>
          <a:prstGeom prst="diamond">
            <a:avLst/>
          </a:prstGeom>
        </p:spPr>
        <p:txBody>
          <a:bodyPr/>
          <a:lstStyle>
            <a:lvl1pPr>
              <a:defRPr/>
            </a:lvl1pPr>
          </a:lstStyle>
          <a:p>
            <a:r>
              <a:rPr lang="en-US" dirty="0"/>
              <a:t>Pict</a:t>
            </a:r>
          </a:p>
        </p:txBody>
      </p:sp>
      <p:sp>
        <p:nvSpPr>
          <p:cNvPr id="7" name="Picture Placeholder 3"/>
          <p:cNvSpPr>
            <a:spLocks noGrp="1"/>
          </p:cNvSpPr>
          <p:nvPr>
            <p:ph type="pic" sz="quarter" idx="13" hasCustomPrompt="1"/>
          </p:nvPr>
        </p:nvSpPr>
        <p:spPr>
          <a:xfrm>
            <a:off x="-674123" y="2466746"/>
            <a:ext cx="1270454" cy="1270453"/>
          </a:xfrm>
          <a:prstGeom prst="diamond">
            <a:avLst/>
          </a:prstGeom>
        </p:spPr>
        <p:txBody>
          <a:bodyPr/>
          <a:lstStyle>
            <a:lvl1pPr>
              <a:defRPr/>
            </a:lvl1pPr>
          </a:lstStyle>
          <a:p>
            <a:r>
              <a:rPr lang="en-US" dirty="0"/>
              <a:t>Pict</a:t>
            </a:r>
          </a:p>
        </p:txBody>
      </p:sp>
      <p:sp>
        <p:nvSpPr>
          <p:cNvPr id="8" name="Picture Placeholder 3"/>
          <p:cNvSpPr>
            <a:spLocks noGrp="1"/>
          </p:cNvSpPr>
          <p:nvPr>
            <p:ph type="pic" sz="quarter" idx="14" hasCustomPrompt="1"/>
          </p:nvPr>
        </p:nvSpPr>
        <p:spPr>
          <a:xfrm>
            <a:off x="596331" y="3991539"/>
            <a:ext cx="2039257" cy="2039256"/>
          </a:xfrm>
          <a:prstGeom prst="diamond">
            <a:avLst/>
          </a:prstGeom>
        </p:spPr>
        <p:txBody>
          <a:bodyPr/>
          <a:lstStyle>
            <a:lvl1pPr>
              <a:defRPr/>
            </a:lvl1pPr>
          </a:lstStyle>
          <a:p>
            <a:r>
              <a:rPr lang="en-US" dirty="0"/>
              <a:t>Pict</a:t>
            </a:r>
          </a:p>
        </p:txBody>
      </p:sp>
      <p:sp>
        <p:nvSpPr>
          <p:cNvPr id="9" name="Picture Placeholder 3"/>
          <p:cNvSpPr>
            <a:spLocks noGrp="1"/>
          </p:cNvSpPr>
          <p:nvPr>
            <p:ph type="pic" sz="quarter" idx="15" hasCustomPrompt="1"/>
          </p:nvPr>
        </p:nvSpPr>
        <p:spPr>
          <a:xfrm>
            <a:off x="3078728" y="6030795"/>
            <a:ext cx="1408115" cy="1408114"/>
          </a:xfrm>
          <a:prstGeom prst="diamond">
            <a:avLst/>
          </a:prstGeom>
        </p:spPr>
        <p:txBody>
          <a:bodyPr/>
          <a:lstStyle>
            <a:lvl1pPr>
              <a:defRPr/>
            </a:lvl1pPr>
          </a:lstStyle>
          <a:p>
            <a:r>
              <a:rPr lang="en-US" dirty="0"/>
              <a:t>Pict</a:t>
            </a:r>
          </a:p>
        </p:txBody>
      </p:sp>
    </p:spTree>
    <p:extLst>
      <p:ext uri="{BB962C8B-B14F-4D97-AF65-F5344CB8AC3E}">
        <p14:creationId xmlns:p14="http://schemas.microsoft.com/office/powerpoint/2010/main" val="1461493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407885" y="0"/>
            <a:ext cx="7115393" cy="3795486"/>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4" name="Picture Placeholder 3"/>
          <p:cNvSpPr>
            <a:spLocks noGrp="1"/>
          </p:cNvSpPr>
          <p:nvPr>
            <p:ph type="pic" sz="quarter" idx="11"/>
          </p:nvPr>
        </p:nvSpPr>
        <p:spPr>
          <a:xfrm>
            <a:off x="7075713" y="2068285"/>
            <a:ext cx="7115393" cy="3795486"/>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Tree>
    <p:extLst>
      <p:ext uri="{BB962C8B-B14F-4D97-AF65-F5344CB8AC3E}">
        <p14:creationId xmlns:p14="http://schemas.microsoft.com/office/powerpoint/2010/main" val="16536267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Diamond 7"/>
          <p:cNvSpPr/>
          <p:nvPr userDrawn="1"/>
        </p:nvSpPr>
        <p:spPr>
          <a:xfrm>
            <a:off x="5027612" y="-393701"/>
            <a:ext cx="6502400" cy="6502400"/>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amond 6"/>
          <p:cNvSpPr/>
          <p:nvPr userDrawn="1"/>
        </p:nvSpPr>
        <p:spPr>
          <a:xfrm>
            <a:off x="661986" y="800099"/>
            <a:ext cx="6502400" cy="6502400"/>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0"/>
          </p:nvPr>
        </p:nvSpPr>
        <p:spPr>
          <a:xfrm>
            <a:off x="6096000" y="1246187"/>
            <a:ext cx="4365625" cy="4365625"/>
          </a:xfrm>
          <a:prstGeom prst="diamond">
            <a:avLst/>
          </a:prstGeom>
        </p:spPr>
        <p:txBody>
          <a:bodyPr/>
          <a:lstStyle/>
          <a:p>
            <a:endParaRPr lang="en-US"/>
          </a:p>
        </p:txBody>
      </p:sp>
      <p:sp>
        <p:nvSpPr>
          <p:cNvPr id="6" name="Picture Placeholder 4"/>
          <p:cNvSpPr>
            <a:spLocks noGrp="1"/>
          </p:cNvSpPr>
          <p:nvPr>
            <p:ph type="pic" sz="quarter" idx="11"/>
          </p:nvPr>
        </p:nvSpPr>
        <p:spPr>
          <a:xfrm>
            <a:off x="1730374" y="1246187"/>
            <a:ext cx="4365625" cy="4365625"/>
          </a:xfrm>
          <a:prstGeom prst="diamond">
            <a:avLst/>
          </a:prstGeom>
        </p:spPr>
        <p:txBody>
          <a:bodyPr/>
          <a:lstStyle/>
          <a:p>
            <a:endParaRPr lang="en-US"/>
          </a:p>
        </p:txBody>
      </p:sp>
    </p:spTree>
    <p:extLst>
      <p:ext uri="{BB962C8B-B14F-4D97-AF65-F5344CB8AC3E}">
        <p14:creationId xmlns:p14="http://schemas.microsoft.com/office/powerpoint/2010/main" val="19548043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3" name="Picture Placeholder 4"/>
          <p:cNvSpPr>
            <a:spLocks noGrp="1"/>
          </p:cNvSpPr>
          <p:nvPr>
            <p:ph type="pic" sz="quarter" idx="11"/>
          </p:nvPr>
        </p:nvSpPr>
        <p:spPr>
          <a:xfrm>
            <a:off x="422274" y="596900"/>
            <a:ext cx="5635626" cy="5635626"/>
          </a:xfrm>
          <a:prstGeom prst="diamond">
            <a:avLst/>
          </a:prstGeom>
        </p:spPr>
        <p:txBody>
          <a:bodyPr/>
          <a:lstStyle/>
          <a:p>
            <a:endParaRPr lang="en-US"/>
          </a:p>
        </p:txBody>
      </p:sp>
    </p:spTree>
    <p:extLst>
      <p:ext uri="{BB962C8B-B14F-4D97-AF65-F5344CB8AC3E}">
        <p14:creationId xmlns:p14="http://schemas.microsoft.com/office/powerpoint/2010/main" val="121028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01492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5_Custom Layout">
    <p:spTree>
      <p:nvGrpSpPr>
        <p:cNvPr id="1" name=""/>
        <p:cNvGrpSpPr/>
        <p:nvPr/>
      </p:nvGrpSpPr>
      <p:grpSpPr>
        <a:xfrm>
          <a:off x="0" y="0"/>
          <a:ext cx="0" cy="0"/>
          <a:chOff x="0" y="0"/>
          <a:chExt cx="0" cy="0"/>
        </a:xfrm>
      </p:grpSpPr>
      <p:sp>
        <p:nvSpPr>
          <p:cNvPr id="2" name="Rectangle 1"/>
          <p:cNvSpPr/>
          <p:nvPr userDrawn="1"/>
        </p:nvSpPr>
        <p:spPr>
          <a:xfrm>
            <a:off x="0" y="6271708"/>
            <a:ext cx="3915784" cy="5862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userDrawn="1"/>
        </p:nvSpPr>
        <p:spPr>
          <a:xfrm>
            <a:off x="9219303" y="6271708"/>
            <a:ext cx="2345167" cy="5862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22699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grpSp>
        <p:nvGrpSpPr>
          <p:cNvPr id="3" name="Group 2"/>
          <p:cNvGrpSpPr/>
          <p:nvPr userDrawn="1"/>
        </p:nvGrpSpPr>
        <p:grpSpPr>
          <a:xfrm rot="848203" flipH="1">
            <a:off x="6188959" y="2429720"/>
            <a:ext cx="4927878" cy="3007660"/>
            <a:chOff x="5956300" y="1812925"/>
            <a:chExt cx="5842001" cy="4502151"/>
          </a:xfrm>
        </p:grpSpPr>
        <p:sp>
          <p:nvSpPr>
            <p:cNvPr id="4"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rgbClr val="8180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rgbClr val="383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rgbClr val="666A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p:cNvSpPr>
            <p:nvPr/>
          </p:nvSpPr>
          <p:spPr bwMode="auto">
            <a:xfrm>
              <a:off x="6376990" y="2120900"/>
              <a:ext cx="4895850" cy="3529014"/>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5" name="Picture Placeholder 14"/>
          <p:cNvSpPr>
            <a:spLocks noGrp="1"/>
          </p:cNvSpPr>
          <p:nvPr>
            <p:ph type="pic" sz="quarter" idx="10"/>
          </p:nvPr>
        </p:nvSpPr>
        <p:spPr>
          <a:xfrm rot="815953">
            <a:off x="7681637" y="1959766"/>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dirty="0"/>
          </a:p>
        </p:txBody>
      </p:sp>
      <p:sp>
        <p:nvSpPr>
          <p:cNvPr id="16" name="Picture Placeholder 14"/>
          <p:cNvSpPr>
            <a:spLocks noGrp="1"/>
          </p:cNvSpPr>
          <p:nvPr>
            <p:ph type="pic" sz="quarter" idx="11"/>
          </p:nvPr>
        </p:nvSpPr>
        <p:spPr>
          <a:xfrm rot="815953">
            <a:off x="8738881" y="1713964"/>
            <a:ext cx="1809098" cy="3124861"/>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927100" dist="508000" dir="11040000" algn="tr" rotWithShape="0">
              <a:prstClr val="black">
                <a:alpha val="68000"/>
              </a:prstClr>
            </a:outerShdw>
          </a:effectLst>
          <a:scene3d>
            <a:camera prst="isometricTopUp"/>
            <a:lightRig rig="threePt" dir="t"/>
          </a:scene3d>
        </p:spPr>
        <p:txBody>
          <a:bodyPr/>
          <a:lstStyle/>
          <a:p>
            <a:endParaRPr lang="en-US"/>
          </a:p>
        </p:txBody>
      </p:sp>
      <p:sp>
        <p:nvSpPr>
          <p:cNvPr id="19" name="Picture Placeholder 18"/>
          <p:cNvSpPr>
            <a:spLocks noGrp="1"/>
          </p:cNvSpPr>
          <p:nvPr>
            <p:ph type="pic" sz="quarter" idx="12"/>
          </p:nvPr>
        </p:nvSpPr>
        <p:spPr>
          <a:xfrm>
            <a:off x="7845308" y="4050795"/>
            <a:ext cx="1564753" cy="1053015"/>
          </a:xfrm>
          <a:prstGeom prst="rect">
            <a:avLst/>
          </a:prstGeom>
          <a:solidFill>
            <a:schemeClr val="bg1">
              <a:lumMod val="85000"/>
            </a:schemeClr>
          </a:solidFill>
          <a:effectLst>
            <a:outerShdw blurRad="1168400" dist="241300" dir="15120000" algn="r" rotWithShape="0">
              <a:prstClr val="black">
                <a:alpha val="25000"/>
              </a:prstClr>
            </a:outerShdw>
          </a:effectLst>
          <a:scene3d>
            <a:camera prst="isometricRightUp">
              <a:rot lat="1800000" lon="19800000" rev="0"/>
            </a:camera>
            <a:lightRig rig="threePt" dir="t"/>
          </a:scene3d>
        </p:spPr>
        <p:txBody>
          <a:bodyPr/>
          <a:lstStyle/>
          <a:p>
            <a:endParaRPr lang="en-US" dirty="0"/>
          </a:p>
        </p:txBody>
      </p:sp>
      <p:sp>
        <p:nvSpPr>
          <p:cNvPr id="20" name="Picture Placeholder 18"/>
          <p:cNvSpPr>
            <a:spLocks noGrp="1"/>
          </p:cNvSpPr>
          <p:nvPr>
            <p:ph type="pic" sz="quarter" idx="13"/>
          </p:nvPr>
        </p:nvSpPr>
        <p:spPr>
          <a:xfrm>
            <a:off x="8992074" y="1632079"/>
            <a:ext cx="1483621" cy="998417"/>
          </a:xfrm>
          <a:prstGeom prst="rect">
            <a:avLst/>
          </a:prstGeom>
          <a:solidFill>
            <a:schemeClr val="bg1">
              <a:lumMod val="85000"/>
            </a:schemeClr>
          </a:solidFill>
          <a:effectLst>
            <a:outerShdw blurRad="977900" dist="241300" dir="15120000" sx="118000" sy="118000" algn="r" rotWithShape="0">
              <a:prstClr val="black">
                <a:alpha val="37000"/>
              </a:prstClr>
            </a:outerShdw>
          </a:effectLst>
          <a:scene3d>
            <a:camera prst="isometricRightUp">
              <a:rot lat="1800000" lon="19800000" rev="0"/>
            </a:camera>
            <a:lightRig rig="threePt" dir="t"/>
          </a:scene3d>
        </p:spPr>
        <p:txBody>
          <a:bodyPr/>
          <a:lstStyle/>
          <a:p>
            <a:endParaRPr lang="en-US" dirty="0"/>
          </a:p>
        </p:txBody>
      </p:sp>
    </p:spTree>
    <p:extLst>
      <p:ext uri="{BB962C8B-B14F-4D97-AF65-F5344CB8AC3E}">
        <p14:creationId xmlns:p14="http://schemas.microsoft.com/office/powerpoint/2010/main" val="338221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1+#ppt_w/2"/>
                                          </p:val>
                                        </p:tav>
                                        <p:tav tm="100000">
                                          <p:val>
                                            <p:strVal val="#ppt_x"/>
                                          </p:val>
                                        </p:tav>
                                      </p:tavLst>
                                    </p:anim>
                                    <p:anim calcmode="lin" valueType="num">
                                      <p:cBhvr additive="base">
                                        <p:cTn id="12" dur="750" fill="hold"/>
                                        <p:tgtEl>
                                          <p:spTgt spid="15"/>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animBg="1"/>
      <p:bldP spid="20"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grpSp>
        <p:nvGrpSpPr>
          <p:cNvPr id="18" name="Group 17"/>
          <p:cNvGrpSpPr/>
          <p:nvPr userDrawn="1"/>
        </p:nvGrpSpPr>
        <p:grpSpPr>
          <a:xfrm rot="848203" flipH="1">
            <a:off x="493117" y="2320065"/>
            <a:ext cx="4927878" cy="3007660"/>
            <a:chOff x="5956300" y="1812925"/>
            <a:chExt cx="5842001" cy="4502151"/>
          </a:xfrm>
        </p:grpSpPr>
        <p:sp>
          <p:nvSpPr>
            <p:cNvPr id="21"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bg1"/>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chemeClr val="bg1">
                <a:lumMod val="8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2"/>
            <p:cNvSpPr>
              <a:spLocks/>
            </p:cNvSpPr>
            <p:nvPr/>
          </p:nvSpPr>
          <p:spPr bwMode="auto">
            <a:xfrm>
              <a:off x="6376991" y="2120899"/>
              <a:ext cx="4895850" cy="3529015"/>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Picture Placeholder 14"/>
          <p:cNvSpPr>
            <a:spLocks noGrp="1"/>
          </p:cNvSpPr>
          <p:nvPr>
            <p:ph type="pic" sz="quarter" idx="15"/>
          </p:nvPr>
        </p:nvSpPr>
        <p:spPr>
          <a:xfrm rot="815953">
            <a:off x="1985795" y="1850111"/>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dirty="0"/>
          </a:p>
        </p:txBody>
      </p:sp>
      <p:sp>
        <p:nvSpPr>
          <p:cNvPr id="30" name="Picture Placeholder 14"/>
          <p:cNvSpPr>
            <a:spLocks noGrp="1"/>
          </p:cNvSpPr>
          <p:nvPr>
            <p:ph type="pic" sz="quarter" idx="16"/>
          </p:nvPr>
        </p:nvSpPr>
        <p:spPr>
          <a:xfrm rot="815953">
            <a:off x="3285092" y="1973354"/>
            <a:ext cx="1809098" cy="3124861"/>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927100" dist="508000" dir="11040000" algn="tr" rotWithShape="0">
              <a:prstClr val="black">
                <a:alpha val="68000"/>
              </a:prstClr>
            </a:outerShdw>
          </a:effectLst>
          <a:scene3d>
            <a:camera prst="isometricTopUp"/>
            <a:lightRig rig="threePt" dir="t"/>
          </a:scene3d>
        </p:spPr>
        <p:txBody>
          <a:bodyPr/>
          <a:lstStyle/>
          <a:p>
            <a:endParaRPr lang="en-US"/>
          </a:p>
        </p:txBody>
      </p:sp>
      <p:sp>
        <p:nvSpPr>
          <p:cNvPr id="31" name="Picture Placeholder 18"/>
          <p:cNvSpPr>
            <a:spLocks noGrp="1"/>
          </p:cNvSpPr>
          <p:nvPr>
            <p:ph type="pic" sz="quarter" idx="17"/>
          </p:nvPr>
        </p:nvSpPr>
        <p:spPr>
          <a:xfrm>
            <a:off x="2055141" y="3715608"/>
            <a:ext cx="1564753" cy="1053015"/>
          </a:xfrm>
          <a:prstGeom prst="rect">
            <a:avLst/>
          </a:prstGeom>
          <a:solidFill>
            <a:schemeClr val="bg1">
              <a:lumMod val="85000"/>
            </a:schemeClr>
          </a:solidFill>
          <a:effectLst>
            <a:outerShdw blurRad="711200" dist="304800" dir="13500000" sx="106000" sy="106000" algn="br" rotWithShape="0">
              <a:prstClr val="black">
                <a:alpha val="45000"/>
              </a:prstClr>
            </a:outerShdw>
          </a:effectLst>
          <a:scene3d>
            <a:camera prst="isometricRightUp">
              <a:rot lat="1800000" lon="19800000" rev="0"/>
            </a:camera>
            <a:lightRig rig="threePt" dir="t"/>
          </a:scene3d>
        </p:spPr>
        <p:txBody>
          <a:bodyPr/>
          <a:lstStyle/>
          <a:p>
            <a:endParaRPr lang="en-US" dirty="0"/>
          </a:p>
        </p:txBody>
      </p:sp>
      <p:sp>
        <p:nvSpPr>
          <p:cNvPr id="33" name="Picture Placeholder 14"/>
          <p:cNvSpPr>
            <a:spLocks noGrp="1"/>
          </p:cNvSpPr>
          <p:nvPr>
            <p:ph type="pic" sz="quarter" idx="19"/>
          </p:nvPr>
        </p:nvSpPr>
        <p:spPr>
          <a:xfrm rot="815953">
            <a:off x="3043473" y="1197818"/>
            <a:ext cx="1515484" cy="2617701"/>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927100" dist="508000" dir="11040000" algn="tr" rotWithShape="0">
              <a:prstClr val="black">
                <a:alpha val="68000"/>
              </a:prstClr>
            </a:outerShdw>
          </a:effectLst>
          <a:scene3d>
            <a:camera prst="isometricTopUp"/>
            <a:lightRig rig="threePt" dir="t"/>
          </a:scene3d>
        </p:spPr>
        <p:txBody>
          <a:bodyPr/>
          <a:lstStyle/>
          <a:p>
            <a:endParaRPr lang="en-US"/>
          </a:p>
        </p:txBody>
      </p:sp>
      <p:sp>
        <p:nvSpPr>
          <p:cNvPr id="32" name="Picture Placeholder 18"/>
          <p:cNvSpPr>
            <a:spLocks noGrp="1"/>
          </p:cNvSpPr>
          <p:nvPr>
            <p:ph type="pic" sz="quarter" idx="18"/>
          </p:nvPr>
        </p:nvSpPr>
        <p:spPr>
          <a:xfrm>
            <a:off x="2146986" y="1422239"/>
            <a:ext cx="1088697" cy="732649"/>
          </a:xfrm>
          <a:prstGeom prst="rect">
            <a:avLst/>
          </a:prstGeom>
          <a:solidFill>
            <a:schemeClr val="bg1">
              <a:lumMod val="85000"/>
            </a:schemeClr>
          </a:solidFill>
          <a:effectLst>
            <a:outerShdw blurRad="977900" dist="241300" dir="15120000" sx="118000" sy="118000" algn="r" rotWithShape="0">
              <a:prstClr val="black">
                <a:alpha val="37000"/>
              </a:prstClr>
            </a:outerShdw>
          </a:effectLst>
          <a:scene3d>
            <a:camera prst="isometricRightUp">
              <a:rot lat="1800000" lon="19800000" rev="0"/>
            </a:camera>
            <a:lightRig rig="threePt" dir="t"/>
          </a:scene3d>
        </p:spPr>
        <p:txBody>
          <a:bodyPr/>
          <a:lstStyle/>
          <a:p>
            <a:endParaRPr lang="en-US"/>
          </a:p>
        </p:txBody>
      </p:sp>
    </p:spTree>
    <p:extLst>
      <p:ext uri="{BB962C8B-B14F-4D97-AF65-F5344CB8AC3E}">
        <p14:creationId xmlns:p14="http://schemas.microsoft.com/office/powerpoint/2010/main" val="384321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0-#ppt_w/2"/>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0-#ppt_w/2"/>
                                          </p:val>
                                        </p:tav>
                                        <p:tav tm="100000">
                                          <p:val>
                                            <p:strVal val="#ppt_x"/>
                                          </p:val>
                                        </p:tav>
                                      </p:tavLst>
                                    </p:anim>
                                    <p:anim calcmode="lin" valueType="num">
                                      <p:cBhvr additive="base">
                                        <p:cTn id="12" dur="750" fill="hold"/>
                                        <p:tgtEl>
                                          <p:spTgt spid="29"/>
                                        </p:tgtEl>
                                        <p:attrNameLst>
                                          <p:attrName>ppt_y</p:attrName>
                                        </p:attrNameLst>
                                      </p:cBhvr>
                                      <p:tavLst>
                                        <p:tav tm="0">
                                          <p:val>
                                            <p:strVal val="0-#ppt_h/2"/>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1000"/>
                                        <p:tgtEl>
                                          <p:spTgt spid="31"/>
                                        </p:tgtEl>
                                      </p:cBhvr>
                                    </p:animEffect>
                                    <p:anim calcmode="lin" valueType="num">
                                      <p:cBhvr>
                                        <p:cTn id="16" dur="1000" fill="hold"/>
                                        <p:tgtEl>
                                          <p:spTgt spid="31"/>
                                        </p:tgtEl>
                                        <p:attrNameLst>
                                          <p:attrName>ppt_x</p:attrName>
                                        </p:attrNameLst>
                                      </p:cBhvr>
                                      <p:tavLst>
                                        <p:tav tm="0">
                                          <p:val>
                                            <p:strVal val="#ppt_x"/>
                                          </p:val>
                                        </p:tav>
                                        <p:tav tm="100000">
                                          <p:val>
                                            <p:strVal val="#ppt_x"/>
                                          </p:val>
                                        </p:tav>
                                      </p:tavLst>
                                    </p:anim>
                                    <p:anim calcmode="lin" valueType="num">
                                      <p:cBhvr>
                                        <p:cTn id="17" dur="1000" fill="hold"/>
                                        <p:tgtEl>
                                          <p:spTgt spid="3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75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anim calcmode="lin" valueType="num">
                                      <p:cBhvr>
                                        <p:cTn id="31" dur="1000" fill="hold"/>
                                        <p:tgtEl>
                                          <p:spTgt spid="32"/>
                                        </p:tgtEl>
                                        <p:attrNameLst>
                                          <p:attrName>ppt_x</p:attrName>
                                        </p:attrNameLst>
                                      </p:cBhvr>
                                      <p:tavLst>
                                        <p:tav tm="0">
                                          <p:val>
                                            <p:strVal val="#ppt_x"/>
                                          </p:val>
                                        </p:tav>
                                        <p:tav tm="100000">
                                          <p:val>
                                            <p:strVal val="#ppt_x"/>
                                          </p:val>
                                        </p:tav>
                                      </p:tavLst>
                                    </p:anim>
                                    <p:anim calcmode="lin" valueType="num">
                                      <p:cBhvr>
                                        <p:cTn id="3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3" grpId="0" animBg="1"/>
      <p:bldP spid="32"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17" name="Picture Placeholder 14"/>
          <p:cNvSpPr>
            <a:spLocks noGrp="1"/>
          </p:cNvSpPr>
          <p:nvPr>
            <p:ph type="pic" sz="quarter" idx="17"/>
          </p:nvPr>
        </p:nvSpPr>
        <p:spPr>
          <a:xfrm rot="815953">
            <a:off x="5096582" y="3190108"/>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lvl1pPr>
              <a:defRPr>
                <a:solidFill>
                  <a:schemeClr val="tx1">
                    <a:lumMod val="65000"/>
                    <a:lumOff val="35000"/>
                  </a:schemeClr>
                </a:solidFill>
              </a:defRPr>
            </a:lvl1pPr>
          </a:lstStyle>
          <a:p>
            <a:endParaRPr lang="en-US"/>
          </a:p>
        </p:txBody>
      </p:sp>
      <p:sp>
        <p:nvSpPr>
          <p:cNvPr id="16" name="Picture Placeholder 14"/>
          <p:cNvSpPr>
            <a:spLocks noGrp="1"/>
          </p:cNvSpPr>
          <p:nvPr>
            <p:ph type="pic" sz="quarter" idx="16"/>
          </p:nvPr>
        </p:nvSpPr>
        <p:spPr>
          <a:xfrm rot="815953">
            <a:off x="9079594" y="2027286"/>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grpSp>
        <p:nvGrpSpPr>
          <p:cNvPr id="18" name="Group 17"/>
          <p:cNvGrpSpPr/>
          <p:nvPr userDrawn="1"/>
        </p:nvGrpSpPr>
        <p:grpSpPr>
          <a:xfrm rot="848203" flipH="1">
            <a:off x="5703114" y="2961849"/>
            <a:ext cx="4927878" cy="3007660"/>
            <a:chOff x="5956300" y="1812925"/>
            <a:chExt cx="5842001" cy="4502151"/>
          </a:xfrm>
        </p:grpSpPr>
        <p:sp>
          <p:nvSpPr>
            <p:cNvPr id="21"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bg1"/>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
            <p:cNvSpPr>
              <a:spLocks noEditPoints="1"/>
            </p:cNvSpPr>
            <p:nvPr/>
          </p:nvSpPr>
          <p:spPr bwMode="auto">
            <a:xfrm>
              <a:off x="5957889" y="2890838"/>
              <a:ext cx="5840412" cy="3292474"/>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chemeClr val="bg1">
                <a:lumMod val="8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2"/>
            <p:cNvSpPr>
              <a:spLocks/>
            </p:cNvSpPr>
            <p:nvPr/>
          </p:nvSpPr>
          <p:spPr bwMode="auto">
            <a:xfrm>
              <a:off x="6376991" y="2120899"/>
              <a:ext cx="4895850" cy="3529015"/>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Picture Placeholder 14"/>
          <p:cNvSpPr>
            <a:spLocks noGrp="1"/>
          </p:cNvSpPr>
          <p:nvPr>
            <p:ph type="pic" sz="quarter" idx="15"/>
          </p:nvPr>
        </p:nvSpPr>
        <p:spPr>
          <a:xfrm rot="815953">
            <a:off x="7195792" y="2491895"/>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dirty="0"/>
          </a:p>
        </p:txBody>
      </p:sp>
      <p:sp>
        <p:nvSpPr>
          <p:cNvPr id="19" name="Picture Placeholder 14"/>
          <p:cNvSpPr>
            <a:spLocks noGrp="1"/>
          </p:cNvSpPr>
          <p:nvPr>
            <p:ph type="pic" sz="quarter" idx="18"/>
          </p:nvPr>
        </p:nvSpPr>
        <p:spPr>
          <a:xfrm rot="815953">
            <a:off x="3198267" y="3769614"/>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lvl1pPr>
              <a:defRPr>
                <a:solidFill>
                  <a:schemeClr val="tx1">
                    <a:lumMod val="65000"/>
                    <a:lumOff val="35000"/>
                  </a:schemeClr>
                </a:solidFill>
              </a:defRPr>
            </a:lvl1pPr>
          </a:lstStyle>
          <a:p>
            <a:endParaRPr lang="en-US"/>
          </a:p>
        </p:txBody>
      </p:sp>
      <p:sp>
        <p:nvSpPr>
          <p:cNvPr id="20" name="Picture Placeholder 14"/>
          <p:cNvSpPr>
            <a:spLocks noGrp="1"/>
          </p:cNvSpPr>
          <p:nvPr>
            <p:ph type="pic" sz="quarter" idx="19"/>
          </p:nvPr>
        </p:nvSpPr>
        <p:spPr>
          <a:xfrm rot="815953">
            <a:off x="10823491" y="1512703"/>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spTree>
    <p:extLst>
      <p:ext uri="{BB962C8B-B14F-4D97-AF65-F5344CB8AC3E}">
        <p14:creationId xmlns:p14="http://schemas.microsoft.com/office/powerpoint/2010/main" val="2745397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1+#ppt_w/2"/>
                                          </p:val>
                                        </p:tav>
                                        <p:tav tm="100000">
                                          <p:val>
                                            <p:strVal val="#ppt_x"/>
                                          </p:val>
                                        </p:tav>
                                      </p:tavLst>
                                    </p:anim>
                                    <p:anim calcmode="lin" valueType="num">
                                      <p:cBhvr additive="base">
                                        <p:cTn id="8" dur="75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6"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1+#ppt_w/2"/>
                                          </p:val>
                                        </p:tav>
                                        <p:tav tm="100000">
                                          <p:val>
                                            <p:strVal val="#ppt_x"/>
                                          </p:val>
                                        </p:tav>
                                      </p:tavLst>
                                    </p:anim>
                                    <p:anim calcmode="lin" valueType="num">
                                      <p:cBhvr additive="base">
                                        <p:cTn id="12" dur="750" fill="hold"/>
                                        <p:tgtEl>
                                          <p:spTgt spid="29"/>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12" decel="10000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750" fill="hold"/>
                                        <p:tgtEl>
                                          <p:spTgt spid="17"/>
                                        </p:tgtEl>
                                        <p:attrNameLst>
                                          <p:attrName>ppt_x</p:attrName>
                                        </p:attrNameLst>
                                      </p:cBhvr>
                                      <p:tavLst>
                                        <p:tav tm="0">
                                          <p:val>
                                            <p:strVal val="0-#ppt_w/2"/>
                                          </p:val>
                                        </p:tav>
                                        <p:tav tm="100000">
                                          <p:val>
                                            <p:strVal val="#ppt_x"/>
                                          </p:val>
                                        </p:tav>
                                      </p:tavLst>
                                    </p:anim>
                                    <p:anim calcmode="lin" valueType="num">
                                      <p:cBhvr additive="base">
                                        <p:cTn id="17" dur="75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3" decel="10000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750" fill="hold"/>
                                        <p:tgtEl>
                                          <p:spTgt spid="16"/>
                                        </p:tgtEl>
                                        <p:attrNameLst>
                                          <p:attrName>ppt_x</p:attrName>
                                        </p:attrNameLst>
                                      </p:cBhvr>
                                      <p:tavLst>
                                        <p:tav tm="0">
                                          <p:val>
                                            <p:strVal val="1+#ppt_w/2"/>
                                          </p:val>
                                        </p:tav>
                                        <p:tav tm="100000">
                                          <p:val>
                                            <p:strVal val="#ppt_x"/>
                                          </p:val>
                                        </p:tav>
                                      </p:tavLst>
                                    </p:anim>
                                    <p:anim calcmode="lin" valueType="num">
                                      <p:cBhvr additive="base">
                                        <p:cTn id="21" dur="75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2" decel="10000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750" fill="hold"/>
                                        <p:tgtEl>
                                          <p:spTgt spid="19"/>
                                        </p:tgtEl>
                                        <p:attrNameLst>
                                          <p:attrName>ppt_x</p:attrName>
                                        </p:attrNameLst>
                                      </p:cBhvr>
                                      <p:tavLst>
                                        <p:tav tm="0">
                                          <p:val>
                                            <p:strVal val="0-#ppt_w/2"/>
                                          </p:val>
                                        </p:tav>
                                        <p:tav tm="100000">
                                          <p:val>
                                            <p:strVal val="#ppt_x"/>
                                          </p:val>
                                        </p:tav>
                                      </p:tavLst>
                                    </p:anim>
                                    <p:anim calcmode="lin" valueType="num">
                                      <p:cBhvr additive="base">
                                        <p:cTn id="26" dur="75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3" decel="10000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750" fill="hold"/>
                                        <p:tgtEl>
                                          <p:spTgt spid="20"/>
                                        </p:tgtEl>
                                        <p:attrNameLst>
                                          <p:attrName>ppt_x</p:attrName>
                                        </p:attrNameLst>
                                      </p:cBhvr>
                                      <p:tavLst>
                                        <p:tav tm="0">
                                          <p:val>
                                            <p:strVal val="1+#ppt_w/2"/>
                                          </p:val>
                                        </p:tav>
                                        <p:tav tm="100000">
                                          <p:val>
                                            <p:strVal val="#ppt_x"/>
                                          </p:val>
                                        </p:tav>
                                      </p:tavLst>
                                    </p:anim>
                                    <p:anim calcmode="lin" valueType="num">
                                      <p:cBhvr additive="base">
                                        <p:cTn id="30" dur="75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29" grpId="0" animBg="1"/>
      <p:bldP spid="19" grpId="0" animBg="1"/>
      <p:bldP spid="20"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33" name="Right Triangle 32"/>
          <p:cNvSpPr/>
          <p:nvPr userDrawn="1"/>
        </p:nvSpPr>
        <p:spPr>
          <a:xfrm>
            <a:off x="0" y="181428"/>
            <a:ext cx="6676571" cy="6676572"/>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6"/>
          <p:cNvSpPr>
            <a:spLocks/>
          </p:cNvSpPr>
          <p:nvPr userDrawn="1"/>
        </p:nvSpPr>
        <p:spPr bwMode="auto">
          <a:xfrm rot="848203" flipH="1">
            <a:off x="-842572" y="3360816"/>
            <a:ext cx="4988558" cy="2848152"/>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tx1">
              <a:lumMod val="85000"/>
              <a:lumOff val="15000"/>
              <a:alpha val="11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 name="Group 2"/>
          <p:cNvGrpSpPr/>
          <p:nvPr userDrawn="1"/>
        </p:nvGrpSpPr>
        <p:grpSpPr>
          <a:xfrm rot="848203" flipH="1">
            <a:off x="-625115" y="2903795"/>
            <a:ext cx="4927878" cy="3007660"/>
            <a:chOff x="5956300" y="1812925"/>
            <a:chExt cx="5842001" cy="4502151"/>
          </a:xfrm>
        </p:grpSpPr>
        <p:sp>
          <p:nvSpPr>
            <p:cNvPr id="4"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p:cNvSpPr>
            <p:nvPr/>
          </p:nvSpPr>
          <p:spPr bwMode="auto">
            <a:xfrm>
              <a:off x="5999164"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bg1"/>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chemeClr val="bg1">
                <a:lumMod val="8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p:cNvSpPr>
            <p:nvPr/>
          </p:nvSpPr>
          <p:spPr bwMode="auto">
            <a:xfrm>
              <a:off x="6376991" y="2120899"/>
              <a:ext cx="4895850" cy="3529015"/>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Picture Placeholder 14"/>
          <p:cNvSpPr>
            <a:spLocks noGrp="1"/>
          </p:cNvSpPr>
          <p:nvPr>
            <p:ph type="pic" sz="quarter" idx="15"/>
          </p:nvPr>
        </p:nvSpPr>
        <p:spPr>
          <a:xfrm rot="815953">
            <a:off x="867563" y="2433841"/>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sp>
        <p:nvSpPr>
          <p:cNvPr id="22" name="Picture Placeholder 14"/>
          <p:cNvSpPr>
            <a:spLocks noGrp="1"/>
          </p:cNvSpPr>
          <p:nvPr>
            <p:ph type="pic" sz="quarter" idx="16"/>
          </p:nvPr>
        </p:nvSpPr>
        <p:spPr>
          <a:xfrm rot="815953">
            <a:off x="1125275" y="1975808"/>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1092200" dist="1104900" dir="9540000" sx="89000" sy="89000" algn="tr" rotWithShape="0">
              <a:prstClr val="black">
                <a:alpha val="82000"/>
              </a:prstClr>
            </a:outerShdw>
          </a:effectLst>
          <a:scene3d>
            <a:camera prst="isometricTopUp"/>
            <a:lightRig rig="threePt" dir="t"/>
          </a:scene3d>
        </p:spPr>
        <p:txBody>
          <a:bodyPr/>
          <a:lstStyle/>
          <a:p>
            <a:endParaRPr lang="en-US" dirty="0"/>
          </a:p>
        </p:txBody>
      </p:sp>
      <p:sp>
        <p:nvSpPr>
          <p:cNvPr id="31" name="Picture Placeholder 14"/>
          <p:cNvSpPr>
            <a:spLocks noGrp="1"/>
          </p:cNvSpPr>
          <p:nvPr>
            <p:ph type="pic" sz="quarter" idx="17"/>
          </p:nvPr>
        </p:nvSpPr>
        <p:spPr>
          <a:xfrm rot="815953">
            <a:off x="1558358" y="1227945"/>
            <a:ext cx="2168788" cy="3849568"/>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1092200" dist="1104900" dir="9540000" sx="89000" sy="89000" algn="tr" rotWithShape="0">
              <a:prstClr val="black">
                <a:alpha val="82000"/>
              </a:prstClr>
            </a:outerShdw>
          </a:effectLst>
          <a:scene3d>
            <a:camera prst="isometricTopUp"/>
            <a:lightRig rig="threePt" dir="t"/>
          </a:scene3d>
        </p:spPr>
        <p:txBody>
          <a:bodyPr/>
          <a:lstStyle/>
          <a:p>
            <a:endParaRPr lang="en-US"/>
          </a:p>
        </p:txBody>
      </p:sp>
      <p:sp>
        <p:nvSpPr>
          <p:cNvPr id="32" name="Picture Placeholder 14"/>
          <p:cNvSpPr>
            <a:spLocks noGrp="1"/>
          </p:cNvSpPr>
          <p:nvPr>
            <p:ph type="pic" sz="quarter" idx="18"/>
          </p:nvPr>
        </p:nvSpPr>
        <p:spPr>
          <a:xfrm rot="815953">
            <a:off x="2225717" y="200669"/>
            <a:ext cx="2355562" cy="4181089"/>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1092200" dist="1104900" dir="9540000" sx="89000" sy="89000" algn="tr" rotWithShape="0">
              <a:prstClr val="black">
                <a:alpha val="82000"/>
              </a:prstClr>
            </a:outerShdw>
          </a:effectLst>
          <a:scene3d>
            <a:camera prst="isometricTopUp"/>
            <a:lightRig rig="threePt" dir="t"/>
          </a:scene3d>
        </p:spPr>
        <p:txBody>
          <a:bodyPr/>
          <a:lstStyle/>
          <a:p>
            <a:endParaRPr lang="en-US"/>
          </a:p>
        </p:txBody>
      </p:sp>
    </p:spTree>
    <p:extLst>
      <p:ext uri="{BB962C8B-B14F-4D97-AF65-F5344CB8AC3E}">
        <p14:creationId xmlns:p14="http://schemas.microsoft.com/office/powerpoint/2010/main" val="1055969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750" fill="hold"/>
                                        <p:tgtEl>
                                          <p:spTgt spid="34"/>
                                        </p:tgtEl>
                                        <p:attrNameLst>
                                          <p:attrName>ppt_x</p:attrName>
                                        </p:attrNameLst>
                                      </p:cBhvr>
                                      <p:tavLst>
                                        <p:tav tm="0">
                                          <p:val>
                                            <p:strVal val="0-#ppt_w/2"/>
                                          </p:val>
                                        </p:tav>
                                        <p:tav tm="100000">
                                          <p:val>
                                            <p:strVal val="#ppt_x"/>
                                          </p:val>
                                        </p:tav>
                                      </p:tavLst>
                                    </p:anim>
                                    <p:anim calcmode="lin" valueType="num">
                                      <p:cBhvr additive="base">
                                        <p:cTn id="16" dur="750" fill="hold"/>
                                        <p:tgtEl>
                                          <p:spTgt spid="34"/>
                                        </p:tgtEl>
                                        <p:attrNameLst>
                                          <p:attrName>ppt_y</p:attrName>
                                        </p:attrNameLst>
                                      </p:cBhvr>
                                      <p:tavLst>
                                        <p:tav tm="0">
                                          <p:val>
                                            <p:strVal val="0-#ppt_h/2"/>
                                          </p:val>
                                        </p:tav>
                                        <p:tav tm="100000">
                                          <p:val>
                                            <p:strVal val="#ppt_y"/>
                                          </p:val>
                                        </p:tav>
                                      </p:tavLst>
                                    </p:anim>
                                  </p:childTnLst>
                                </p:cTn>
                              </p:par>
                            </p:childTnLst>
                          </p:cTn>
                        </p:par>
                        <p:par>
                          <p:cTn id="17" fill="hold">
                            <p:stCondLst>
                              <p:cond delay="750"/>
                            </p:stCondLst>
                            <p:childTnLst>
                              <p:par>
                                <p:cTn id="18" presetID="2" presetClass="entr" presetSubtype="1"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750" fill="hold"/>
                                        <p:tgtEl>
                                          <p:spTgt spid="22"/>
                                        </p:tgtEl>
                                        <p:attrNameLst>
                                          <p:attrName>ppt_x</p:attrName>
                                        </p:attrNameLst>
                                      </p:cBhvr>
                                      <p:tavLst>
                                        <p:tav tm="0">
                                          <p:val>
                                            <p:strVal val="#ppt_x"/>
                                          </p:val>
                                        </p:tav>
                                        <p:tav tm="100000">
                                          <p:val>
                                            <p:strVal val="#ppt_x"/>
                                          </p:val>
                                        </p:tav>
                                      </p:tavLst>
                                    </p:anim>
                                    <p:anim calcmode="lin" valueType="num">
                                      <p:cBhvr additive="base">
                                        <p:cTn id="21" dur="750" fill="hold"/>
                                        <p:tgtEl>
                                          <p:spTgt spid="22"/>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750" fill="hold"/>
                                        <p:tgtEl>
                                          <p:spTgt spid="31"/>
                                        </p:tgtEl>
                                        <p:attrNameLst>
                                          <p:attrName>ppt_x</p:attrName>
                                        </p:attrNameLst>
                                      </p:cBhvr>
                                      <p:tavLst>
                                        <p:tav tm="0">
                                          <p:val>
                                            <p:strVal val="#ppt_x"/>
                                          </p:val>
                                        </p:tav>
                                        <p:tav tm="100000">
                                          <p:val>
                                            <p:strVal val="#ppt_x"/>
                                          </p:val>
                                        </p:tav>
                                      </p:tavLst>
                                    </p:anim>
                                    <p:anim calcmode="lin" valueType="num">
                                      <p:cBhvr additive="base">
                                        <p:cTn id="25" dur="750" fill="hold"/>
                                        <p:tgtEl>
                                          <p:spTgt spid="31"/>
                                        </p:tgtEl>
                                        <p:attrNameLst>
                                          <p:attrName>ppt_y</p:attrName>
                                        </p:attrNameLst>
                                      </p:cBhvr>
                                      <p:tavLst>
                                        <p:tav tm="0">
                                          <p:val>
                                            <p:strVal val="0-#ppt_h/2"/>
                                          </p:val>
                                        </p:tav>
                                        <p:tav tm="100000">
                                          <p:val>
                                            <p:strVal val="#ppt_y"/>
                                          </p:val>
                                        </p:tav>
                                      </p:tavLst>
                                    </p:anim>
                                  </p:childTnLst>
                                </p:cTn>
                              </p:par>
                              <p:par>
                                <p:cTn id="26" presetID="2" presetClass="entr" presetSubtype="1" decel="100000" fill="hold" grpId="0" nodeType="withEffect">
                                  <p:stCondLst>
                                    <p:cond delay="50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750" fill="hold"/>
                                        <p:tgtEl>
                                          <p:spTgt spid="32"/>
                                        </p:tgtEl>
                                        <p:attrNameLst>
                                          <p:attrName>ppt_x</p:attrName>
                                        </p:attrNameLst>
                                      </p:cBhvr>
                                      <p:tavLst>
                                        <p:tav tm="0">
                                          <p:val>
                                            <p:strVal val="#ppt_x"/>
                                          </p:val>
                                        </p:tav>
                                        <p:tav tm="100000">
                                          <p:val>
                                            <p:strVal val="#ppt_x"/>
                                          </p:val>
                                        </p:tav>
                                      </p:tavLst>
                                    </p:anim>
                                    <p:anim calcmode="lin" valueType="num">
                                      <p:cBhvr additive="base">
                                        <p:cTn id="29" dur="75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12" grpId="0" animBg="1"/>
      <p:bldP spid="22" grpId="0" animBg="1"/>
      <p:bldP spid="31" grpId="0" animBg="1"/>
      <p:bldP spid="32"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grpSp>
        <p:nvGrpSpPr>
          <p:cNvPr id="13" name="Group 12"/>
          <p:cNvGrpSpPr/>
          <p:nvPr userDrawn="1"/>
        </p:nvGrpSpPr>
        <p:grpSpPr>
          <a:xfrm rot="848203" flipH="1">
            <a:off x="1597058" y="1751571"/>
            <a:ext cx="4927878" cy="3007660"/>
            <a:chOff x="5956300" y="1812925"/>
            <a:chExt cx="5842001" cy="4502151"/>
          </a:xfrm>
        </p:grpSpPr>
        <p:sp>
          <p:nvSpPr>
            <p:cNvPr id="14"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bg1"/>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chemeClr val="bg1">
                <a:lumMod val="8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p:cNvSpPr>
            <p:nvPr/>
          </p:nvSpPr>
          <p:spPr bwMode="auto">
            <a:xfrm>
              <a:off x="6376991" y="2120899"/>
              <a:ext cx="4895850" cy="3529015"/>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2" name="Picture Placeholder 14"/>
          <p:cNvSpPr>
            <a:spLocks noGrp="1"/>
          </p:cNvSpPr>
          <p:nvPr>
            <p:ph type="pic" sz="quarter" idx="16"/>
          </p:nvPr>
        </p:nvSpPr>
        <p:spPr>
          <a:xfrm rot="815953">
            <a:off x="3089736" y="1281617"/>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grpSp>
        <p:nvGrpSpPr>
          <p:cNvPr id="3" name="Group 2"/>
          <p:cNvGrpSpPr/>
          <p:nvPr userDrawn="1"/>
        </p:nvGrpSpPr>
        <p:grpSpPr>
          <a:xfrm rot="848203" flipH="1">
            <a:off x="-1603922" y="1323553"/>
            <a:ext cx="4927878" cy="3007660"/>
            <a:chOff x="5956300" y="1812925"/>
            <a:chExt cx="5842001" cy="4502151"/>
          </a:xfrm>
        </p:grpSpPr>
        <p:sp>
          <p:nvSpPr>
            <p:cNvPr id="4"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bg1"/>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chemeClr val="bg1">
                <a:lumMod val="8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p:cNvSpPr>
            <p:nvPr/>
          </p:nvSpPr>
          <p:spPr bwMode="auto">
            <a:xfrm>
              <a:off x="6376991" y="2120899"/>
              <a:ext cx="4895850" cy="3529015"/>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Picture Placeholder 14"/>
          <p:cNvSpPr>
            <a:spLocks noGrp="1"/>
          </p:cNvSpPr>
          <p:nvPr>
            <p:ph type="pic" sz="quarter" idx="15"/>
          </p:nvPr>
        </p:nvSpPr>
        <p:spPr>
          <a:xfrm rot="815953">
            <a:off x="-111244" y="853599"/>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grpSp>
        <p:nvGrpSpPr>
          <p:cNvPr id="33" name="Group 32"/>
          <p:cNvGrpSpPr/>
          <p:nvPr userDrawn="1"/>
        </p:nvGrpSpPr>
        <p:grpSpPr>
          <a:xfrm rot="848203" flipH="1">
            <a:off x="1528765" y="4263965"/>
            <a:ext cx="4927878" cy="3007660"/>
            <a:chOff x="5956300" y="1812925"/>
            <a:chExt cx="5842001" cy="4502151"/>
          </a:xfrm>
        </p:grpSpPr>
        <p:sp>
          <p:nvSpPr>
            <p:cNvPr id="34"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rgbClr val="8180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rgbClr val="383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rgbClr val="666A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2"/>
            <p:cNvSpPr>
              <a:spLocks/>
            </p:cNvSpPr>
            <p:nvPr/>
          </p:nvSpPr>
          <p:spPr bwMode="auto">
            <a:xfrm>
              <a:off x="6376990" y="2120900"/>
              <a:ext cx="4895850" cy="3529014"/>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2" name="Picture Placeholder 14"/>
          <p:cNvSpPr>
            <a:spLocks noGrp="1"/>
          </p:cNvSpPr>
          <p:nvPr>
            <p:ph type="pic" sz="quarter" idx="10"/>
          </p:nvPr>
        </p:nvSpPr>
        <p:spPr>
          <a:xfrm rot="815953">
            <a:off x="3021443" y="3794011"/>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spTree>
    <p:extLst>
      <p:ext uri="{BB962C8B-B14F-4D97-AF65-F5344CB8AC3E}">
        <p14:creationId xmlns:p14="http://schemas.microsoft.com/office/powerpoint/2010/main" val="553596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0-#ppt_w/2"/>
                                          </p:val>
                                        </p:tav>
                                        <p:tav tm="100000">
                                          <p:val>
                                            <p:strVal val="#ppt_x"/>
                                          </p:val>
                                        </p:tav>
                                      </p:tavLst>
                                    </p:anim>
                                    <p:anim calcmode="lin" valueType="num">
                                      <p:cBhvr additive="base">
                                        <p:cTn id="8" dur="75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750" fill="hold"/>
                                        <p:tgtEl>
                                          <p:spTgt spid="42"/>
                                        </p:tgtEl>
                                        <p:attrNameLst>
                                          <p:attrName>ppt_x</p:attrName>
                                        </p:attrNameLst>
                                      </p:cBhvr>
                                      <p:tavLst>
                                        <p:tav tm="0">
                                          <p:val>
                                            <p:strVal val="0-#ppt_w/2"/>
                                          </p:val>
                                        </p:tav>
                                        <p:tav tm="100000">
                                          <p:val>
                                            <p:strVal val="#ppt_x"/>
                                          </p:val>
                                        </p:tav>
                                      </p:tavLst>
                                    </p:anim>
                                    <p:anim calcmode="lin" valueType="num">
                                      <p:cBhvr additive="base">
                                        <p:cTn id="12" dur="750" fill="hold"/>
                                        <p:tgtEl>
                                          <p:spTgt spid="42"/>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0-#ppt_w/2"/>
                                          </p:val>
                                        </p:tav>
                                        <p:tav tm="100000">
                                          <p:val>
                                            <p:strVal val="#ppt_x"/>
                                          </p:val>
                                        </p:tav>
                                      </p:tavLst>
                                    </p:anim>
                                    <p:anim calcmode="lin" valueType="num">
                                      <p:cBhvr additive="base">
                                        <p:cTn id="16" dur="750" fill="hold"/>
                                        <p:tgtEl>
                                          <p:spTgt spid="13"/>
                                        </p:tgtEl>
                                        <p:attrNameLst>
                                          <p:attrName>ppt_y</p:attrName>
                                        </p:attrNameLst>
                                      </p:cBhvr>
                                      <p:tavLst>
                                        <p:tav tm="0">
                                          <p:val>
                                            <p:strVal val="0-#ppt_h/2"/>
                                          </p:val>
                                        </p:tav>
                                        <p:tav tm="100000">
                                          <p:val>
                                            <p:strVal val="#ppt_y"/>
                                          </p:val>
                                        </p:tav>
                                      </p:tavLst>
                                    </p:anim>
                                  </p:childTnLst>
                                </p:cTn>
                              </p:par>
                              <p:par>
                                <p:cTn id="17" presetID="2" presetClass="entr" presetSubtype="9" decel="100000"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0-#ppt_w/2"/>
                                          </p:val>
                                        </p:tav>
                                        <p:tav tm="100000">
                                          <p:val>
                                            <p:strVal val="#ppt_x"/>
                                          </p:val>
                                        </p:tav>
                                      </p:tavLst>
                                    </p:anim>
                                    <p:anim calcmode="lin" valueType="num">
                                      <p:cBhvr additive="base">
                                        <p:cTn id="20" dur="750" fill="hold"/>
                                        <p:tgtEl>
                                          <p:spTgt spid="22"/>
                                        </p:tgtEl>
                                        <p:attrNameLst>
                                          <p:attrName>ppt_y</p:attrName>
                                        </p:attrNameLst>
                                      </p:cBhvr>
                                      <p:tavLst>
                                        <p:tav tm="0">
                                          <p:val>
                                            <p:strVal val="0-#ppt_h/2"/>
                                          </p:val>
                                        </p:tav>
                                        <p:tav tm="100000">
                                          <p:val>
                                            <p:strVal val="#ppt_y"/>
                                          </p:val>
                                        </p:tav>
                                      </p:tavLst>
                                    </p:anim>
                                  </p:childTnLst>
                                </p:cTn>
                              </p:par>
                              <p:par>
                                <p:cTn id="21" presetID="2" presetClass="entr" presetSubtype="9" decel="100000" fill="hold" nodeType="withEffect">
                                  <p:stCondLst>
                                    <p:cond delay="5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0-#ppt_w/2"/>
                                          </p:val>
                                        </p:tav>
                                        <p:tav tm="100000">
                                          <p:val>
                                            <p:strVal val="#ppt_x"/>
                                          </p:val>
                                        </p:tav>
                                      </p:tavLst>
                                    </p:anim>
                                    <p:anim calcmode="lin" valueType="num">
                                      <p:cBhvr additive="base">
                                        <p:cTn id="24" dur="750" fill="hold"/>
                                        <p:tgtEl>
                                          <p:spTgt spid="3"/>
                                        </p:tgtEl>
                                        <p:attrNameLst>
                                          <p:attrName>ppt_y</p:attrName>
                                        </p:attrNameLst>
                                      </p:cBhvr>
                                      <p:tavLst>
                                        <p:tav tm="0">
                                          <p:val>
                                            <p:strVal val="0-#ppt_h/2"/>
                                          </p:val>
                                        </p:tav>
                                        <p:tav tm="100000">
                                          <p:val>
                                            <p:strVal val="#ppt_y"/>
                                          </p:val>
                                        </p:tav>
                                      </p:tavLst>
                                    </p:anim>
                                  </p:childTnLst>
                                </p:cTn>
                              </p:par>
                              <p:par>
                                <p:cTn id="25" presetID="2" presetClass="entr" presetSubtype="9" decel="100000" fill="hold" grpId="0" nodeType="with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0-#ppt_w/2"/>
                                          </p:val>
                                        </p:tav>
                                        <p:tav tm="100000">
                                          <p:val>
                                            <p:strVal val="#ppt_x"/>
                                          </p:val>
                                        </p:tav>
                                      </p:tavLst>
                                    </p:anim>
                                    <p:anim calcmode="lin" valueType="num">
                                      <p:cBhvr additive="base">
                                        <p:cTn id="28"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2" grpId="0" animBg="1"/>
      <p:bldP spid="42"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pic>
        <p:nvPicPr>
          <p:cNvPr id="3" name="pasted-image.tiff"/>
          <p:cNvPicPr>
            <a:picLocks noChangeAspect="1"/>
          </p:cNvPicPr>
          <p:nvPr userDrawn="1"/>
        </p:nvPicPr>
        <p:blipFill>
          <a:blip r:embed="rId2" cstate="print"/>
          <a:stretch>
            <a:fillRect/>
          </a:stretch>
        </p:blipFill>
        <p:spPr>
          <a:xfrm>
            <a:off x="-1282383" y="1658977"/>
            <a:ext cx="7361645" cy="4022796"/>
          </a:xfrm>
          <a:prstGeom prst="rect">
            <a:avLst/>
          </a:prstGeom>
          <a:ln w="12700">
            <a:miter lim="400000"/>
          </a:ln>
          <a:effectLst>
            <a:outerShdw blurRad="12700" sx="101000" sy="101000" algn="ctr" rotWithShape="0">
              <a:prstClr val="black">
                <a:alpha val="17000"/>
              </a:prstClr>
            </a:outerShdw>
          </a:effectLst>
        </p:spPr>
      </p:pic>
      <p:sp>
        <p:nvSpPr>
          <p:cNvPr id="4" name="Picture Placeholder 4"/>
          <p:cNvSpPr>
            <a:spLocks noGrp="1"/>
          </p:cNvSpPr>
          <p:nvPr>
            <p:ph type="pic" sz="quarter" idx="10"/>
          </p:nvPr>
        </p:nvSpPr>
        <p:spPr>
          <a:xfrm>
            <a:off x="-246335" y="1909144"/>
            <a:ext cx="5289550" cy="3306762"/>
          </a:xfrm>
          <a:prstGeom prst="rect">
            <a:avLst/>
          </a:prstGeom>
        </p:spPr>
        <p:txBody>
          <a:bodyPr/>
          <a:lstStyle/>
          <a:p>
            <a:endParaRPr lang="en-US"/>
          </a:p>
        </p:txBody>
      </p:sp>
    </p:spTree>
    <p:extLst>
      <p:ext uri="{BB962C8B-B14F-4D97-AF65-F5344CB8AC3E}">
        <p14:creationId xmlns:p14="http://schemas.microsoft.com/office/powerpoint/2010/main" val="3373490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247648" y="2400300"/>
            <a:ext cx="10375152" cy="5456464"/>
          </a:xfrm>
          <a:custGeom>
            <a:avLst/>
            <a:gdLst>
              <a:gd name="connsiteX0" fmla="*/ 0 w 10375152"/>
              <a:gd name="connsiteY0" fmla="*/ 0 h 5456464"/>
              <a:gd name="connsiteX1" fmla="*/ 4931184 w 10375152"/>
              <a:gd name="connsiteY1" fmla="*/ 0 h 5456464"/>
              <a:gd name="connsiteX2" fmla="*/ 10375152 w 10375152"/>
              <a:gd name="connsiteY2" fmla="*/ 5456464 h 5456464"/>
              <a:gd name="connsiteX3" fmla="*/ 5443969 w 10375152"/>
              <a:gd name="connsiteY3" fmla="*/ 5456464 h 5456464"/>
            </a:gdLst>
            <a:ahLst/>
            <a:cxnLst>
              <a:cxn ang="0">
                <a:pos x="connsiteX0" y="connsiteY0"/>
              </a:cxn>
              <a:cxn ang="0">
                <a:pos x="connsiteX1" y="connsiteY1"/>
              </a:cxn>
              <a:cxn ang="0">
                <a:pos x="connsiteX2" y="connsiteY2"/>
              </a:cxn>
              <a:cxn ang="0">
                <a:pos x="connsiteX3" y="connsiteY3"/>
              </a:cxn>
            </a:cxnLst>
            <a:rect l="l" t="t" r="r" b="b"/>
            <a:pathLst>
              <a:path w="10375152" h="5456464">
                <a:moveTo>
                  <a:pt x="0" y="0"/>
                </a:moveTo>
                <a:lnTo>
                  <a:pt x="4931184" y="0"/>
                </a:lnTo>
                <a:lnTo>
                  <a:pt x="10375152" y="5456464"/>
                </a:lnTo>
                <a:lnTo>
                  <a:pt x="5443969" y="5456464"/>
                </a:lnTo>
                <a:close/>
              </a:path>
            </a:pathLst>
          </a:custGeom>
        </p:spPr>
        <p:txBody>
          <a:bodyPr wrap="square">
            <a:noAutofit/>
          </a:bodyPr>
          <a:lstStyle/>
          <a:p>
            <a:endParaRPr lang="en-US" dirty="0"/>
          </a:p>
        </p:txBody>
      </p:sp>
    </p:spTree>
    <p:extLst>
      <p:ext uri="{BB962C8B-B14F-4D97-AF65-F5344CB8AC3E}">
        <p14:creationId xmlns:p14="http://schemas.microsoft.com/office/powerpoint/2010/main" val="19215674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7_Custom Layout">
    <p:spTree>
      <p:nvGrpSpPr>
        <p:cNvPr id="1" name=""/>
        <p:cNvGrpSpPr/>
        <p:nvPr/>
      </p:nvGrpSpPr>
      <p:grpSpPr>
        <a:xfrm>
          <a:off x="0" y="0"/>
          <a:ext cx="0" cy="0"/>
          <a:chOff x="0" y="0"/>
          <a:chExt cx="0" cy="0"/>
        </a:xfrm>
      </p:grpSpPr>
      <p:sp>
        <p:nvSpPr>
          <p:cNvPr id="8" name="Picture Placeholder 4"/>
          <p:cNvSpPr>
            <a:spLocks noGrp="1"/>
          </p:cNvSpPr>
          <p:nvPr>
            <p:ph type="pic" sz="quarter" idx="12"/>
          </p:nvPr>
        </p:nvSpPr>
        <p:spPr>
          <a:xfrm>
            <a:off x="7354795" y="1849254"/>
            <a:ext cx="3497514" cy="2186470"/>
          </a:xfrm>
          <a:prstGeom prst="rect">
            <a:avLst/>
          </a:prstGeom>
        </p:spPr>
        <p:txBody>
          <a:bodyPr/>
          <a:lstStyle/>
          <a:p>
            <a:endParaRPr lang="en-US" dirty="0"/>
          </a:p>
        </p:txBody>
      </p:sp>
      <p:sp>
        <p:nvSpPr>
          <p:cNvPr id="6" name="Picture Placeholder 4"/>
          <p:cNvSpPr>
            <a:spLocks noGrp="1"/>
          </p:cNvSpPr>
          <p:nvPr>
            <p:ph type="pic" sz="quarter" idx="11"/>
          </p:nvPr>
        </p:nvSpPr>
        <p:spPr>
          <a:xfrm>
            <a:off x="1339689" y="1849254"/>
            <a:ext cx="3497514" cy="2186470"/>
          </a:xfrm>
          <a:prstGeom prst="rect">
            <a:avLst/>
          </a:prstGeom>
        </p:spPr>
        <p:txBody>
          <a:bodyPr/>
          <a:lstStyle/>
          <a:p>
            <a:endParaRPr lang="en-US" dirty="0"/>
          </a:p>
        </p:txBody>
      </p:sp>
      <p:sp>
        <p:nvSpPr>
          <p:cNvPr id="4" name="Picture Placeholder 4"/>
          <p:cNvSpPr>
            <a:spLocks noGrp="1"/>
          </p:cNvSpPr>
          <p:nvPr>
            <p:ph type="pic" sz="quarter" idx="10"/>
          </p:nvPr>
        </p:nvSpPr>
        <p:spPr>
          <a:xfrm>
            <a:off x="3934988" y="1383859"/>
            <a:ext cx="4322024" cy="2701913"/>
          </a:xfrm>
          <a:prstGeom prst="rect">
            <a:avLst/>
          </a:prstGeom>
        </p:spPr>
        <p:txBody>
          <a:bodyPr/>
          <a:lstStyle/>
          <a:p>
            <a:endParaRPr lang="en-US"/>
          </a:p>
        </p:txBody>
      </p:sp>
    </p:spTree>
    <p:extLst>
      <p:ext uri="{BB962C8B-B14F-4D97-AF65-F5344CB8AC3E}">
        <p14:creationId xmlns:p14="http://schemas.microsoft.com/office/powerpoint/2010/main" val="218951454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1801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9_Custom Layout">
    <p:spTree>
      <p:nvGrpSpPr>
        <p:cNvPr id="1" name=""/>
        <p:cNvGrpSpPr/>
        <p:nvPr/>
      </p:nvGrpSpPr>
      <p:grpSpPr>
        <a:xfrm>
          <a:off x="0" y="0"/>
          <a:ext cx="0" cy="0"/>
          <a:chOff x="0" y="0"/>
          <a:chExt cx="0" cy="0"/>
        </a:xfrm>
      </p:grpSpPr>
      <p:pic>
        <p:nvPicPr>
          <p:cNvPr id="3" name="pasted-image.tiff"/>
          <p:cNvPicPr>
            <a:picLocks noChangeAspect="1"/>
          </p:cNvPicPr>
          <p:nvPr userDrawn="1"/>
        </p:nvPicPr>
        <p:blipFill>
          <a:blip r:embed="rId2" cstate="print"/>
          <a:stretch>
            <a:fillRect/>
          </a:stretch>
        </p:blipFill>
        <p:spPr>
          <a:xfrm>
            <a:off x="2698602" y="1907451"/>
            <a:ext cx="6233525" cy="3406331"/>
          </a:xfrm>
          <a:prstGeom prst="rect">
            <a:avLst/>
          </a:prstGeom>
          <a:ln w="12700">
            <a:miter lim="400000"/>
          </a:ln>
          <a:effectLst>
            <a:outerShdw blurRad="12700" sx="101000" sy="101000" algn="ctr" rotWithShape="0">
              <a:prstClr val="black">
                <a:alpha val="17000"/>
              </a:prstClr>
            </a:outerShdw>
          </a:effectLst>
        </p:spPr>
      </p:pic>
      <p:sp>
        <p:nvSpPr>
          <p:cNvPr id="4" name="Picture Placeholder 4"/>
          <p:cNvSpPr>
            <a:spLocks noGrp="1"/>
          </p:cNvSpPr>
          <p:nvPr>
            <p:ph type="pic" sz="quarter" idx="10"/>
          </p:nvPr>
        </p:nvSpPr>
        <p:spPr>
          <a:xfrm>
            <a:off x="3575882" y="2108852"/>
            <a:ext cx="4478964" cy="2800024"/>
          </a:xfrm>
          <a:prstGeom prst="rect">
            <a:avLst/>
          </a:prstGeom>
        </p:spPr>
        <p:txBody>
          <a:bodyPr/>
          <a:lstStyle/>
          <a:p>
            <a:endParaRPr lang="en-US"/>
          </a:p>
        </p:txBody>
      </p:sp>
    </p:spTree>
    <p:extLst>
      <p:ext uri="{BB962C8B-B14F-4D97-AF65-F5344CB8AC3E}">
        <p14:creationId xmlns:p14="http://schemas.microsoft.com/office/powerpoint/2010/main" val="41360365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pic>
        <p:nvPicPr>
          <p:cNvPr id="3" name="pasted-image.tiff"/>
          <p:cNvPicPr>
            <a:picLocks noChangeAspect="1"/>
          </p:cNvPicPr>
          <p:nvPr userDrawn="1"/>
        </p:nvPicPr>
        <p:blipFill>
          <a:blip r:embed="rId2"/>
          <a:stretch>
            <a:fillRect/>
          </a:stretch>
        </p:blipFill>
        <p:spPr>
          <a:xfrm>
            <a:off x="772676" y="760639"/>
            <a:ext cx="2867033" cy="5237748"/>
          </a:xfrm>
          <a:prstGeom prst="rect">
            <a:avLst/>
          </a:prstGeom>
          <a:ln w="12700">
            <a:miter lim="400000"/>
          </a:ln>
          <a:effectLst>
            <a:outerShdw blurRad="12700" sx="102000" sy="102000" algn="ctr" rotWithShape="0">
              <a:prstClr val="black">
                <a:alpha val="11000"/>
              </a:prstClr>
            </a:outerShdw>
          </a:effectLst>
        </p:spPr>
      </p:pic>
      <p:sp>
        <p:nvSpPr>
          <p:cNvPr id="4" name="Picture Placeholder 4"/>
          <p:cNvSpPr>
            <a:spLocks noGrp="1"/>
          </p:cNvSpPr>
          <p:nvPr>
            <p:ph type="pic" sz="quarter" idx="10"/>
          </p:nvPr>
        </p:nvSpPr>
        <p:spPr>
          <a:xfrm>
            <a:off x="1206685" y="2209794"/>
            <a:ext cx="1860280" cy="2331696"/>
          </a:xfrm>
          <a:prstGeom prst="rect">
            <a:avLst/>
          </a:prstGeom>
        </p:spPr>
        <p:txBody>
          <a:bodyPr/>
          <a:lstStyle/>
          <a:p>
            <a:endParaRPr lang="en-US" dirty="0"/>
          </a:p>
        </p:txBody>
      </p:sp>
      <p:pic>
        <p:nvPicPr>
          <p:cNvPr id="5" name="pasted-image.tiff"/>
          <p:cNvPicPr>
            <a:picLocks noChangeAspect="1"/>
          </p:cNvPicPr>
          <p:nvPr userDrawn="1"/>
        </p:nvPicPr>
        <p:blipFill>
          <a:blip r:embed="rId2"/>
          <a:stretch>
            <a:fillRect/>
          </a:stretch>
        </p:blipFill>
        <p:spPr>
          <a:xfrm>
            <a:off x="3896876" y="760639"/>
            <a:ext cx="2867033" cy="5237748"/>
          </a:xfrm>
          <a:prstGeom prst="rect">
            <a:avLst/>
          </a:prstGeom>
          <a:ln w="12700">
            <a:miter lim="400000"/>
          </a:ln>
          <a:effectLst>
            <a:outerShdw blurRad="12700" sx="102000" sy="102000" algn="ctr" rotWithShape="0">
              <a:prstClr val="black">
                <a:alpha val="11000"/>
              </a:prstClr>
            </a:outerShdw>
          </a:effectLst>
        </p:spPr>
      </p:pic>
      <p:sp>
        <p:nvSpPr>
          <p:cNvPr id="6" name="Picture Placeholder 4"/>
          <p:cNvSpPr>
            <a:spLocks noGrp="1"/>
          </p:cNvSpPr>
          <p:nvPr>
            <p:ph type="pic" sz="quarter" idx="11"/>
          </p:nvPr>
        </p:nvSpPr>
        <p:spPr>
          <a:xfrm>
            <a:off x="4330885" y="2209794"/>
            <a:ext cx="1860280" cy="2331696"/>
          </a:xfrm>
          <a:prstGeom prst="rect">
            <a:avLst/>
          </a:prstGeom>
        </p:spPr>
        <p:txBody>
          <a:bodyPr/>
          <a:lstStyle/>
          <a:p>
            <a:endParaRPr lang="en-US" dirty="0"/>
          </a:p>
        </p:txBody>
      </p:sp>
    </p:spTree>
    <p:extLst>
      <p:ext uri="{BB962C8B-B14F-4D97-AF65-F5344CB8AC3E}">
        <p14:creationId xmlns:p14="http://schemas.microsoft.com/office/powerpoint/2010/main" val="357407966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5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5333">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65333">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14:presetBounceEnd="65333">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 calcmode="lin" valueType="num" p14:bounceEnd="65333">
                                          <p:cBhvr additive="base">
                                            <p:cTn id="11" dur="750" fill="hold"/>
                                            <p:tgtEl>
                                              <p:spTgt spid="4"/>
                                            </p:tgtEl>
                                            <p:attrNameLst>
                                              <p:attrName>ppt_x</p:attrName>
                                            </p:attrNameLst>
                                          </p:cBhvr>
                                          <p:tavLst>
                                            <p:tav tm="0">
                                              <p:val>
                                                <p:strVal val="#ppt_x"/>
                                              </p:val>
                                            </p:tav>
                                            <p:tav tm="100000">
                                              <p:val>
                                                <p:strVal val="#ppt_x"/>
                                              </p:val>
                                            </p:tav>
                                          </p:tavLst>
                                        </p:anim>
                                        <p:anim calcmode="lin" valueType="num" p14:bounceEnd="65333">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65333">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65333">
                                          <p:cBhvr additive="base">
                                            <p:cTn id="15" dur="750" fill="hold"/>
                                            <p:tgtEl>
                                              <p:spTgt spid="5"/>
                                            </p:tgtEl>
                                            <p:attrNameLst>
                                              <p:attrName>ppt_x</p:attrName>
                                            </p:attrNameLst>
                                          </p:cBhvr>
                                          <p:tavLst>
                                            <p:tav tm="0">
                                              <p:val>
                                                <p:strVal val="#ppt_x"/>
                                              </p:val>
                                            </p:tav>
                                            <p:tav tm="100000">
                                              <p:val>
                                                <p:strVal val="#ppt_x"/>
                                              </p:val>
                                            </p:tav>
                                          </p:tavLst>
                                        </p:anim>
                                        <p:anim calcmode="lin" valueType="num" p14:bounceEnd="65333">
                                          <p:cBhvr additive="base">
                                            <p:cTn id="16" dur="75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nodePh="1" p14:presetBounceEnd="65333">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 calcmode="lin" valueType="num" p14:bounceEnd="65333">
                                          <p:cBhvr additive="base">
                                            <p:cTn id="19" dur="750" fill="hold"/>
                                            <p:tgtEl>
                                              <p:spTgt spid="6"/>
                                            </p:tgtEl>
                                            <p:attrNameLst>
                                              <p:attrName>ppt_x</p:attrName>
                                            </p:attrNameLst>
                                          </p:cBhvr>
                                          <p:tavLst>
                                            <p:tav tm="0">
                                              <p:val>
                                                <p:strVal val="#ppt_x"/>
                                              </p:val>
                                            </p:tav>
                                            <p:tav tm="100000">
                                              <p:val>
                                                <p:strVal val="#ppt_x"/>
                                              </p:val>
                                            </p:tav>
                                          </p:tavLst>
                                        </p:anim>
                                        <p:anim calcmode="lin" valueType="num" p14:bounceEnd="65333">
                                          <p:cBhvr additive="base">
                                            <p:cTn id="20"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51_Custom Layout">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3" name="Freeform: Shape 2"/>
          <p:cNvSpPr/>
          <p:nvPr userDrawn="1"/>
        </p:nvSpPr>
        <p:spPr>
          <a:xfrm flipV="1">
            <a:off x="-409" y="6372926"/>
            <a:ext cx="3427080" cy="332165"/>
          </a:xfrm>
          <a:custGeom>
            <a:avLst/>
            <a:gdLst>
              <a:gd name="connsiteX0" fmla="*/ 0 w 3427080"/>
              <a:gd name="connsiteY0" fmla="*/ 332165 h 332165"/>
              <a:gd name="connsiteX1" fmla="*/ 3091623 w 3427080"/>
              <a:gd name="connsiteY1" fmla="*/ 332165 h 332165"/>
              <a:gd name="connsiteX2" fmla="*/ 3427080 w 3427080"/>
              <a:gd name="connsiteY2" fmla="*/ 0 h 332165"/>
              <a:gd name="connsiteX3" fmla="*/ 0 w 3427080"/>
              <a:gd name="connsiteY3" fmla="*/ 0 h 332165"/>
            </a:gdLst>
            <a:ahLst/>
            <a:cxnLst>
              <a:cxn ang="0">
                <a:pos x="connsiteX0" y="connsiteY0"/>
              </a:cxn>
              <a:cxn ang="0">
                <a:pos x="connsiteX1" y="connsiteY1"/>
              </a:cxn>
              <a:cxn ang="0">
                <a:pos x="connsiteX2" y="connsiteY2"/>
              </a:cxn>
              <a:cxn ang="0">
                <a:pos x="connsiteX3" y="connsiteY3"/>
              </a:cxn>
            </a:cxnLst>
            <a:rect l="l" t="t" r="r" b="b"/>
            <a:pathLst>
              <a:path w="3427080" h="332165">
                <a:moveTo>
                  <a:pt x="0" y="332165"/>
                </a:moveTo>
                <a:lnTo>
                  <a:pt x="3091623" y="332165"/>
                </a:lnTo>
                <a:lnTo>
                  <a:pt x="3427080" y="0"/>
                </a:lnTo>
                <a:lnTo>
                  <a:pt x="0" y="0"/>
                </a:lnTo>
                <a:close/>
              </a:path>
            </a:pathLst>
          </a:custGeom>
          <a:solidFill>
            <a:schemeClr val="tx1">
              <a:lumMod val="85000"/>
              <a:lumOff val="1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arallelogram 3"/>
          <p:cNvSpPr/>
          <p:nvPr userDrawn="1"/>
        </p:nvSpPr>
        <p:spPr>
          <a:xfrm flipH="1">
            <a:off x="991506" y="0"/>
            <a:ext cx="11200494" cy="6858000"/>
          </a:xfrm>
          <a:prstGeom prst="parallelogram">
            <a:avLst>
              <a:gd name="adj" fmla="val 100186"/>
            </a:avLst>
          </a:prstGeom>
          <a:solidFill>
            <a:schemeClr val="bg1">
              <a:lumMod val="9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userDrawn="1"/>
        </p:nvSpPr>
        <p:spPr>
          <a:xfrm>
            <a:off x="6488764" y="341916"/>
            <a:ext cx="5441043" cy="1862048"/>
          </a:xfrm>
          <a:prstGeom prst="rect">
            <a:avLst/>
          </a:prstGeom>
          <a:noFill/>
        </p:spPr>
        <p:txBody>
          <a:bodyPr wrap="square" rtlCol="0">
            <a:spAutoFit/>
          </a:bodyPr>
          <a:lstStyle/>
          <a:p>
            <a:pPr algn="r"/>
            <a:fld id="{260E2A6B-A809-4840-BF14-8648BC0BDF87}" type="slidenum">
              <a:rPr lang="id-ID" sz="11500" b="1" i="0" strike="noStrike" spc="-300" smtClean="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rPr>
              <a:pPr algn="r"/>
              <a:t>‹#›</a:t>
            </a:fld>
            <a:endParaRPr lang="id-ID" sz="11500" b="1" i="0" strike="noStrike" spc="-300" dirty="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endParaRPr>
          </a:p>
        </p:txBody>
      </p:sp>
      <p:sp>
        <p:nvSpPr>
          <p:cNvPr id="6" name="TextBox 5"/>
          <p:cNvSpPr txBox="1"/>
          <p:nvPr userDrawn="1"/>
        </p:nvSpPr>
        <p:spPr>
          <a:xfrm>
            <a:off x="9288967" y="6451047"/>
            <a:ext cx="2293434" cy="254044"/>
          </a:xfrm>
          <a:prstGeom prst="rect">
            <a:avLst/>
          </a:prstGeom>
          <a:noFill/>
        </p:spPr>
        <p:txBody>
          <a:bodyPr wrap="square" rtlCol="0">
            <a:spAutoFit/>
          </a:bodyPr>
          <a:lstStyle/>
          <a:p>
            <a:pPr algn="r"/>
            <a:r>
              <a:rPr lang="id-ID" sz="1051" b="1" spc="0" dirty="0">
                <a:solidFill>
                  <a:schemeClr val="bg1"/>
                </a:solidFill>
                <a:latin typeface="Montserrat" panose="00000500000000000000" pitchFamily="50" charset="0"/>
                <a:cs typeface="Segoe UI" panose="020B0502040204020203" pitchFamily="34" charset="0"/>
              </a:rPr>
              <a:t>Company Address </a:t>
            </a:r>
            <a:r>
              <a:rPr lang="id-ID" sz="1051" spc="0" dirty="0">
                <a:solidFill>
                  <a:schemeClr val="bg1"/>
                </a:solidFill>
                <a:latin typeface="Montserrat" panose="00000500000000000000" pitchFamily="50" charset="0"/>
                <a:cs typeface="Segoe UI" panose="020B0502040204020203" pitchFamily="34" charset="0"/>
              </a:rPr>
              <a:t>Goes Here</a:t>
            </a:r>
          </a:p>
        </p:txBody>
      </p:sp>
      <p:sp>
        <p:nvSpPr>
          <p:cNvPr id="7" name="TextBox 6"/>
          <p:cNvSpPr txBox="1"/>
          <p:nvPr userDrawn="1"/>
        </p:nvSpPr>
        <p:spPr>
          <a:xfrm>
            <a:off x="1204092" y="6408252"/>
            <a:ext cx="1923140" cy="253916"/>
          </a:xfrm>
          <a:prstGeom prst="rect">
            <a:avLst/>
          </a:prstGeom>
          <a:noFill/>
        </p:spPr>
        <p:txBody>
          <a:bodyPr wrap="square" rtlCol="0">
            <a:spAutoFit/>
          </a:bodyPr>
          <a:lstStyle/>
          <a:p>
            <a:pPr algn="l"/>
            <a:r>
              <a:rPr lang="en-US" sz="1050" b="1" spc="300" dirty="0">
                <a:solidFill>
                  <a:schemeClr val="bg1"/>
                </a:solidFill>
                <a:latin typeface="Montserrat" panose="00000500000000000000" pitchFamily="50" charset="0"/>
                <a:cs typeface="Segoe UI" panose="020B0502040204020203" pitchFamily="34" charset="0"/>
              </a:rPr>
              <a:t>GENIUS </a:t>
            </a:r>
            <a:r>
              <a:rPr lang="en-US" sz="1050" b="0" spc="300" dirty="0">
                <a:solidFill>
                  <a:schemeClr val="bg1"/>
                </a:solidFill>
                <a:latin typeface="Montserrat Light" panose="00000400000000000000" pitchFamily="50" charset="0"/>
                <a:cs typeface="Segoe UI" panose="020B0502040204020203" pitchFamily="34" charset="0"/>
              </a:rPr>
              <a:t>PROJECT</a:t>
            </a:r>
            <a:endParaRPr lang="id-ID" sz="1050" b="0" spc="300" dirty="0">
              <a:solidFill>
                <a:schemeClr val="bg1"/>
              </a:solidFill>
              <a:latin typeface="Montserrat Light" panose="00000400000000000000" pitchFamily="50" charset="0"/>
              <a:cs typeface="Segoe UI" panose="020B0502040204020203" pitchFamily="34" charset="0"/>
            </a:endParaRPr>
          </a:p>
        </p:txBody>
      </p:sp>
      <p:sp>
        <p:nvSpPr>
          <p:cNvPr id="8" name="Freeform: Shape 7"/>
          <p:cNvSpPr/>
          <p:nvPr userDrawn="1"/>
        </p:nvSpPr>
        <p:spPr>
          <a:xfrm flipV="1">
            <a:off x="8585574" y="175834"/>
            <a:ext cx="3606426" cy="332165"/>
          </a:xfrm>
          <a:custGeom>
            <a:avLst/>
            <a:gdLst>
              <a:gd name="connsiteX0" fmla="*/ 0 w 3606426"/>
              <a:gd name="connsiteY0" fmla="*/ 332165 h 332165"/>
              <a:gd name="connsiteX1" fmla="*/ 3606426 w 3606426"/>
              <a:gd name="connsiteY1" fmla="*/ 332165 h 332165"/>
              <a:gd name="connsiteX2" fmla="*/ 3606426 w 3606426"/>
              <a:gd name="connsiteY2" fmla="*/ 0 h 332165"/>
              <a:gd name="connsiteX3" fmla="*/ 335457 w 3606426"/>
              <a:gd name="connsiteY3" fmla="*/ 0 h 332165"/>
            </a:gdLst>
            <a:ahLst/>
            <a:cxnLst>
              <a:cxn ang="0">
                <a:pos x="connsiteX0" y="connsiteY0"/>
              </a:cxn>
              <a:cxn ang="0">
                <a:pos x="connsiteX1" y="connsiteY1"/>
              </a:cxn>
              <a:cxn ang="0">
                <a:pos x="connsiteX2" y="connsiteY2"/>
              </a:cxn>
              <a:cxn ang="0">
                <a:pos x="connsiteX3" y="connsiteY3"/>
              </a:cxn>
            </a:cxnLst>
            <a:rect l="l" t="t" r="r" b="b"/>
            <a:pathLst>
              <a:path w="3606426" h="332165">
                <a:moveTo>
                  <a:pt x="0" y="332165"/>
                </a:moveTo>
                <a:lnTo>
                  <a:pt x="3606426" y="332165"/>
                </a:lnTo>
                <a:lnTo>
                  <a:pt x="3606426" y="0"/>
                </a:lnTo>
                <a:lnTo>
                  <a:pt x="335457" y="0"/>
                </a:lnTo>
                <a:close/>
              </a:path>
            </a:pathLst>
          </a:cu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p:cNvSpPr txBox="1"/>
          <p:nvPr userDrawn="1"/>
        </p:nvSpPr>
        <p:spPr>
          <a:xfrm>
            <a:off x="8915597" y="247244"/>
            <a:ext cx="2600639" cy="230832"/>
          </a:xfrm>
          <a:prstGeom prst="rect">
            <a:avLst/>
          </a:prstGeom>
          <a:noFill/>
        </p:spPr>
        <p:txBody>
          <a:bodyPr wrap="square" rtlCol="0">
            <a:spAutoFit/>
          </a:bodyPr>
          <a:lstStyle/>
          <a:p>
            <a:pPr algn="ctr"/>
            <a:r>
              <a:rPr lang="id-ID" sz="900" strike="noStrike" spc="600" dirty="0">
                <a:solidFill>
                  <a:schemeClr val="bg1"/>
                </a:solidFill>
                <a:latin typeface="Montserrat Light" panose="00000400000000000000" pitchFamily="50" charset="0"/>
                <a:cs typeface="Segoe UI Light" panose="020B0502040204020203" pitchFamily="34" charset="0"/>
              </a:rPr>
              <a:t>WWW.WEBSITE.COM</a:t>
            </a:r>
          </a:p>
        </p:txBody>
      </p:sp>
      <p:grpSp>
        <p:nvGrpSpPr>
          <p:cNvPr id="10" name="Group 9"/>
          <p:cNvGrpSpPr/>
          <p:nvPr userDrawn="1"/>
        </p:nvGrpSpPr>
        <p:grpSpPr>
          <a:xfrm>
            <a:off x="-22620" y="-5523"/>
            <a:ext cx="12552981" cy="6583592"/>
            <a:chOff x="-22620" y="-5523"/>
            <a:chExt cx="12552981" cy="6583592"/>
          </a:xfrm>
        </p:grpSpPr>
        <p:grpSp>
          <p:nvGrpSpPr>
            <p:cNvPr id="11" name="Group 10"/>
            <p:cNvGrpSpPr/>
            <p:nvPr userDrawn="1"/>
          </p:nvGrpSpPr>
          <p:grpSpPr>
            <a:xfrm>
              <a:off x="93219" y="0"/>
              <a:ext cx="12437142" cy="6578069"/>
              <a:chOff x="93219" y="0"/>
              <a:chExt cx="12437142" cy="6578069"/>
            </a:xfrm>
          </p:grpSpPr>
          <p:sp>
            <p:nvSpPr>
              <p:cNvPr id="14" name="Parallelogram 13"/>
              <p:cNvSpPr/>
              <p:nvPr userDrawn="1"/>
            </p:nvSpPr>
            <p:spPr>
              <a:xfrm flipH="1">
                <a:off x="653144" y="1643346"/>
                <a:ext cx="3424220" cy="2780424"/>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14"/>
              <p:cNvSpPr/>
              <p:nvPr userDrawn="1"/>
            </p:nvSpPr>
            <p:spPr>
              <a:xfrm flipH="1">
                <a:off x="9991156" y="4516266"/>
                <a:ext cx="2539205" cy="2061803"/>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3713626" y="3574789"/>
                <a:ext cx="277513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9361096" y="3129251"/>
                <a:ext cx="267688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a:off x="93219" y="0"/>
                <a:ext cx="1440120" cy="717108"/>
                <a:chOff x="93219" y="0"/>
                <a:chExt cx="1440120" cy="717108"/>
              </a:xfrm>
            </p:grpSpPr>
            <p:sp>
              <p:nvSpPr>
                <p:cNvPr id="19" name="Freeform: Shape 18"/>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12" name="Straight Connector 11"/>
            <p:cNvCxnSpPr>
              <a:cxnSpLocks/>
            </p:cNvCxnSpPr>
            <p:nvPr userDrawn="1"/>
          </p:nvCxnSpPr>
          <p:spPr>
            <a:xfrm>
              <a:off x="-22620" y="-5523"/>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6963636" y="1205864"/>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userDrawn="1"/>
        </p:nvGrpSpPr>
        <p:grpSpPr>
          <a:xfrm>
            <a:off x="1620569" y="-877165"/>
            <a:ext cx="3289260" cy="6565853"/>
            <a:chOff x="1264256" y="645824"/>
            <a:chExt cx="2821047" cy="5631230"/>
          </a:xfrm>
        </p:grpSpPr>
        <p:grpSp>
          <p:nvGrpSpPr>
            <p:cNvPr id="24" name="Группа 84"/>
            <p:cNvGrpSpPr/>
            <p:nvPr/>
          </p:nvGrpSpPr>
          <p:grpSpPr>
            <a:xfrm>
              <a:off x="1264256" y="645824"/>
              <a:ext cx="2821047" cy="5631230"/>
              <a:chOff x="3421706" y="1143000"/>
              <a:chExt cx="2530932" cy="5052117"/>
            </a:xfrm>
          </p:grpSpPr>
          <p:sp>
            <p:nvSpPr>
              <p:cNvPr id="26" name="Скругленный прямоугольник 85"/>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7" name="Скругленный прямоугольник 86"/>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8" name="Скругленный прямоугольник 87"/>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9" name="Скругленный прямоугольник 88"/>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0" name="Скругленный прямоугольник 89"/>
              <p:cNvSpPr/>
              <p:nvPr userDrawn="1"/>
            </p:nvSpPr>
            <p:spPr>
              <a:xfrm>
                <a:off x="3453659" y="1143000"/>
                <a:ext cx="2465281" cy="5052117"/>
              </a:xfrm>
              <a:prstGeom prst="roundRect">
                <a:avLst/>
              </a:prstGeom>
              <a:solidFill>
                <a:srgbClr val="FFFFFF"/>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dirty="0"/>
              </a:p>
            </p:txBody>
          </p:sp>
          <p:sp>
            <p:nvSpPr>
              <p:cNvPr id="31" name="Овал 90"/>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2" name="Скругленный прямоугольник 91"/>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3" name="Овал 92"/>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4" name="Овал 93"/>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25" name="Rectangle 24"/>
            <p:cNvSpPr/>
            <p:nvPr/>
          </p:nvSpPr>
          <p:spPr>
            <a:xfrm>
              <a:off x="1509657" y="1204476"/>
              <a:ext cx="2330245" cy="42819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47" name="Picture Placeholder 4"/>
          <p:cNvSpPr>
            <a:spLocks noGrp="1"/>
          </p:cNvSpPr>
          <p:nvPr>
            <p:ph type="pic" sz="quarter" idx="10"/>
          </p:nvPr>
        </p:nvSpPr>
        <p:spPr>
          <a:xfrm>
            <a:off x="1906699" y="-217750"/>
            <a:ext cx="2713851" cy="4984557"/>
          </a:xfrm>
          <a:prstGeom prst="rect">
            <a:avLst/>
          </a:prstGeom>
        </p:spPr>
        <p:txBody>
          <a:bodyPr/>
          <a:lstStyle/>
          <a:p>
            <a:endParaRPr lang="en-US" dirty="0"/>
          </a:p>
        </p:txBody>
      </p:sp>
    </p:spTree>
    <p:extLst>
      <p:ext uri="{BB962C8B-B14F-4D97-AF65-F5344CB8AC3E}">
        <p14:creationId xmlns:p14="http://schemas.microsoft.com/office/powerpoint/2010/main" val="3494072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74667">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74667">
                                          <p:cBhvr additive="base">
                                            <p:cTn id="7" dur="1000" fill="hold"/>
                                            <p:tgtEl>
                                              <p:spTgt spid="23"/>
                                            </p:tgtEl>
                                            <p:attrNameLst>
                                              <p:attrName>ppt_x</p:attrName>
                                            </p:attrNameLst>
                                          </p:cBhvr>
                                          <p:tavLst>
                                            <p:tav tm="0">
                                              <p:val>
                                                <p:strVal val="#ppt_x"/>
                                              </p:val>
                                            </p:tav>
                                            <p:tav tm="100000">
                                              <p:val>
                                                <p:strVal val="#ppt_x"/>
                                              </p:val>
                                            </p:tav>
                                          </p:tavLst>
                                        </p:anim>
                                        <p:anim calcmode="lin" valueType="num" p14:bounceEnd="74667">
                                          <p:cBhvr additive="base">
                                            <p:cTn id="8" dur="10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nodePh="1" p14:presetBounceEnd="74667">
                                      <p:stCondLst>
                                        <p:cond delay="0"/>
                                      </p:stCondLst>
                                      <p:endCondLst>
                                        <p:cond evt="begin" delay="0">
                                          <p:tn val="9"/>
                                        </p:cond>
                                      </p:endCondLst>
                                      <p:childTnLst>
                                        <p:set>
                                          <p:cBhvr>
                                            <p:cTn id="10" dur="1" fill="hold">
                                              <p:stCondLst>
                                                <p:cond delay="0"/>
                                              </p:stCondLst>
                                            </p:cTn>
                                            <p:tgtEl>
                                              <p:spTgt spid="47"/>
                                            </p:tgtEl>
                                            <p:attrNameLst>
                                              <p:attrName>style.visibility</p:attrName>
                                            </p:attrNameLst>
                                          </p:cBhvr>
                                          <p:to>
                                            <p:strVal val="visible"/>
                                          </p:to>
                                        </p:set>
                                        <p:anim calcmode="lin" valueType="num" p14:bounceEnd="74667">
                                          <p:cBhvr additive="base">
                                            <p:cTn id="11" dur="1000" fill="hold"/>
                                            <p:tgtEl>
                                              <p:spTgt spid="47"/>
                                            </p:tgtEl>
                                            <p:attrNameLst>
                                              <p:attrName>ppt_x</p:attrName>
                                            </p:attrNameLst>
                                          </p:cBhvr>
                                          <p:tavLst>
                                            <p:tav tm="0">
                                              <p:val>
                                                <p:strVal val="#ppt_x"/>
                                              </p:val>
                                            </p:tav>
                                            <p:tav tm="100000">
                                              <p:val>
                                                <p:strVal val="#ppt_x"/>
                                              </p:val>
                                            </p:tav>
                                          </p:tavLst>
                                        </p:anim>
                                        <p:anim calcmode="lin" valueType="num" p14:bounceEnd="74667">
                                          <p:cBhvr additive="base">
                                            <p:cTn id="12" dur="10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ppt_x"/>
                                              </p:val>
                                            </p:tav>
                                            <p:tav tm="100000">
                                              <p:val>
                                                <p:strVal val="#ppt_x"/>
                                              </p:val>
                                            </p:tav>
                                          </p:tavLst>
                                        </p:anim>
                                        <p:anim calcmode="lin" valueType="num">
                                          <p:cBhvr additive="base">
                                            <p:cTn id="8" dur="10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nodePh="1">
                                      <p:stCondLst>
                                        <p:cond delay="0"/>
                                      </p:stCondLst>
                                      <p:endCondLst>
                                        <p:cond evt="begin" delay="0">
                                          <p:tn val="9"/>
                                        </p:cond>
                                      </p:end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52_Custom Layout">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3" name="Freeform: Shape 2"/>
          <p:cNvSpPr/>
          <p:nvPr userDrawn="1"/>
        </p:nvSpPr>
        <p:spPr>
          <a:xfrm flipV="1">
            <a:off x="-409" y="6372926"/>
            <a:ext cx="3427080" cy="332165"/>
          </a:xfrm>
          <a:custGeom>
            <a:avLst/>
            <a:gdLst>
              <a:gd name="connsiteX0" fmla="*/ 0 w 3427080"/>
              <a:gd name="connsiteY0" fmla="*/ 332165 h 332165"/>
              <a:gd name="connsiteX1" fmla="*/ 3091623 w 3427080"/>
              <a:gd name="connsiteY1" fmla="*/ 332165 h 332165"/>
              <a:gd name="connsiteX2" fmla="*/ 3427080 w 3427080"/>
              <a:gd name="connsiteY2" fmla="*/ 0 h 332165"/>
              <a:gd name="connsiteX3" fmla="*/ 0 w 3427080"/>
              <a:gd name="connsiteY3" fmla="*/ 0 h 332165"/>
            </a:gdLst>
            <a:ahLst/>
            <a:cxnLst>
              <a:cxn ang="0">
                <a:pos x="connsiteX0" y="connsiteY0"/>
              </a:cxn>
              <a:cxn ang="0">
                <a:pos x="connsiteX1" y="connsiteY1"/>
              </a:cxn>
              <a:cxn ang="0">
                <a:pos x="connsiteX2" y="connsiteY2"/>
              </a:cxn>
              <a:cxn ang="0">
                <a:pos x="connsiteX3" y="connsiteY3"/>
              </a:cxn>
            </a:cxnLst>
            <a:rect l="l" t="t" r="r" b="b"/>
            <a:pathLst>
              <a:path w="3427080" h="332165">
                <a:moveTo>
                  <a:pt x="0" y="332165"/>
                </a:moveTo>
                <a:lnTo>
                  <a:pt x="3091623" y="332165"/>
                </a:lnTo>
                <a:lnTo>
                  <a:pt x="3427080" y="0"/>
                </a:lnTo>
                <a:lnTo>
                  <a:pt x="0" y="0"/>
                </a:lnTo>
                <a:close/>
              </a:path>
            </a:pathLst>
          </a:custGeom>
          <a:solidFill>
            <a:schemeClr val="tx1">
              <a:lumMod val="85000"/>
              <a:lumOff val="1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arallelogram 3"/>
          <p:cNvSpPr/>
          <p:nvPr userDrawn="1"/>
        </p:nvSpPr>
        <p:spPr>
          <a:xfrm flipH="1">
            <a:off x="991506" y="0"/>
            <a:ext cx="11200494" cy="6858000"/>
          </a:xfrm>
          <a:prstGeom prst="parallelogram">
            <a:avLst>
              <a:gd name="adj" fmla="val 100186"/>
            </a:avLst>
          </a:prstGeom>
          <a:solidFill>
            <a:schemeClr val="bg1">
              <a:lumMod val="9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userDrawn="1"/>
        </p:nvSpPr>
        <p:spPr>
          <a:xfrm>
            <a:off x="6488764" y="341916"/>
            <a:ext cx="5441043" cy="1862048"/>
          </a:xfrm>
          <a:prstGeom prst="rect">
            <a:avLst/>
          </a:prstGeom>
          <a:noFill/>
        </p:spPr>
        <p:txBody>
          <a:bodyPr wrap="square" rtlCol="0">
            <a:spAutoFit/>
          </a:bodyPr>
          <a:lstStyle/>
          <a:p>
            <a:pPr algn="r"/>
            <a:fld id="{260E2A6B-A809-4840-BF14-8648BC0BDF87}" type="slidenum">
              <a:rPr lang="id-ID" sz="11500" b="1" i="0" strike="noStrike" spc="-300" smtClean="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rPr>
              <a:pPr algn="r"/>
              <a:t>‹#›</a:t>
            </a:fld>
            <a:endParaRPr lang="id-ID" sz="11500" b="1" i="0" strike="noStrike" spc="-300" dirty="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endParaRPr>
          </a:p>
        </p:txBody>
      </p:sp>
      <p:sp>
        <p:nvSpPr>
          <p:cNvPr id="6" name="TextBox 5"/>
          <p:cNvSpPr txBox="1"/>
          <p:nvPr userDrawn="1"/>
        </p:nvSpPr>
        <p:spPr>
          <a:xfrm>
            <a:off x="9288967" y="6451047"/>
            <a:ext cx="2293434" cy="254044"/>
          </a:xfrm>
          <a:prstGeom prst="rect">
            <a:avLst/>
          </a:prstGeom>
          <a:noFill/>
        </p:spPr>
        <p:txBody>
          <a:bodyPr wrap="square" rtlCol="0">
            <a:spAutoFit/>
          </a:bodyPr>
          <a:lstStyle/>
          <a:p>
            <a:pPr algn="r"/>
            <a:r>
              <a:rPr lang="id-ID" sz="1051" b="1" spc="0" dirty="0">
                <a:solidFill>
                  <a:schemeClr val="bg1"/>
                </a:solidFill>
                <a:latin typeface="Montserrat" panose="00000500000000000000" pitchFamily="50" charset="0"/>
                <a:cs typeface="Segoe UI" panose="020B0502040204020203" pitchFamily="34" charset="0"/>
              </a:rPr>
              <a:t>Company Address </a:t>
            </a:r>
            <a:r>
              <a:rPr lang="id-ID" sz="1051" spc="0" dirty="0">
                <a:solidFill>
                  <a:schemeClr val="bg1"/>
                </a:solidFill>
                <a:latin typeface="Montserrat" panose="00000500000000000000" pitchFamily="50" charset="0"/>
                <a:cs typeface="Segoe UI" panose="020B0502040204020203" pitchFamily="34" charset="0"/>
              </a:rPr>
              <a:t>Goes Here</a:t>
            </a:r>
          </a:p>
        </p:txBody>
      </p:sp>
      <p:sp>
        <p:nvSpPr>
          <p:cNvPr id="7" name="TextBox 6"/>
          <p:cNvSpPr txBox="1"/>
          <p:nvPr userDrawn="1"/>
        </p:nvSpPr>
        <p:spPr>
          <a:xfrm>
            <a:off x="1204092" y="6408252"/>
            <a:ext cx="1923140" cy="253916"/>
          </a:xfrm>
          <a:prstGeom prst="rect">
            <a:avLst/>
          </a:prstGeom>
          <a:noFill/>
        </p:spPr>
        <p:txBody>
          <a:bodyPr wrap="square" rtlCol="0">
            <a:spAutoFit/>
          </a:bodyPr>
          <a:lstStyle/>
          <a:p>
            <a:pPr algn="l"/>
            <a:r>
              <a:rPr lang="en-US" sz="1050" b="1" spc="300" dirty="0">
                <a:solidFill>
                  <a:schemeClr val="bg1"/>
                </a:solidFill>
                <a:latin typeface="Montserrat" panose="00000500000000000000" pitchFamily="50" charset="0"/>
                <a:cs typeface="Segoe UI" panose="020B0502040204020203" pitchFamily="34" charset="0"/>
              </a:rPr>
              <a:t>GENIUS </a:t>
            </a:r>
            <a:r>
              <a:rPr lang="en-US" sz="1050" b="0" spc="300" dirty="0">
                <a:solidFill>
                  <a:schemeClr val="bg1"/>
                </a:solidFill>
                <a:latin typeface="Montserrat Light" panose="00000400000000000000" pitchFamily="50" charset="0"/>
                <a:cs typeface="Segoe UI" panose="020B0502040204020203" pitchFamily="34" charset="0"/>
              </a:rPr>
              <a:t>PROJECT</a:t>
            </a:r>
            <a:endParaRPr lang="id-ID" sz="1050" b="0" spc="300" dirty="0">
              <a:solidFill>
                <a:schemeClr val="bg1"/>
              </a:solidFill>
              <a:latin typeface="Montserrat Light" panose="00000400000000000000" pitchFamily="50" charset="0"/>
              <a:cs typeface="Segoe UI" panose="020B0502040204020203" pitchFamily="34" charset="0"/>
            </a:endParaRPr>
          </a:p>
        </p:txBody>
      </p:sp>
      <p:sp>
        <p:nvSpPr>
          <p:cNvPr id="8" name="Freeform: Shape 7"/>
          <p:cNvSpPr/>
          <p:nvPr userDrawn="1"/>
        </p:nvSpPr>
        <p:spPr>
          <a:xfrm flipV="1">
            <a:off x="8585574" y="175834"/>
            <a:ext cx="3606426" cy="332165"/>
          </a:xfrm>
          <a:custGeom>
            <a:avLst/>
            <a:gdLst>
              <a:gd name="connsiteX0" fmla="*/ 0 w 3606426"/>
              <a:gd name="connsiteY0" fmla="*/ 332165 h 332165"/>
              <a:gd name="connsiteX1" fmla="*/ 3606426 w 3606426"/>
              <a:gd name="connsiteY1" fmla="*/ 332165 h 332165"/>
              <a:gd name="connsiteX2" fmla="*/ 3606426 w 3606426"/>
              <a:gd name="connsiteY2" fmla="*/ 0 h 332165"/>
              <a:gd name="connsiteX3" fmla="*/ 335457 w 3606426"/>
              <a:gd name="connsiteY3" fmla="*/ 0 h 332165"/>
            </a:gdLst>
            <a:ahLst/>
            <a:cxnLst>
              <a:cxn ang="0">
                <a:pos x="connsiteX0" y="connsiteY0"/>
              </a:cxn>
              <a:cxn ang="0">
                <a:pos x="connsiteX1" y="connsiteY1"/>
              </a:cxn>
              <a:cxn ang="0">
                <a:pos x="connsiteX2" y="connsiteY2"/>
              </a:cxn>
              <a:cxn ang="0">
                <a:pos x="connsiteX3" y="connsiteY3"/>
              </a:cxn>
            </a:cxnLst>
            <a:rect l="l" t="t" r="r" b="b"/>
            <a:pathLst>
              <a:path w="3606426" h="332165">
                <a:moveTo>
                  <a:pt x="0" y="332165"/>
                </a:moveTo>
                <a:lnTo>
                  <a:pt x="3606426" y="332165"/>
                </a:lnTo>
                <a:lnTo>
                  <a:pt x="3606426" y="0"/>
                </a:lnTo>
                <a:lnTo>
                  <a:pt x="335457" y="0"/>
                </a:lnTo>
                <a:close/>
              </a:path>
            </a:pathLst>
          </a:cu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p:cNvSpPr txBox="1"/>
          <p:nvPr userDrawn="1"/>
        </p:nvSpPr>
        <p:spPr>
          <a:xfrm>
            <a:off x="8915597" y="247244"/>
            <a:ext cx="2600639" cy="230832"/>
          </a:xfrm>
          <a:prstGeom prst="rect">
            <a:avLst/>
          </a:prstGeom>
          <a:noFill/>
        </p:spPr>
        <p:txBody>
          <a:bodyPr wrap="square" rtlCol="0">
            <a:spAutoFit/>
          </a:bodyPr>
          <a:lstStyle/>
          <a:p>
            <a:pPr algn="ctr"/>
            <a:r>
              <a:rPr lang="id-ID" sz="900" strike="noStrike" spc="600" dirty="0">
                <a:solidFill>
                  <a:schemeClr val="bg1"/>
                </a:solidFill>
                <a:latin typeface="Montserrat Light" panose="00000400000000000000" pitchFamily="50" charset="0"/>
                <a:cs typeface="Segoe UI Light" panose="020B0502040204020203" pitchFamily="34" charset="0"/>
              </a:rPr>
              <a:t>WWW.WEBSITE.COM</a:t>
            </a:r>
          </a:p>
        </p:txBody>
      </p:sp>
      <p:grpSp>
        <p:nvGrpSpPr>
          <p:cNvPr id="10" name="Group 9"/>
          <p:cNvGrpSpPr/>
          <p:nvPr userDrawn="1"/>
        </p:nvGrpSpPr>
        <p:grpSpPr>
          <a:xfrm>
            <a:off x="-22620" y="-5523"/>
            <a:ext cx="12552981" cy="6583592"/>
            <a:chOff x="-22620" y="-5523"/>
            <a:chExt cx="12552981" cy="6583592"/>
          </a:xfrm>
        </p:grpSpPr>
        <p:grpSp>
          <p:nvGrpSpPr>
            <p:cNvPr id="11" name="Group 10"/>
            <p:cNvGrpSpPr/>
            <p:nvPr userDrawn="1"/>
          </p:nvGrpSpPr>
          <p:grpSpPr>
            <a:xfrm>
              <a:off x="93219" y="0"/>
              <a:ext cx="12437142" cy="6578069"/>
              <a:chOff x="93219" y="0"/>
              <a:chExt cx="12437142" cy="6578069"/>
            </a:xfrm>
          </p:grpSpPr>
          <p:sp>
            <p:nvSpPr>
              <p:cNvPr id="14" name="Parallelogram 13"/>
              <p:cNvSpPr/>
              <p:nvPr userDrawn="1"/>
            </p:nvSpPr>
            <p:spPr>
              <a:xfrm flipH="1">
                <a:off x="653144" y="1643346"/>
                <a:ext cx="3424220" cy="2780424"/>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14"/>
              <p:cNvSpPr/>
              <p:nvPr userDrawn="1"/>
            </p:nvSpPr>
            <p:spPr>
              <a:xfrm flipH="1">
                <a:off x="9991156" y="4516266"/>
                <a:ext cx="2539205" cy="2061803"/>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3713626" y="3574789"/>
                <a:ext cx="277513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9361096" y="3129251"/>
                <a:ext cx="267688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a:off x="93219" y="0"/>
                <a:ext cx="1440120" cy="717108"/>
                <a:chOff x="93219" y="0"/>
                <a:chExt cx="1440120" cy="717108"/>
              </a:xfrm>
            </p:grpSpPr>
            <p:sp>
              <p:nvSpPr>
                <p:cNvPr id="19" name="Freeform: Shape 18"/>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12" name="Straight Connector 11"/>
            <p:cNvCxnSpPr>
              <a:cxnSpLocks/>
            </p:cNvCxnSpPr>
            <p:nvPr userDrawn="1"/>
          </p:nvCxnSpPr>
          <p:spPr>
            <a:xfrm>
              <a:off x="-22620" y="-5523"/>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6963636" y="1205864"/>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grpSp>
      <p:pic>
        <p:nvPicPr>
          <p:cNvPr id="35" name="pasted-image.tiff"/>
          <p:cNvPicPr>
            <a:picLocks noChangeAspect="1"/>
          </p:cNvPicPr>
          <p:nvPr userDrawn="1"/>
        </p:nvPicPr>
        <p:blipFill>
          <a:blip r:embed="rId3"/>
          <a:stretch>
            <a:fillRect/>
          </a:stretch>
        </p:blipFill>
        <p:spPr>
          <a:xfrm>
            <a:off x="658702" y="2953622"/>
            <a:ext cx="10874596" cy="5942460"/>
          </a:xfrm>
          <a:prstGeom prst="rect">
            <a:avLst/>
          </a:prstGeom>
          <a:ln w="12700">
            <a:miter lim="400000"/>
          </a:ln>
          <a:effectLst>
            <a:outerShdw blurRad="12700" sx="101000" sy="101000" algn="ctr" rotWithShape="0">
              <a:prstClr val="black">
                <a:alpha val="17000"/>
              </a:prstClr>
            </a:outerShdw>
          </a:effectLst>
        </p:spPr>
      </p:pic>
      <p:sp>
        <p:nvSpPr>
          <p:cNvPr id="36" name="Picture Placeholder 4"/>
          <p:cNvSpPr>
            <a:spLocks noGrp="1"/>
          </p:cNvSpPr>
          <p:nvPr>
            <p:ph type="pic" sz="quarter" idx="10"/>
          </p:nvPr>
        </p:nvSpPr>
        <p:spPr>
          <a:xfrm>
            <a:off x="2189148" y="3331831"/>
            <a:ext cx="7813704" cy="4884737"/>
          </a:xfrm>
          <a:prstGeom prst="rect">
            <a:avLst/>
          </a:prstGeom>
        </p:spPr>
        <p:txBody>
          <a:bodyPr/>
          <a:lstStyle/>
          <a:p>
            <a:endParaRPr lang="en-US"/>
          </a:p>
        </p:txBody>
      </p:sp>
    </p:spTree>
    <p:extLst>
      <p:ext uri="{BB962C8B-B14F-4D97-AF65-F5344CB8AC3E}">
        <p14:creationId xmlns:p14="http://schemas.microsoft.com/office/powerpoint/2010/main" val="501560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750" fill="hold"/>
                                        <p:tgtEl>
                                          <p:spTgt spid="35"/>
                                        </p:tgtEl>
                                        <p:attrNameLst>
                                          <p:attrName>ppt_x</p:attrName>
                                        </p:attrNameLst>
                                      </p:cBhvr>
                                      <p:tavLst>
                                        <p:tav tm="0">
                                          <p:val>
                                            <p:strVal val="#ppt_x"/>
                                          </p:val>
                                        </p:tav>
                                        <p:tav tm="100000">
                                          <p:val>
                                            <p:strVal val="#ppt_x"/>
                                          </p:val>
                                        </p:tav>
                                      </p:tavLst>
                                    </p:anim>
                                    <p:anim calcmode="lin" valueType="num">
                                      <p:cBhvr additive="base">
                                        <p:cTn id="8" dur="75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750" fill="hold"/>
                                        <p:tgtEl>
                                          <p:spTgt spid="36"/>
                                        </p:tgtEl>
                                        <p:attrNameLst>
                                          <p:attrName>ppt_x</p:attrName>
                                        </p:attrNameLst>
                                      </p:cBhvr>
                                      <p:tavLst>
                                        <p:tav tm="0">
                                          <p:val>
                                            <p:strVal val="#ppt_x"/>
                                          </p:val>
                                        </p:tav>
                                        <p:tav tm="100000">
                                          <p:val>
                                            <p:strVal val="#ppt_x"/>
                                          </p:val>
                                        </p:tav>
                                      </p:tavLst>
                                    </p:anim>
                                    <p:anim calcmode="lin" valueType="num">
                                      <p:cBhvr additive="base">
                                        <p:cTn id="12"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4_Custom Layout">
    <p:spTree>
      <p:nvGrpSpPr>
        <p:cNvPr id="1" name=""/>
        <p:cNvGrpSpPr/>
        <p:nvPr/>
      </p:nvGrpSpPr>
      <p:grpSpPr>
        <a:xfrm>
          <a:off x="0" y="0"/>
          <a:ext cx="0" cy="0"/>
          <a:chOff x="0" y="0"/>
          <a:chExt cx="0" cy="0"/>
        </a:xfrm>
      </p:grpSpPr>
      <p:sp>
        <p:nvSpPr>
          <p:cNvPr id="3" name="Picture Placeholder 13"/>
          <p:cNvSpPr>
            <a:spLocks noGrp="1"/>
          </p:cNvSpPr>
          <p:nvPr>
            <p:ph type="pic" sz="quarter" idx="10"/>
          </p:nvPr>
        </p:nvSpPr>
        <p:spPr>
          <a:xfrm>
            <a:off x="3285640" y="0"/>
            <a:ext cx="8906360" cy="6858000"/>
          </a:xfrm>
          <a:custGeom>
            <a:avLst/>
            <a:gdLst>
              <a:gd name="connsiteX0" fmla="*/ 0 w 8906360"/>
              <a:gd name="connsiteY0" fmla="*/ 0 h 6858000"/>
              <a:gd name="connsiteX1" fmla="*/ 4985381 w 8906360"/>
              <a:gd name="connsiteY1" fmla="*/ 0 h 6858000"/>
              <a:gd name="connsiteX2" fmla="*/ 6917903 w 8906360"/>
              <a:gd name="connsiteY2" fmla="*/ 1932522 h 6858000"/>
              <a:gd name="connsiteX3" fmla="*/ 8850425 w 8906360"/>
              <a:gd name="connsiteY3" fmla="*/ 0 h 6858000"/>
              <a:gd name="connsiteX4" fmla="*/ 8906360 w 8906360"/>
              <a:gd name="connsiteY4" fmla="*/ 0 h 6858000"/>
              <a:gd name="connsiteX5" fmla="*/ 8906360 w 8906360"/>
              <a:gd name="connsiteY5" fmla="*/ 4809639 h 6858000"/>
              <a:gd name="connsiteX6" fmla="*/ 6857999 w 890636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06360" h="6858000">
                <a:moveTo>
                  <a:pt x="0" y="0"/>
                </a:moveTo>
                <a:lnTo>
                  <a:pt x="4985381" y="0"/>
                </a:lnTo>
                <a:lnTo>
                  <a:pt x="6917903" y="1932522"/>
                </a:lnTo>
                <a:lnTo>
                  <a:pt x="8850425" y="0"/>
                </a:lnTo>
                <a:lnTo>
                  <a:pt x="8906360" y="0"/>
                </a:lnTo>
                <a:lnTo>
                  <a:pt x="8906360" y="4809639"/>
                </a:lnTo>
                <a:lnTo>
                  <a:pt x="6857999"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6394362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3_Custom Layout">
    <p:spTree>
      <p:nvGrpSpPr>
        <p:cNvPr id="1" name=""/>
        <p:cNvGrpSpPr/>
        <p:nvPr/>
      </p:nvGrpSpPr>
      <p:grpSpPr>
        <a:xfrm>
          <a:off x="0" y="0"/>
          <a:ext cx="0" cy="0"/>
          <a:chOff x="0" y="0"/>
          <a:chExt cx="0" cy="0"/>
        </a:xfrm>
      </p:grpSpPr>
      <p:sp>
        <p:nvSpPr>
          <p:cNvPr id="4" name="Right Triangle 3"/>
          <p:cNvSpPr/>
          <p:nvPr userDrawn="1"/>
        </p:nvSpPr>
        <p:spPr>
          <a:xfrm flipH="1">
            <a:off x="5319132" y="0"/>
            <a:ext cx="6872868" cy="6872868"/>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p:cNvSpPr>
            <a:spLocks noGrp="1"/>
          </p:cNvSpPr>
          <p:nvPr>
            <p:ph type="pic" sz="quarter" idx="10"/>
          </p:nvPr>
        </p:nvSpPr>
        <p:spPr>
          <a:xfrm>
            <a:off x="5140713" y="1769180"/>
            <a:ext cx="6773271" cy="3081600"/>
          </a:xfrm>
          <a:custGeom>
            <a:avLst/>
            <a:gdLst>
              <a:gd name="connsiteX0" fmla="*/ 3074543 w 6773271"/>
              <a:gd name="connsiteY0" fmla="*/ 0 h 3081600"/>
              <a:gd name="connsiteX1" fmla="*/ 6773271 w 6773271"/>
              <a:gd name="connsiteY1" fmla="*/ 0 h 3081600"/>
              <a:gd name="connsiteX2" fmla="*/ 3698728 w 6773271"/>
              <a:gd name="connsiteY2" fmla="*/ 3081600 h 3081600"/>
              <a:gd name="connsiteX3" fmla="*/ 0 w 6773271"/>
              <a:gd name="connsiteY3" fmla="*/ 3081600 h 3081600"/>
            </a:gdLst>
            <a:ahLst/>
            <a:cxnLst>
              <a:cxn ang="0">
                <a:pos x="connsiteX0" y="connsiteY0"/>
              </a:cxn>
              <a:cxn ang="0">
                <a:pos x="connsiteX1" y="connsiteY1"/>
              </a:cxn>
              <a:cxn ang="0">
                <a:pos x="connsiteX2" y="connsiteY2"/>
              </a:cxn>
              <a:cxn ang="0">
                <a:pos x="connsiteX3" y="connsiteY3"/>
              </a:cxn>
            </a:cxnLst>
            <a:rect l="l" t="t" r="r" b="b"/>
            <a:pathLst>
              <a:path w="6773271" h="3081600">
                <a:moveTo>
                  <a:pt x="3074543" y="0"/>
                </a:moveTo>
                <a:lnTo>
                  <a:pt x="6773271" y="0"/>
                </a:lnTo>
                <a:lnTo>
                  <a:pt x="3698728" y="3081600"/>
                </a:lnTo>
                <a:lnTo>
                  <a:pt x="0" y="3081600"/>
                </a:lnTo>
                <a:close/>
              </a:path>
            </a:pathLst>
          </a:custGeom>
        </p:spPr>
        <p:txBody>
          <a:bodyPr wrap="square">
            <a:noAutofit/>
          </a:bodyPr>
          <a:lstStyle/>
          <a:p>
            <a:endParaRPr lang="en-US"/>
          </a:p>
        </p:txBody>
      </p:sp>
    </p:spTree>
    <p:extLst>
      <p:ext uri="{BB962C8B-B14F-4D97-AF65-F5344CB8AC3E}">
        <p14:creationId xmlns:p14="http://schemas.microsoft.com/office/powerpoint/2010/main" val="28820568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003610" y="1237786"/>
            <a:ext cx="11188390" cy="5635083"/>
          </a:xfrm>
          <a:custGeom>
            <a:avLst/>
            <a:gdLst>
              <a:gd name="connsiteX0" fmla="*/ 0 w 11188390"/>
              <a:gd name="connsiteY0" fmla="*/ 0 h 5635083"/>
              <a:gd name="connsiteX1" fmla="*/ 5566211 w 11188390"/>
              <a:gd name="connsiteY1" fmla="*/ 0 h 5635083"/>
              <a:gd name="connsiteX2" fmla="*/ 11188390 w 11188390"/>
              <a:gd name="connsiteY2" fmla="*/ 5635083 h 5635083"/>
              <a:gd name="connsiteX3" fmla="*/ 5622179 w 11188390"/>
              <a:gd name="connsiteY3" fmla="*/ 5635083 h 5635083"/>
            </a:gdLst>
            <a:ahLst/>
            <a:cxnLst>
              <a:cxn ang="0">
                <a:pos x="connsiteX0" y="connsiteY0"/>
              </a:cxn>
              <a:cxn ang="0">
                <a:pos x="connsiteX1" y="connsiteY1"/>
              </a:cxn>
              <a:cxn ang="0">
                <a:pos x="connsiteX2" y="connsiteY2"/>
              </a:cxn>
              <a:cxn ang="0">
                <a:pos x="connsiteX3" y="connsiteY3"/>
              </a:cxn>
            </a:cxnLst>
            <a:rect l="l" t="t" r="r" b="b"/>
            <a:pathLst>
              <a:path w="11188390" h="5635083">
                <a:moveTo>
                  <a:pt x="0" y="0"/>
                </a:moveTo>
                <a:lnTo>
                  <a:pt x="5566211" y="0"/>
                </a:lnTo>
                <a:lnTo>
                  <a:pt x="11188390" y="5635083"/>
                </a:lnTo>
                <a:lnTo>
                  <a:pt x="5622179" y="5635083"/>
                </a:lnTo>
                <a:close/>
              </a:path>
            </a:pathLst>
          </a:custGeom>
        </p:spPr>
        <p:txBody>
          <a:bodyPr wrap="square">
            <a:noAutofit/>
          </a:bodyPr>
          <a:lstStyle/>
          <a:p>
            <a:endParaRPr lang="en-US"/>
          </a:p>
        </p:txBody>
      </p:sp>
      <p:sp>
        <p:nvSpPr>
          <p:cNvPr id="5" name="Right Triangle 4"/>
          <p:cNvSpPr/>
          <p:nvPr userDrawn="1"/>
        </p:nvSpPr>
        <p:spPr>
          <a:xfrm rot="16200000" flipH="1">
            <a:off x="5319132" y="0"/>
            <a:ext cx="6872868" cy="6872868"/>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userDrawn="1"/>
        </p:nvGrpSpPr>
        <p:grpSpPr>
          <a:xfrm>
            <a:off x="1907424" y="-2"/>
            <a:ext cx="9380761" cy="4919875"/>
            <a:chOff x="-22620" y="-5523"/>
            <a:chExt cx="12552981" cy="6583592"/>
          </a:xfrm>
        </p:grpSpPr>
        <p:grpSp>
          <p:nvGrpSpPr>
            <p:cNvPr id="11" name="Group 10"/>
            <p:cNvGrpSpPr/>
            <p:nvPr userDrawn="1"/>
          </p:nvGrpSpPr>
          <p:grpSpPr>
            <a:xfrm>
              <a:off x="93219" y="0"/>
              <a:ext cx="12437142" cy="6578069"/>
              <a:chOff x="93219" y="0"/>
              <a:chExt cx="12437142" cy="6578069"/>
            </a:xfrm>
          </p:grpSpPr>
          <p:sp>
            <p:nvSpPr>
              <p:cNvPr id="14" name="Parallelogram 13"/>
              <p:cNvSpPr/>
              <p:nvPr userDrawn="1"/>
            </p:nvSpPr>
            <p:spPr>
              <a:xfrm flipH="1">
                <a:off x="653144" y="1643346"/>
                <a:ext cx="3424220" cy="2780424"/>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14"/>
              <p:cNvSpPr/>
              <p:nvPr userDrawn="1"/>
            </p:nvSpPr>
            <p:spPr>
              <a:xfrm flipH="1">
                <a:off x="9991156" y="4516266"/>
                <a:ext cx="2539205" cy="2061803"/>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3713626" y="3574789"/>
                <a:ext cx="277513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9361096" y="3129251"/>
                <a:ext cx="267688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a:off x="93219" y="0"/>
                <a:ext cx="1440120" cy="717108"/>
                <a:chOff x="93219" y="0"/>
                <a:chExt cx="1440120" cy="717108"/>
              </a:xfrm>
            </p:grpSpPr>
            <p:sp>
              <p:nvSpPr>
                <p:cNvPr id="19" name="Freeform: Shape 18"/>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12" name="Straight Connector 11"/>
            <p:cNvCxnSpPr>
              <a:cxnSpLocks/>
            </p:cNvCxnSpPr>
            <p:nvPr userDrawn="1"/>
          </p:nvCxnSpPr>
          <p:spPr>
            <a:xfrm>
              <a:off x="-22620" y="-5523"/>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6963636" y="1205864"/>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299053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724650" y="0"/>
            <a:ext cx="5467350" cy="6858000"/>
          </a:xfrm>
          <a:prstGeom prst="rect">
            <a:avLst/>
          </a:prstGeom>
        </p:spPr>
        <p:txBody>
          <a:bodyPr/>
          <a:lstStyle/>
          <a:p>
            <a:endParaRPr lang="en-US"/>
          </a:p>
        </p:txBody>
      </p:sp>
    </p:spTree>
    <p:extLst>
      <p:ext uri="{BB962C8B-B14F-4D97-AF65-F5344CB8AC3E}">
        <p14:creationId xmlns:p14="http://schemas.microsoft.com/office/powerpoint/2010/main" val="3498557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Picture Placeholder 13"/>
          <p:cNvSpPr>
            <a:spLocks noGrp="1"/>
          </p:cNvSpPr>
          <p:nvPr>
            <p:ph type="pic" sz="quarter" idx="10"/>
          </p:nvPr>
        </p:nvSpPr>
        <p:spPr>
          <a:xfrm>
            <a:off x="1" y="0"/>
            <a:ext cx="9156473" cy="5805714"/>
          </a:xfrm>
          <a:custGeom>
            <a:avLst/>
            <a:gdLst>
              <a:gd name="connsiteX0" fmla="*/ 2081553 w 8790214"/>
              <a:gd name="connsiteY0" fmla="*/ 0 h 5573486"/>
              <a:gd name="connsiteX1" fmla="*/ 5870461 w 8790214"/>
              <a:gd name="connsiteY1" fmla="*/ 0 h 5573486"/>
              <a:gd name="connsiteX2" fmla="*/ 6629740 w 8790214"/>
              <a:gd name="connsiteY2" fmla="*/ 759279 h 5573486"/>
              <a:gd name="connsiteX3" fmla="*/ 3976007 w 8790214"/>
              <a:gd name="connsiteY3" fmla="*/ 3413012 h 5573486"/>
              <a:gd name="connsiteX4" fmla="*/ 1322274 w 8790214"/>
              <a:gd name="connsiteY4" fmla="*/ 759279 h 5573486"/>
              <a:gd name="connsiteX5" fmla="*/ 0 w 8790214"/>
              <a:gd name="connsiteY5" fmla="*/ 0 h 5573486"/>
              <a:gd name="connsiteX6" fmla="*/ 1746703 w 8790214"/>
              <a:gd name="connsiteY6" fmla="*/ 0 h 5573486"/>
              <a:gd name="connsiteX7" fmla="*/ 987424 w 8790214"/>
              <a:gd name="connsiteY7" fmla="*/ 759279 h 5573486"/>
              <a:gd name="connsiteX8" fmla="*/ 3976007 w 8790214"/>
              <a:gd name="connsiteY8" fmla="*/ 3747861 h 5573486"/>
              <a:gd name="connsiteX9" fmla="*/ 6964589 w 8790214"/>
              <a:gd name="connsiteY9" fmla="*/ 759279 h 5573486"/>
              <a:gd name="connsiteX10" fmla="*/ 6205311 w 8790214"/>
              <a:gd name="connsiteY10" fmla="*/ 0 h 5573486"/>
              <a:gd name="connsiteX11" fmla="*/ 8030935 w 8790214"/>
              <a:gd name="connsiteY11" fmla="*/ 0 h 5573486"/>
              <a:gd name="connsiteX12" fmla="*/ 8790214 w 8790214"/>
              <a:gd name="connsiteY12" fmla="*/ 759279 h 5573486"/>
              <a:gd name="connsiteX13" fmla="*/ 3976007 w 8790214"/>
              <a:gd name="connsiteY13" fmla="*/ 5573486 h 5573486"/>
              <a:gd name="connsiteX14" fmla="*/ 0 w 8790214"/>
              <a:gd name="connsiteY14" fmla="*/ 1597479 h 557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90214" h="5573486">
                <a:moveTo>
                  <a:pt x="2081553" y="0"/>
                </a:moveTo>
                <a:lnTo>
                  <a:pt x="5870461" y="0"/>
                </a:lnTo>
                <a:lnTo>
                  <a:pt x="6629740" y="759279"/>
                </a:lnTo>
                <a:lnTo>
                  <a:pt x="3976007" y="3413012"/>
                </a:lnTo>
                <a:lnTo>
                  <a:pt x="1322274" y="759279"/>
                </a:lnTo>
                <a:close/>
                <a:moveTo>
                  <a:pt x="0" y="0"/>
                </a:moveTo>
                <a:lnTo>
                  <a:pt x="1746703" y="0"/>
                </a:lnTo>
                <a:lnTo>
                  <a:pt x="987424" y="759279"/>
                </a:lnTo>
                <a:lnTo>
                  <a:pt x="3976007" y="3747861"/>
                </a:lnTo>
                <a:lnTo>
                  <a:pt x="6964589" y="759279"/>
                </a:lnTo>
                <a:lnTo>
                  <a:pt x="6205311" y="0"/>
                </a:lnTo>
                <a:lnTo>
                  <a:pt x="8030935" y="0"/>
                </a:lnTo>
                <a:lnTo>
                  <a:pt x="8790214" y="759279"/>
                </a:lnTo>
                <a:lnTo>
                  <a:pt x="3976007" y="5573486"/>
                </a:lnTo>
                <a:lnTo>
                  <a:pt x="0" y="1597479"/>
                </a:lnTo>
                <a:close/>
              </a:path>
            </a:pathLst>
          </a:custGeom>
        </p:spPr>
        <p:txBody>
          <a:bodyPr wrap="square">
            <a:noAutofit/>
          </a:bodyPr>
          <a:lstStyle/>
          <a:p>
            <a:endParaRPr lang="id-ID"/>
          </a:p>
        </p:txBody>
      </p:sp>
    </p:spTree>
    <p:extLst>
      <p:ext uri="{BB962C8B-B14F-4D97-AF65-F5344CB8AC3E}">
        <p14:creationId xmlns:p14="http://schemas.microsoft.com/office/powerpoint/2010/main" val="17106255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07916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60_Custom Layout">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3" name="Freeform: Shape 2"/>
          <p:cNvSpPr/>
          <p:nvPr userDrawn="1"/>
        </p:nvSpPr>
        <p:spPr>
          <a:xfrm flipV="1">
            <a:off x="-409" y="6372926"/>
            <a:ext cx="3427080" cy="332165"/>
          </a:xfrm>
          <a:custGeom>
            <a:avLst/>
            <a:gdLst>
              <a:gd name="connsiteX0" fmla="*/ 0 w 3427080"/>
              <a:gd name="connsiteY0" fmla="*/ 332165 h 332165"/>
              <a:gd name="connsiteX1" fmla="*/ 3091623 w 3427080"/>
              <a:gd name="connsiteY1" fmla="*/ 332165 h 332165"/>
              <a:gd name="connsiteX2" fmla="*/ 3427080 w 3427080"/>
              <a:gd name="connsiteY2" fmla="*/ 0 h 332165"/>
              <a:gd name="connsiteX3" fmla="*/ 0 w 3427080"/>
              <a:gd name="connsiteY3" fmla="*/ 0 h 332165"/>
            </a:gdLst>
            <a:ahLst/>
            <a:cxnLst>
              <a:cxn ang="0">
                <a:pos x="connsiteX0" y="connsiteY0"/>
              </a:cxn>
              <a:cxn ang="0">
                <a:pos x="connsiteX1" y="connsiteY1"/>
              </a:cxn>
              <a:cxn ang="0">
                <a:pos x="connsiteX2" y="connsiteY2"/>
              </a:cxn>
              <a:cxn ang="0">
                <a:pos x="connsiteX3" y="connsiteY3"/>
              </a:cxn>
            </a:cxnLst>
            <a:rect l="l" t="t" r="r" b="b"/>
            <a:pathLst>
              <a:path w="3427080" h="332165">
                <a:moveTo>
                  <a:pt x="0" y="332165"/>
                </a:moveTo>
                <a:lnTo>
                  <a:pt x="3091623" y="332165"/>
                </a:lnTo>
                <a:lnTo>
                  <a:pt x="3427080" y="0"/>
                </a:lnTo>
                <a:lnTo>
                  <a:pt x="0" y="0"/>
                </a:lnTo>
                <a:close/>
              </a:path>
            </a:pathLst>
          </a:custGeom>
          <a:solidFill>
            <a:schemeClr val="tx1">
              <a:lumMod val="85000"/>
              <a:lumOff val="1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arallelogram 3"/>
          <p:cNvSpPr/>
          <p:nvPr userDrawn="1"/>
        </p:nvSpPr>
        <p:spPr>
          <a:xfrm flipH="1">
            <a:off x="991506" y="0"/>
            <a:ext cx="11200494" cy="6858000"/>
          </a:xfrm>
          <a:prstGeom prst="parallelogram">
            <a:avLst>
              <a:gd name="adj" fmla="val 100186"/>
            </a:avLst>
          </a:prstGeom>
          <a:solidFill>
            <a:schemeClr val="bg1">
              <a:lumMod val="9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userDrawn="1"/>
        </p:nvSpPr>
        <p:spPr>
          <a:xfrm>
            <a:off x="6488764" y="341916"/>
            <a:ext cx="5441043" cy="1862048"/>
          </a:xfrm>
          <a:prstGeom prst="rect">
            <a:avLst/>
          </a:prstGeom>
          <a:noFill/>
        </p:spPr>
        <p:txBody>
          <a:bodyPr wrap="square" rtlCol="0">
            <a:spAutoFit/>
          </a:bodyPr>
          <a:lstStyle/>
          <a:p>
            <a:pPr algn="r"/>
            <a:fld id="{260E2A6B-A809-4840-BF14-8648BC0BDF87}" type="slidenum">
              <a:rPr lang="id-ID" sz="11500" b="1" i="0" strike="noStrike" spc="-300" smtClean="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rPr>
              <a:pPr algn="r"/>
              <a:t>‹#›</a:t>
            </a:fld>
            <a:endParaRPr lang="id-ID" sz="11500" b="1" i="0" strike="noStrike" spc="-300" dirty="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endParaRPr>
          </a:p>
        </p:txBody>
      </p:sp>
      <p:sp>
        <p:nvSpPr>
          <p:cNvPr id="6" name="TextBox 5"/>
          <p:cNvSpPr txBox="1"/>
          <p:nvPr userDrawn="1"/>
        </p:nvSpPr>
        <p:spPr>
          <a:xfrm>
            <a:off x="9288967" y="6451047"/>
            <a:ext cx="2293434" cy="254044"/>
          </a:xfrm>
          <a:prstGeom prst="rect">
            <a:avLst/>
          </a:prstGeom>
          <a:noFill/>
        </p:spPr>
        <p:txBody>
          <a:bodyPr wrap="square" rtlCol="0">
            <a:spAutoFit/>
          </a:bodyPr>
          <a:lstStyle/>
          <a:p>
            <a:pPr algn="r"/>
            <a:r>
              <a:rPr lang="id-ID" sz="1051" b="1" spc="0" dirty="0">
                <a:solidFill>
                  <a:schemeClr val="bg1"/>
                </a:solidFill>
                <a:latin typeface="Montserrat" panose="00000500000000000000" pitchFamily="50" charset="0"/>
                <a:cs typeface="Segoe UI" panose="020B0502040204020203" pitchFamily="34" charset="0"/>
              </a:rPr>
              <a:t>Company Address </a:t>
            </a:r>
            <a:r>
              <a:rPr lang="id-ID" sz="1051" spc="0" dirty="0">
                <a:solidFill>
                  <a:schemeClr val="bg1"/>
                </a:solidFill>
                <a:latin typeface="Montserrat" panose="00000500000000000000" pitchFamily="50" charset="0"/>
                <a:cs typeface="Segoe UI" panose="020B0502040204020203" pitchFamily="34" charset="0"/>
              </a:rPr>
              <a:t>Goes Here</a:t>
            </a:r>
          </a:p>
        </p:txBody>
      </p:sp>
      <p:sp>
        <p:nvSpPr>
          <p:cNvPr id="7" name="TextBox 6"/>
          <p:cNvSpPr txBox="1"/>
          <p:nvPr userDrawn="1"/>
        </p:nvSpPr>
        <p:spPr>
          <a:xfrm>
            <a:off x="1204092" y="6408252"/>
            <a:ext cx="1923140" cy="253916"/>
          </a:xfrm>
          <a:prstGeom prst="rect">
            <a:avLst/>
          </a:prstGeom>
          <a:noFill/>
        </p:spPr>
        <p:txBody>
          <a:bodyPr wrap="square" rtlCol="0">
            <a:spAutoFit/>
          </a:bodyPr>
          <a:lstStyle/>
          <a:p>
            <a:pPr algn="l"/>
            <a:r>
              <a:rPr lang="en-US" sz="1050" b="1" spc="300" dirty="0">
                <a:solidFill>
                  <a:schemeClr val="bg1"/>
                </a:solidFill>
                <a:latin typeface="Montserrat" panose="00000500000000000000" pitchFamily="50" charset="0"/>
                <a:cs typeface="Segoe UI" panose="020B0502040204020203" pitchFamily="34" charset="0"/>
              </a:rPr>
              <a:t>GENIUS </a:t>
            </a:r>
            <a:r>
              <a:rPr lang="en-US" sz="1050" b="0" spc="300" dirty="0">
                <a:solidFill>
                  <a:schemeClr val="bg1"/>
                </a:solidFill>
                <a:latin typeface="Montserrat Light" panose="00000400000000000000" pitchFamily="50" charset="0"/>
                <a:cs typeface="Segoe UI" panose="020B0502040204020203" pitchFamily="34" charset="0"/>
              </a:rPr>
              <a:t>PROJECT</a:t>
            </a:r>
            <a:endParaRPr lang="id-ID" sz="1050" b="0" spc="300" dirty="0">
              <a:solidFill>
                <a:schemeClr val="bg1"/>
              </a:solidFill>
              <a:latin typeface="Montserrat Light" panose="00000400000000000000" pitchFamily="50" charset="0"/>
              <a:cs typeface="Segoe UI" panose="020B0502040204020203" pitchFamily="34" charset="0"/>
            </a:endParaRPr>
          </a:p>
        </p:txBody>
      </p:sp>
      <p:sp>
        <p:nvSpPr>
          <p:cNvPr id="8" name="Freeform: Shape 7"/>
          <p:cNvSpPr/>
          <p:nvPr userDrawn="1"/>
        </p:nvSpPr>
        <p:spPr>
          <a:xfrm flipV="1">
            <a:off x="8585574" y="175834"/>
            <a:ext cx="3606426" cy="332165"/>
          </a:xfrm>
          <a:custGeom>
            <a:avLst/>
            <a:gdLst>
              <a:gd name="connsiteX0" fmla="*/ 0 w 3606426"/>
              <a:gd name="connsiteY0" fmla="*/ 332165 h 332165"/>
              <a:gd name="connsiteX1" fmla="*/ 3606426 w 3606426"/>
              <a:gd name="connsiteY1" fmla="*/ 332165 h 332165"/>
              <a:gd name="connsiteX2" fmla="*/ 3606426 w 3606426"/>
              <a:gd name="connsiteY2" fmla="*/ 0 h 332165"/>
              <a:gd name="connsiteX3" fmla="*/ 335457 w 3606426"/>
              <a:gd name="connsiteY3" fmla="*/ 0 h 332165"/>
            </a:gdLst>
            <a:ahLst/>
            <a:cxnLst>
              <a:cxn ang="0">
                <a:pos x="connsiteX0" y="connsiteY0"/>
              </a:cxn>
              <a:cxn ang="0">
                <a:pos x="connsiteX1" y="connsiteY1"/>
              </a:cxn>
              <a:cxn ang="0">
                <a:pos x="connsiteX2" y="connsiteY2"/>
              </a:cxn>
              <a:cxn ang="0">
                <a:pos x="connsiteX3" y="connsiteY3"/>
              </a:cxn>
            </a:cxnLst>
            <a:rect l="l" t="t" r="r" b="b"/>
            <a:pathLst>
              <a:path w="3606426" h="332165">
                <a:moveTo>
                  <a:pt x="0" y="332165"/>
                </a:moveTo>
                <a:lnTo>
                  <a:pt x="3606426" y="332165"/>
                </a:lnTo>
                <a:lnTo>
                  <a:pt x="3606426" y="0"/>
                </a:lnTo>
                <a:lnTo>
                  <a:pt x="335457" y="0"/>
                </a:lnTo>
                <a:close/>
              </a:path>
            </a:pathLst>
          </a:cu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p:cNvSpPr txBox="1"/>
          <p:nvPr userDrawn="1"/>
        </p:nvSpPr>
        <p:spPr>
          <a:xfrm>
            <a:off x="8915597" y="247244"/>
            <a:ext cx="2600639" cy="230832"/>
          </a:xfrm>
          <a:prstGeom prst="rect">
            <a:avLst/>
          </a:prstGeom>
          <a:noFill/>
        </p:spPr>
        <p:txBody>
          <a:bodyPr wrap="square" rtlCol="0">
            <a:spAutoFit/>
          </a:bodyPr>
          <a:lstStyle/>
          <a:p>
            <a:pPr algn="ctr"/>
            <a:r>
              <a:rPr lang="id-ID" sz="900" strike="noStrike" spc="600" dirty="0">
                <a:solidFill>
                  <a:schemeClr val="bg1"/>
                </a:solidFill>
                <a:latin typeface="Montserrat Light" panose="00000400000000000000" pitchFamily="50" charset="0"/>
                <a:cs typeface="Segoe UI Light" panose="020B0502040204020203" pitchFamily="34" charset="0"/>
              </a:rPr>
              <a:t>WWW.WEBSITE.COM</a:t>
            </a:r>
          </a:p>
        </p:txBody>
      </p:sp>
      <p:grpSp>
        <p:nvGrpSpPr>
          <p:cNvPr id="10" name="Group 9"/>
          <p:cNvGrpSpPr/>
          <p:nvPr userDrawn="1"/>
        </p:nvGrpSpPr>
        <p:grpSpPr>
          <a:xfrm>
            <a:off x="-22620" y="-5523"/>
            <a:ext cx="12552981" cy="6583592"/>
            <a:chOff x="-22620" y="-5523"/>
            <a:chExt cx="12552981" cy="6583592"/>
          </a:xfrm>
        </p:grpSpPr>
        <p:grpSp>
          <p:nvGrpSpPr>
            <p:cNvPr id="11" name="Group 10"/>
            <p:cNvGrpSpPr/>
            <p:nvPr userDrawn="1"/>
          </p:nvGrpSpPr>
          <p:grpSpPr>
            <a:xfrm>
              <a:off x="93219" y="0"/>
              <a:ext cx="12437142" cy="6578069"/>
              <a:chOff x="93219" y="0"/>
              <a:chExt cx="12437142" cy="6578069"/>
            </a:xfrm>
          </p:grpSpPr>
          <p:sp>
            <p:nvSpPr>
              <p:cNvPr id="14" name="Parallelogram 13"/>
              <p:cNvSpPr/>
              <p:nvPr userDrawn="1"/>
            </p:nvSpPr>
            <p:spPr>
              <a:xfrm flipH="1">
                <a:off x="653144" y="1643346"/>
                <a:ext cx="3424220" cy="2780424"/>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14"/>
              <p:cNvSpPr/>
              <p:nvPr userDrawn="1"/>
            </p:nvSpPr>
            <p:spPr>
              <a:xfrm flipH="1">
                <a:off x="9991156" y="4516266"/>
                <a:ext cx="2539205" cy="2061803"/>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3713626" y="3574789"/>
                <a:ext cx="277513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9361096" y="3129251"/>
                <a:ext cx="267688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a:off x="93219" y="0"/>
                <a:ext cx="1440120" cy="717108"/>
                <a:chOff x="93219" y="0"/>
                <a:chExt cx="1440120" cy="717108"/>
              </a:xfrm>
            </p:grpSpPr>
            <p:sp>
              <p:nvSpPr>
                <p:cNvPr id="19" name="Freeform: Shape 18"/>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12" name="Straight Connector 11"/>
            <p:cNvCxnSpPr>
              <a:cxnSpLocks/>
            </p:cNvCxnSpPr>
            <p:nvPr userDrawn="1"/>
          </p:nvCxnSpPr>
          <p:spPr>
            <a:xfrm>
              <a:off x="-22620" y="-5523"/>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6963636" y="1205864"/>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928133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1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hasCustomPrompt="1"/>
          </p:nvPr>
        </p:nvSpPr>
        <p:spPr>
          <a:xfrm>
            <a:off x="4164627" y="4335331"/>
            <a:ext cx="1001212" cy="999845"/>
          </a:xfrm>
          <a:prstGeom prst="ellipse">
            <a:avLst/>
          </a:prstGeom>
        </p:spPr>
        <p:txBody>
          <a:bodyPr/>
          <a:lstStyle>
            <a:lvl1pPr>
              <a:defRPr sz="1400"/>
            </a:lvl1pPr>
          </a:lstStyle>
          <a:p>
            <a:r>
              <a:rPr lang="en-US" dirty="0"/>
              <a:t>Pict</a:t>
            </a:r>
          </a:p>
        </p:txBody>
      </p:sp>
      <p:sp>
        <p:nvSpPr>
          <p:cNvPr id="12" name="Picture Placeholder 10"/>
          <p:cNvSpPr>
            <a:spLocks noGrp="1"/>
          </p:cNvSpPr>
          <p:nvPr>
            <p:ph type="pic" sz="quarter" idx="11" hasCustomPrompt="1"/>
          </p:nvPr>
        </p:nvSpPr>
        <p:spPr>
          <a:xfrm>
            <a:off x="7027953" y="4335332"/>
            <a:ext cx="1001212" cy="999845"/>
          </a:xfrm>
          <a:prstGeom prst="ellipse">
            <a:avLst/>
          </a:prstGeom>
        </p:spPr>
        <p:txBody>
          <a:bodyPr/>
          <a:lstStyle>
            <a:lvl1pPr>
              <a:defRPr sz="1400"/>
            </a:lvl1pPr>
          </a:lstStyle>
          <a:p>
            <a:r>
              <a:rPr lang="en-US" dirty="0"/>
              <a:t>Pict</a:t>
            </a:r>
          </a:p>
        </p:txBody>
      </p:sp>
      <p:sp>
        <p:nvSpPr>
          <p:cNvPr id="13" name="Picture Placeholder 10"/>
          <p:cNvSpPr>
            <a:spLocks noGrp="1"/>
          </p:cNvSpPr>
          <p:nvPr>
            <p:ph type="pic" sz="quarter" idx="12" hasCustomPrompt="1"/>
          </p:nvPr>
        </p:nvSpPr>
        <p:spPr>
          <a:xfrm>
            <a:off x="1301301" y="4335332"/>
            <a:ext cx="1001212" cy="999845"/>
          </a:xfrm>
          <a:prstGeom prst="ellipse">
            <a:avLst/>
          </a:prstGeom>
        </p:spPr>
        <p:txBody>
          <a:bodyPr/>
          <a:lstStyle>
            <a:lvl1pPr>
              <a:defRPr sz="1400"/>
            </a:lvl1pPr>
          </a:lstStyle>
          <a:p>
            <a:r>
              <a:rPr lang="en-US" dirty="0"/>
              <a:t>Pict</a:t>
            </a:r>
          </a:p>
        </p:txBody>
      </p:sp>
      <p:sp>
        <p:nvSpPr>
          <p:cNvPr id="14" name="Picture Placeholder 10"/>
          <p:cNvSpPr>
            <a:spLocks noGrp="1"/>
          </p:cNvSpPr>
          <p:nvPr>
            <p:ph type="pic" sz="quarter" idx="13" hasCustomPrompt="1"/>
          </p:nvPr>
        </p:nvSpPr>
        <p:spPr>
          <a:xfrm>
            <a:off x="9891279" y="4335331"/>
            <a:ext cx="1001212" cy="999845"/>
          </a:xfrm>
          <a:prstGeom prst="ellipse">
            <a:avLst/>
          </a:prstGeom>
        </p:spPr>
        <p:txBody>
          <a:bodyPr/>
          <a:lstStyle>
            <a:lvl1pPr>
              <a:defRPr sz="1400"/>
            </a:lvl1pPr>
          </a:lstStyle>
          <a:p>
            <a:r>
              <a:rPr lang="en-US" dirty="0"/>
              <a:t>Pict</a:t>
            </a:r>
          </a:p>
        </p:txBody>
      </p:sp>
    </p:spTree>
    <p:extLst>
      <p:ext uri="{BB962C8B-B14F-4D97-AF65-F5344CB8AC3E}">
        <p14:creationId xmlns:p14="http://schemas.microsoft.com/office/powerpoint/2010/main" val="201282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fltVal val="0"/>
                                          </p:val>
                                        </p:tav>
                                        <p:tav tm="100000">
                                          <p:val>
                                            <p:strVal val="#ppt_w"/>
                                          </p:val>
                                        </p:tav>
                                      </p:tavLst>
                                    </p:anim>
                                    <p:anim calcmode="lin" valueType="num">
                                      <p:cBhvr>
                                        <p:cTn id="8" dur="750" fill="hold"/>
                                        <p:tgtEl>
                                          <p:spTgt spid="13"/>
                                        </p:tgtEl>
                                        <p:attrNameLst>
                                          <p:attrName>ppt_h</p:attrName>
                                        </p:attrNameLst>
                                      </p:cBhvr>
                                      <p:tavLst>
                                        <p:tav tm="0">
                                          <p:val>
                                            <p:fltVal val="0"/>
                                          </p:val>
                                        </p:tav>
                                        <p:tav tm="100000">
                                          <p:val>
                                            <p:strVal val="#ppt_h"/>
                                          </p:val>
                                        </p:tav>
                                      </p:tavLst>
                                    </p:anim>
                                    <p:animEffect transition="in" filter="fade">
                                      <p:cBhvr>
                                        <p:cTn id="9" dur="750"/>
                                        <p:tgtEl>
                                          <p:spTgt spid="1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750" fill="hold"/>
                                        <p:tgtEl>
                                          <p:spTgt spid="11"/>
                                        </p:tgtEl>
                                        <p:attrNameLst>
                                          <p:attrName>ppt_w</p:attrName>
                                        </p:attrNameLst>
                                      </p:cBhvr>
                                      <p:tavLst>
                                        <p:tav tm="0">
                                          <p:val>
                                            <p:fltVal val="0"/>
                                          </p:val>
                                        </p:tav>
                                        <p:tav tm="100000">
                                          <p:val>
                                            <p:strVal val="#ppt_w"/>
                                          </p:val>
                                        </p:tav>
                                      </p:tavLst>
                                    </p:anim>
                                    <p:anim calcmode="lin" valueType="num">
                                      <p:cBhvr>
                                        <p:cTn id="13" dur="750" fill="hold"/>
                                        <p:tgtEl>
                                          <p:spTgt spid="11"/>
                                        </p:tgtEl>
                                        <p:attrNameLst>
                                          <p:attrName>ppt_h</p:attrName>
                                        </p:attrNameLst>
                                      </p:cBhvr>
                                      <p:tavLst>
                                        <p:tav tm="0">
                                          <p:val>
                                            <p:fltVal val="0"/>
                                          </p:val>
                                        </p:tav>
                                        <p:tav tm="100000">
                                          <p:val>
                                            <p:strVal val="#ppt_h"/>
                                          </p:val>
                                        </p:tav>
                                      </p:tavLst>
                                    </p:anim>
                                    <p:animEffect transition="in" filter="fade">
                                      <p:cBhvr>
                                        <p:cTn id="14" dur="750"/>
                                        <p:tgtEl>
                                          <p:spTgt spid="1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750" fill="hold"/>
                                        <p:tgtEl>
                                          <p:spTgt spid="12"/>
                                        </p:tgtEl>
                                        <p:attrNameLst>
                                          <p:attrName>ppt_w</p:attrName>
                                        </p:attrNameLst>
                                      </p:cBhvr>
                                      <p:tavLst>
                                        <p:tav tm="0">
                                          <p:val>
                                            <p:fltVal val="0"/>
                                          </p:val>
                                        </p:tav>
                                        <p:tav tm="100000">
                                          <p:val>
                                            <p:strVal val="#ppt_w"/>
                                          </p:val>
                                        </p:tav>
                                      </p:tavLst>
                                    </p:anim>
                                    <p:anim calcmode="lin" valueType="num">
                                      <p:cBhvr>
                                        <p:cTn id="18" dur="750" fill="hold"/>
                                        <p:tgtEl>
                                          <p:spTgt spid="12"/>
                                        </p:tgtEl>
                                        <p:attrNameLst>
                                          <p:attrName>ppt_h</p:attrName>
                                        </p:attrNameLst>
                                      </p:cBhvr>
                                      <p:tavLst>
                                        <p:tav tm="0">
                                          <p:val>
                                            <p:fltVal val="0"/>
                                          </p:val>
                                        </p:tav>
                                        <p:tav tm="100000">
                                          <p:val>
                                            <p:strVal val="#ppt_h"/>
                                          </p:val>
                                        </p:tav>
                                      </p:tavLst>
                                    </p:anim>
                                    <p:animEffect transition="in" filter="fade">
                                      <p:cBhvr>
                                        <p:cTn id="19" dur="750"/>
                                        <p:tgtEl>
                                          <p:spTgt spid="12"/>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750" fill="hold"/>
                                        <p:tgtEl>
                                          <p:spTgt spid="14"/>
                                        </p:tgtEl>
                                        <p:attrNameLst>
                                          <p:attrName>ppt_w</p:attrName>
                                        </p:attrNameLst>
                                      </p:cBhvr>
                                      <p:tavLst>
                                        <p:tav tm="0">
                                          <p:val>
                                            <p:fltVal val="0"/>
                                          </p:val>
                                        </p:tav>
                                        <p:tav tm="100000">
                                          <p:val>
                                            <p:strVal val="#ppt_w"/>
                                          </p:val>
                                        </p:tav>
                                      </p:tavLst>
                                    </p:anim>
                                    <p:anim calcmode="lin" valueType="num">
                                      <p:cBhvr>
                                        <p:cTn id="23" dur="750" fill="hold"/>
                                        <p:tgtEl>
                                          <p:spTgt spid="14"/>
                                        </p:tgtEl>
                                        <p:attrNameLst>
                                          <p:attrName>ppt_h</p:attrName>
                                        </p:attrNameLst>
                                      </p:cBhvr>
                                      <p:tavLst>
                                        <p:tav tm="0">
                                          <p:val>
                                            <p:fltVal val="0"/>
                                          </p:val>
                                        </p:tav>
                                        <p:tav tm="100000">
                                          <p:val>
                                            <p:strVal val="#ppt_h"/>
                                          </p:val>
                                        </p:tav>
                                      </p:tavLst>
                                    </p:anim>
                                    <p:animEffect transition="in" filter="fade">
                                      <p:cBhvr>
                                        <p:cTn id="2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62_Custom Layout">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Freeform: Shape 2"/>
          <p:cNvSpPr/>
          <p:nvPr userDrawn="1"/>
        </p:nvSpPr>
        <p:spPr>
          <a:xfrm flipV="1">
            <a:off x="-409" y="6372926"/>
            <a:ext cx="3427080" cy="332165"/>
          </a:xfrm>
          <a:custGeom>
            <a:avLst/>
            <a:gdLst>
              <a:gd name="connsiteX0" fmla="*/ 0 w 3427080"/>
              <a:gd name="connsiteY0" fmla="*/ 332165 h 332165"/>
              <a:gd name="connsiteX1" fmla="*/ 3091623 w 3427080"/>
              <a:gd name="connsiteY1" fmla="*/ 332165 h 332165"/>
              <a:gd name="connsiteX2" fmla="*/ 3427080 w 3427080"/>
              <a:gd name="connsiteY2" fmla="*/ 0 h 332165"/>
              <a:gd name="connsiteX3" fmla="*/ 0 w 3427080"/>
              <a:gd name="connsiteY3" fmla="*/ 0 h 332165"/>
            </a:gdLst>
            <a:ahLst/>
            <a:cxnLst>
              <a:cxn ang="0">
                <a:pos x="connsiteX0" y="connsiteY0"/>
              </a:cxn>
              <a:cxn ang="0">
                <a:pos x="connsiteX1" y="connsiteY1"/>
              </a:cxn>
              <a:cxn ang="0">
                <a:pos x="connsiteX2" y="connsiteY2"/>
              </a:cxn>
              <a:cxn ang="0">
                <a:pos x="connsiteX3" y="connsiteY3"/>
              </a:cxn>
            </a:cxnLst>
            <a:rect l="l" t="t" r="r" b="b"/>
            <a:pathLst>
              <a:path w="3427080" h="332165">
                <a:moveTo>
                  <a:pt x="0" y="332165"/>
                </a:moveTo>
                <a:lnTo>
                  <a:pt x="3091623" y="332165"/>
                </a:lnTo>
                <a:lnTo>
                  <a:pt x="3427080" y="0"/>
                </a:lnTo>
                <a:lnTo>
                  <a:pt x="0" y="0"/>
                </a:lnTo>
                <a:close/>
              </a:path>
            </a:pathLst>
          </a:custGeom>
          <a:solidFill>
            <a:schemeClr val="tx1">
              <a:lumMod val="85000"/>
              <a:lumOff val="1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arallelogram 3"/>
          <p:cNvSpPr/>
          <p:nvPr userDrawn="1"/>
        </p:nvSpPr>
        <p:spPr>
          <a:xfrm flipH="1">
            <a:off x="991506" y="0"/>
            <a:ext cx="11200494" cy="6858000"/>
          </a:xfrm>
          <a:prstGeom prst="parallelogram">
            <a:avLst>
              <a:gd name="adj" fmla="val 100186"/>
            </a:avLst>
          </a:prstGeom>
          <a:solidFill>
            <a:schemeClr val="bg1">
              <a:lumMod val="9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userDrawn="1"/>
        </p:nvSpPr>
        <p:spPr>
          <a:xfrm>
            <a:off x="6488764" y="341916"/>
            <a:ext cx="5441043" cy="1862048"/>
          </a:xfrm>
          <a:prstGeom prst="rect">
            <a:avLst/>
          </a:prstGeom>
          <a:noFill/>
        </p:spPr>
        <p:txBody>
          <a:bodyPr wrap="square" rtlCol="0">
            <a:spAutoFit/>
          </a:bodyPr>
          <a:lstStyle/>
          <a:p>
            <a:pPr algn="r"/>
            <a:fld id="{260E2A6B-A809-4840-BF14-8648BC0BDF87}" type="slidenum">
              <a:rPr lang="id-ID" sz="11500" b="1" i="0" strike="noStrike" spc="-300" smtClean="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rPr>
              <a:pPr algn="r"/>
              <a:t>‹#›</a:t>
            </a:fld>
            <a:endParaRPr lang="id-ID" sz="11500" b="1" i="0" strike="noStrike" spc="-300" dirty="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endParaRPr>
          </a:p>
        </p:txBody>
      </p:sp>
      <p:sp>
        <p:nvSpPr>
          <p:cNvPr id="6" name="TextBox 5"/>
          <p:cNvSpPr txBox="1"/>
          <p:nvPr userDrawn="1"/>
        </p:nvSpPr>
        <p:spPr>
          <a:xfrm>
            <a:off x="9288967" y="6451047"/>
            <a:ext cx="2293434" cy="254044"/>
          </a:xfrm>
          <a:prstGeom prst="rect">
            <a:avLst/>
          </a:prstGeom>
          <a:noFill/>
        </p:spPr>
        <p:txBody>
          <a:bodyPr wrap="square" rtlCol="0">
            <a:spAutoFit/>
          </a:bodyPr>
          <a:lstStyle/>
          <a:p>
            <a:pPr algn="r"/>
            <a:r>
              <a:rPr lang="id-ID" sz="1051" b="1" spc="0" dirty="0">
                <a:solidFill>
                  <a:schemeClr val="bg1"/>
                </a:solidFill>
                <a:latin typeface="Montserrat" panose="00000500000000000000" pitchFamily="50" charset="0"/>
                <a:cs typeface="Segoe UI" panose="020B0502040204020203" pitchFamily="34" charset="0"/>
              </a:rPr>
              <a:t>Company Address </a:t>
            </a:r>
            <a:r>
              <a:rPr lang="id-ID" sz="1051" spc="0" dirty="0">
                <a:solidFill>
                  <a:schemeClr val="bg1"/>
                </a:solidFill>
                <a:latin typeface="Montserrat" panose="00000500000000000000" pitchFamily="50" charset="0"/>
                <a:cs typeface="Segoe UI" panose="020B0502040204020203" pitchFamily="34" charset="0"/>
              </a:rPr>
              <a:t>Goes Here</a:t>
            </a:r>
          </a:p>
        </p:txBody>
      </p:sp>
      <p:sp>
        <p:nvSpPr>
          <p:cNvPr id="7" name="TextBox 6"/>
          <p:cNvSpPr txBox="1"/>
          <p:nvPr userDrawn="1"/>
        </p:nvSpPr>
        <p:spPr>
          <a:xfrm>
            <a:off x="1204092" y="6408252"/>
            <a:ext cx="1923140" cy="253916"/>
          </a:xfrm>
          <a:prstGeom prst="rect">
            <a:avLst/>
          </a:prstGeom>
          <a:noFill/>
        </p:spPr>
        <p:txBody>
          <a:bodyPr wrap="square" rtlCol="0">
            <a:spAutoFit/>
          </a:bodyPr>
          <a:lstStyle/>
          <a:p>
            <a:pPr algn="l"/>
            <a:r>
              <a:rPr lang="en-US" sz="1050" b="1" spc="300" dirty="0">
                <a:solidFill>
                  <a:schemeClr val="bg1"/>
                </a:solidFill>
                <a:latin typeface="Montserrat" panose="00000500000000000000" pitchFamily="50" charset="0"/>
                <a:cs typeface="Segoe UI" panose="020B0502040204020203" pitchFamily="34" charset="0"/>
              </a:rPr>
              <a:t>GENIUS </a:t>
            </a:r>
            <a:r>
              <a:rPr lang="en-US" sz="1050" b="0" spc="300" dirty="0">
                <a:solidFill>
                  <a:schemeClr val="bg1"/>
                </a:solidFill>
                <a:latin typeface="Montserrat Light" panose="00000400000000000000" pitchFamily="50" charset="0"/>
                <a:cs typeface="Segoe UI" panose="020B0502040204020203" pitchFamily="34" charset="0"/>
              </a:rPr>
              <a:t>PROJECT</a:t>
            </a:r>
            <a:endParaRPr lang="id-ID" sz="1050" b="0" spc="300" dirty="0">
              <a:solidFill>
                <a:schemeClr val="bg1"/>
              </a:solidFill>
              <a:latin typeface="Montserrat Light" panose="00000400000000000000" pitchFamily="50" charset="0"/>
              <a:cs typeface="Segoe UI" panose="020B0502040204020203" pitchFamily="34" charset="0"/>
            </a:endParaRPr>
          </a:p>
        </p:txBody>
      </p:sp>
      <p:sp>
        <p:nvSpPr>
          <p:cNvPr id="8" name="Freeform: Shape 7"/>
          <p:cNvSpPr/>
          <p:nvPr userDrawn="1"/>
        </p:nvSpPr>
        <p:spPr>
          <a:xfrm flipV="1">
            <a:off x="8585574" y="175834"/>
            <a:ext cx="3606426" cy="332165"/>
          </a:xfrm>
          <a:custGeom>
            <a:avLst/>
            <a:gdLst>
              <a:gd name="connsiteX0" fmla="*/ 0 w 3606426"/>
              <a:gd name="connsiteY0" fmla="*/ 332165 h 332165"/>
              <a:gd name="connsiteX1" fmla="*/ 3606426 w 3606426"/>
              <a:gd name="connsiteY1" fmla="*/ 332165 h 332165"/>
              <a:gd name="connsiteX2" fmla="*/ 3606426 w 3606426"/>
              <a:gd name="connsiteY2" fmla="*/ 0 h 332165"/>
              <a:gd name="connsiteX3" fmla="*/ 335457 w 3606426"/>
              <a:gd name="connsiteY3" fmla="*/ 0 h 332165"/>
            </a:gdLst>
            <a:ahLst/>
            <a:cxnLst>
              <a:cxn ang="0">
                <a:pos x="connsiteX0" y="connsiteY0"/>
              </a:cxn>
              <a:cxn ang="0">
                <a:pos x="connsiteX1" y="connsiteY1"/>
              </a:cxn>
              <a:cxn ang="0">
                <a:pos x="connsiteX2" y="connsiteY2"/>
              </a:cxn>
              <a:cxn ang="0">
                <a:pos x="connsiteX3" y="connsiteY3"/>
              </a:cxn>
            </a:cxnLst>
            <a:rect l="l" t="t" r="r" b="b"/>
            <a:pathLst>
              <a:path w="3606426" h="332165">
                <a:moveTo>
                  <a:pt x="0" y="332165"/>
                </a:moveTo>
                <a:lnTo>
                  <a:pt x="3606426" y="332165"/>
                </a:lnTo>
                <a:lnTo>
                  <a:pt x="3606426" y="0"/>
                </a:lnTo>
                <a:lnTo>
                  <a:pt x="335457" y="0"/>
                </a:lnTo>
                <a:close/>
              </a:path>
            </a:pathLst>
          </a:cu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p:cNvSpPr txBox="1"/>
          <p:nvPr userDrawn="1"/>
        </p:nvSpPr>
        <p:spPr>
          <a:xfrm>
            <a:off x="8915597" y="247244"/>
            <a:ext cx="2600639" cy="230832"/>
          </a:xfrm>
          <a:prstGeom prst="rect">
            <a:avLst/>
          </a:prstGeom>
          <a:noFill/>
        </p:spPr>
        <p:txBody>
          <a:bodyPr wrap="square" rtlCol="0">
            <a:spAutoFit/>
          </a:bodyPr>
          <a:lstStyle/>
          <a:p>
            <a:pPr algn="ctr"/>
            <a:r>
              <a:rPr lang="id-ID" sz="900" strike="noStrike" spc="600" dirty="0">
                <a:solidFill>
                  <a:schemeClr val="bg1"/>
                </a:solidFill>
                <a:latin typeface="Montserrat Light" panose="00000400000000000000" pitchFamily="50" charset="0"/>
                <a:cs typeface="Segoe UI Light" panose="020B0502040204020203" pitchFamily="34" charset="0"/>
              </a:rPr>
              <a:t>WWW.WEBSITE.COM</a:t>
            </a:r>
          </a:p>
        </p:txBody>
      </p:sp>
      <p:grpSp>
        <p:nvGrpSpPr>
          <p:cNvPr id="10" name="Group 9"/>
          <p:cNvGrpSpPr/>
          <p:nvPr userDrawn="1"/>
        </p:nvGrpSpPr>
        <p:grpSpPr>
          <a:xfrm>
            <a:off x="-22620" y="-5523"/>
            <a:ext cx="12552981" cy="6583592"/>
            <a:chOff x="-22620" y="-5523"/>
            <a:chExt cx="12552981" cy="6583592"/>
          </a:xfrm>
        </p:grpSpPr>
        <p:grpSp>
          <p:nvGrpSpPr>
            <p:cNvPr id="11" name="Group 10"/>
            <p:cNvGrpSpPr/>
            <p:nvPr userDrawn="1"/>
          </p:nvGrpSpPr>
          <p:grpSpPr>
            <a:xfrm>
              <a:off x="93219" y="0"/>
              <a:ext cx="12437142" cy="6578069"/>
              <a:chOff x="93219" y="0"/>
              <a:chExt cx="12437142" cy="6578069"/>
            </a:xfrm>
          </p:grpSpPr>
          <p:sp>
            <p:nvSpPr>
              <p:cNvPr id="14" name="Parallelogram 13"/>
              <p:cNvSpPr/>
              <p:nvPr userDrawn="1"/>
            </p:nvSpPr>
            <p:spPr>
              <a:xfrm flipH="1">
                <a:off x="653144" y="1643346"/>
                <a:ext cx="3424220" cy="2780424"/>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14"/>
              <p:cNvSpPr/>
              <p:nvPr userDrawn="1"/>
            </p:nvSpPr>
            <p:spPr>
              <a:xfrm flipH="1">
                <a:off x="9991156" y="4516266"/>
                <a:ext cx="2539205" cy="2061803"/>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3713626" y="3574789"/>
                <a:ext cx="277513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9361096" y="3129251"/>
                <a:ext cx="267688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a:off x="93219" y="0"/>
                <a:ext cx="1440120" cy="717108"/>
                <a:chOff x="93219" y="0"/>
                <a:chExt cx="1440120" cy="717108"/>
              </a:xfrm>
            </p:grpSpPr>
            <p:sp>
              <p:nvSpPr>
                <p:cNvPr id="19" name="Freeform: Shape 18"/>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12" name="Straight Connector 11"/>
            <p:cNvCxnSpPr>
              <a:cxnSpLocks/>
            </p:cNvCxnSpPr>
            <p:nvPr userDrawn="1"/>
          </p:nvCxnSpPr>
          <p:spPr>
            <a:xfrm>
              <a:off x="-22620" y="-5523"/>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6963636" y="1205864"/>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736283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63_Custom Layout">
    <p:bg>
      <p:bgPr>
        <a:solidFill>
          <a:schemeClr val="bg1">
            <a:lumMod val="75000"/>
          </a:schemeClr>
        </a:solidFill>
        <a:effectLst/>
      </p:bgPr>
    </p:bg>
    <p:spTree>
      <p:nvGrpSpPr>
        <p:cNvPr id="1" name=""/>
        <p:cNvGrpSpPr/>
        <p:nvPr/>
      </p:nvGrpSpPr>
      <p:grpSpPr>
        <a:xfrm>
          <a:off x="0" y="0"/>
          <a:ext cx="0" cy="0"/>
          <a:chOff x="0" y="0"/>
          <a:chExt cx="0" cy="0"/>
        </a:xfrm>
      </p:grpSpPr>
      <p:sp>
        <p:nvSpPr>
          <p:cNvPr id="2" name="Rectangle 1"/>
          <p:cNvSpPr/>
          <p:nvPr userDrawn="1"/>
        </p:nvSpPr>
        <p:spPr>
          <a:xfrm>
            <a:off x="9867900" y="552450"/>
            <a:ext cx="2171700" cy="1752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userDrawn="1"/>
        </p:nvSpPr>
        <p:spPr>
          <a:xfrm>
            <a:off x="9027886" y="6386286"/>
            <a:ext cx="2656114" cy="348343"/>
          </a:xfrm>
          <a:prstGeom prst="rect">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46922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4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315359" y="1320801"/>
            <a:ext cx="2176916" cy="1349827"/>
          </a:xfrm>
          <a:prstGeom prst="rect">
            <a:avLst/>
          </a:prstGeom>
        </p:spPr>
        <p:txBody>
          <a:bodyPr/>
          <a:lstStyle/>
          <a:p>
            <a:endParaRPr lang="en-US"/>
          </a:p>
        </p:txBody>
      </p:sp>
      <p:sp>
        <p:nvSpPr>
          <p:cNvPr id="6" name="Picture Placeholder 2"/>
          <p:cNvSpPr>
            <a:spLocks noGrp="1"/>
          </p:cNvSpPr>
          <p:nvPr>
            <p:ph type="pic" sz="quarter" idx="11"/>
          </p:nvPr>
        </p:nvSpPr>
        <p:spPr>
          <a:xfrm>
            <a:off x="5315357" y="2897052"/>
            <a:ext cx="2176916" cy="1349827"/>
          </a:xfrm>
          <a:prstGeom prst="rect">
            <a:avLst/>
          </a:prstGeom>
        </p:spPr>
        <p:txBody>
          <a:bodyPr/>
          <a:lstStyle/>
          <a:p>
            <a:endParaRPr lang="en-US"/>
          </a:p>
        </p:txBody>
      </p:sp>
      <p:sp>
        <p:nvSpPr>
          <p:cNvPr id="8" name="Picture Placeholder 2"/>
          <p:cNvSpPr>
            <a:spLocks noGrp="1"/>
          </p:cNvSpPr>
          <p:nvPr>
            <p:ph type="pic" sz="quarter" idx="12"/>
          </p:nvPr>
        </p:nvSpPr>
        <p:spPr>
          <a:xfrm>
            <a:off x="5315355" y="4473302"/>
            <a:ext cx="2176916" cy="1349827"/>
          </a:xfrm>
          <a:prstGeom prst="rect">
            <a:avLst/>
          </a:prstGeom>
        </p:spPr>
        <p:txBody>
          <a:bodyPr/>
          <a:lstStyle/>
          <a:p>
            <a:endParaRPr lang="en-US"/>
          </a:p>
        </p:txBody>
      </p:sp>
    </p:spTree>
    <p:extLst>
      <p:ext uri="{BB962C8B-B14F-4D97-AF65-F5344CB8AC3E}">
        <p14:creationId xmlns:p14="http://schemas.microsoft.com/office/powerpoint/2010/main" val="10774912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6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059541" y="3643085"/>
            <a:ext cx="2264229" cy="2264229"/>
          </a:xfrm>
          <a:custGeom>
            <a:avLst/>
            <a:gdLst>
              <a:gd name="connsiteX0" fmla="*/ 0 w 2264229"/>
              <a:gd name="connsiteY0" fmla="*/ 0 h 2264229"/>
              <a:gd name="connsiteX1" fmla="*/ 2264229 w 2264229"/>
              <a:gd name="connsiteY1" fmla="*/ 0 h 2264229"/>
              <a:gd name="connsiteX2" fmla="*/ 0 w 2264229"/>
              <a:gd name="connsiteY2" fmla="*/ 2264229 h 2264229"/>
            </a:gdLst>
            <a:ahLst/>
            <a:cxnLst>
              <a:cxn ang="0">
                <a:pos x="connsiteX0" y="connsiteY0"/>
              </a:cxn>
              <a:cxn ang="0">
                <a:pos x="connsiteX1" y="connsiteY1"/>
              </a:cxn>
              <a:cxn ang="0">
                <a:pos x="connsiteX2" y="connsiteY2"/>
              </a:cxn>
            </a:cxnLst>
            <a:rect l="l" t="t" r="r" b="b"/>
            <a:pathLst>
              <a:path w="2264229" h="2264229">
                <a:moveTo>
                  <a:pt x="0" y="0"/>
                </a:moveTo>
                <a:lnTo>
                  <a:pt x="2264229" y="0"/>
                </a:lnTo>
                <a:lnTo>
                  <a:pt x="0" y="2264229"/>
                </a:lnTo>
                <a:close/>
              </a:path>
            </a:pathLst>
          </a:custGeom>
        </p:spPr>
        <p:txBody>
          <a:bodyPr wrap="square">
            <a:noAutofit/>
          </a:bodyPr>
          <a:lstStyle/>
          <a:p>
            <a:endParaRPr lang="en-US"/>
          </a:p>
        </p:txBody>
      </p:sp>
      <p:sp>
        <p:nvSpPr>
          <p:cNvPr id="9" name="Picture Placeholder 8"/>
          <p:cNvSpPr>
            <a:spLocks noGrp="1"/>
          </p:cNvSpPr>
          <p:nvPr>
            <p:ph type="pic" sz="quarter" idx="11"/>
          </p:nvPr>
        </p:nvSpPr>
        <p:spPr>
          <a:xfrm>
            <a:off x="4963885" y="3643085"/>
            <a:ext cx="2264229" cy="2264229"/>
          </a:xfrm>
          <a:custGeom>
            <a:avLst/>
            <a:gdLst>
              <a:gd name="connsiteX0" fmla="*/ 0 w 2264229"/>
              <a:gd name="connsiteY0" fmla="*/ 0 h 2264229"/>
              <a:gd name="connsiteX1" fmla="*/ 2264229 w 2264229"/>
              <a:gd name="connsiteY1" fmla="*/ 0 h 2264229"/>
              <a:gd name="connsiteX2" fmla="*/ 0 w 2264229"/>
              <a:gd name="connsiteY2" fmla="*/ 2264229 h 2264229"/>
            </a:gdLst>
            <a:ahLst/>
            <a:cxnLst>
              <a:cxn ang="0">
                <a:pos x="connsiteX0" y="connsiteY0"/>
              </a:cxn>
              <a:cxn ang="0">
                <a:pos x="connsiteX1" y="connsiteY1"/>
              </a:cxn>
              <a:cxn ang="0">
                <a:pos x="connsiteX2" y="connsiteY2"/>
              </a:cxn>
            </a:cxnLst>
            <a:rect l="l" t="t" r="r" b="b"/>
            <a:pathLst>
              <a:path w="2264229" h="2264229">
                <a:moveTo>
                  <a:pt x="0" y="0"/>
                </a:moveTo>
                <a:lnTo>
                  <a:pt x="2264229" y="0"/>
                </a:lnTo>
                <a:lnTo>
                  <a:pt x="0" y="2264229"/>
                </a:lnTo>
                <a:close/>
              </a:path>
            </a:pathLst>
          </a:custGeom>
        </p:spPr>
        <p:txBody>
          <a:bodyPr wrap="square">
            <a:noAutofit/>
          </a:bodyPr>
          <a:lstStyle/>
          <a:p>
            <a:endParaRPr lang="en-US"/>
          </a:p>
        </p:txBody>
      </p:sp>
      <p:sp>
        <p:nvSpPr>
          <p:cNvPr id="10" name="Picture Placeholder 9"/>
          <p:cNvSpPr>
            <a:spLocks noGrp="1"/>
          </p:cNvSpPr>
          <p:nvPr>
            <p:ph type="pic" sz="quarter" idx="12"/>
          </p:nvPr>
        </p:nvSpPr>
        <p:spPr>
          <a:xfrm>
            <a:off x="8868229" y="3643085"/>
            <a:ext cx="2264229" cy="2264229"/>
          </a:xfrm>
          <a:custGeom>
            <a:avLst/>
            <a:gdLst>
              <a:gd name="connsiteX0" fmla="*/ 0 w 2264229"/>
              <a:gd name="connsiteY0" fmla="*/ 0 h 2264229"/>
              <a:gd name="connsiteX1" fmla="*/ 2264229 w 2264229"/>
              <a:gd name="connsiteY1" fmla="*/ 0 h 2264229"/>
              <a:gd name="connsiteX2" fmla="*/ 0 w 2264229"/>
              <a:gd name="connsiteY2" fmla="*/ 2264229 h 2264229"/>
            </a:gdLst>
            <a:ahLst/>
            <a:cxnLst>
              <a:cxn ang="0">
                <a:pos x="connsiteX0" y="connsiteY0"/>
              </a:cxn>
              <a:cxn ang="0">
                <a:pos x="connsiteX1" y="connsiteY1"/>
              </a:cxn>
              <a:cxn ang="0">
                <a:pos x="connsiteX2" y="connsiteY2"/>
              </a:cxn>
            </a:cxnLst>
            <a:rect l="l" t="t" r="r" b="b"/>
            <a:pathLst>
              <a:path w="2264229" h="2264229">
                <a:moveTo>
                  <a:pt x="0" y="0"/>
                </a:moveTo>
                <a:lnTo>
                  <a:pt x="2264229" y="0"/>
                </a:lnTo>
                <a:lnTo>
                  <a:pt x="0" y="2264229"/>
                </a:lnTo>
                <a:close/>
              </a:path>
            </a:pathLst>
          </a:custGeom>
        </p:spPr>
        <p:txBody>
          <a:bodyPr wrap="square">
            <a:noAutofit/>
          </a:bodyPr>
          <a:lstStyle/>
          <a:p>
            <a:endParaRPr lang="en-US"/>
          </a:p>
        </p:txBody>
      </p:sp>
    </p:spTree>
    <p:extLst>
      <p:ext uri="{BB962C8B-B14F-4D97-AF65-F5344CB8AC3E}">
        <p14:creationId xmlns:p14="http://schemas.microsoft.com/office/powerpoint/2010/main" val="16786771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18129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68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12192000" cy="6860274"/>
          </a:xfrm>
          <a:custGeom>
            <a:avLst/>
            <a:gdLst>
              <a:gd name="connsiteX0" fmla="*/ 8583021 w 12192000"/>
              <a:gd name="connsiteY0" fmla="*/ 0 h 6860274"/>
              <a:gd name="connsiteX1" fmla="*/ 12013158 w 12192000"/>
              <a:gd name="connsiteY1" fmla="*/ 0 h 6860274"/>
              <a:gd name="connsiteX2" fmla="*/ 12192000 w 12192000"/>
              <a:gd name="connsiteY2" fmla="*/ 178842 h 6860274"/>
              <a:gd name="connsiteX3" fmla="*/ 12192000 w 12192000"/>
              <a:gd name="connsiteY3" fmla="*/ 6681432 h 6860274"/>
              <a:gd name="connsiteX4" fmla="*/ 12013158 w 12192000"/>
              <a:gd name="connsiteY4" fmla="*/ 6860274 h 6860274"/>
              <a:gd name="connsiteX5" fmla="*/ 8583021 w 12192000"/>
              <a:gd name="connsiteY5" fmla="*/ 6860274 h 6860274"/>
              <a:gd name="connsiteX6" fmla="*/ 12013158 w 12192000"/>
              <a:gd name="connsiteY6" fmla="*/ 3430137 h 6860274"/>
              <a:gd name="connsiteX7" fmla="*/ 4753972 w 12192000"/>
              <a:gd name="connsiteY7" fmla="*/ 0 h 6860274"/>
              <a:gd name="connsiteX8" fmla="*/ 8184109 w 12192000"/>
              <a:gd name="connsiteY8" fmla="*/ 0 h 6860274"/>
              <a:gd name="connsiteX9" fmla="*/ 11614245 w 12192000"/>
              <a:gd name="connsiteY9" fmla="*/ 3430137 h 6860274"/>
              <a:gd name="connsiteX10" fmla="*/ 8184109 w 12192000"/>
              <a:gd name="connsiteY10" fmla="*/ 6860274 h 6860274"/>
              <a:gd name="connsiteX11" fmla="*/ 4753972 w 12192000"/>
              <a:gd name="connsiteY11" fmla="*/ 6860274 h 6860274"/>
              <a:gd name="connsiteX12" fmla="*/ 8184109 w 12192000"/>
              <a:gd name="connsiteY12" fmla="*/ 3430137 h 6860274"/>
              <a:gd name="connsiteX13" fmla="*/ 0 w 12192000"/>
              <a:gd name="connsiteY13" fmla="*/ 0 h 6860274"/>
              <a:gd name="connsiteX14" fmla="*/ 4379688 w 12192000"/>
              <a:gd name="connsiteY14" fmla="*/ 0 h 6860274"/>
              <a:gd name="connsiteX15" fmla="*/ 7808686 w 12192000"/>
              <a:gd name="connsiteY15" fmla="*/ 3429000 h 6860274"/>
              <a:gd name="connsiteX16" fmla="*/ 4379688 w 12192000"/>
              <a:gd name="connsiteY16" fmla="*/ 6858000 h 6860274"/>
              <a:gd name="connsiteX17" fmla="*/ 0 w 12192000"/>
              <a:gd name="connsiteY17" fmla="*/ 6858000 h 6860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6860274">
                <a:moveTo>
                  <a:pt x="8583021" y="0"/>
                </a:moveTo>
                <a:lnTo>
                  <a:pt x="12013158" y="0"/>
                </a:lnTo>
                <a:lnTo>
                  <a:pt x="12192000" y="178842"/>
                </a:lnTo>
                <a:lnTo>
                  <a:pt x="12192000" y="6681432"/>
                </a:lnTo>
                <a:lnTo>
                  <a:pt x="12013158" y="6860274"/>
                </a:lnTo>
                <a:lnTo>
                  <a:pt x="8583021" y="6860274"/>
                </a:lnTo>
                <a:lnTo>
                  <a:pt x="12013158" y="3430137"/>
                </a:lnTo>
                <a:close/>
                <a:moveTo>
                  <a:pt x="4753972" y="0"/>
                </a:moveTo>
                <a:lnTo>
                  <a:pt x="8184109" y="0"/>
                </a:lnTo>
                <a:lnTo>
                  <a:pt x="11614245" y="3430137"/>
                </a:lnTo>
                <a:lnTo>
                  <a:pt x="8184109" y="6860274"/>
                </a:lnTo>
                <a:lnTo>
                  <a:pt x="4753972" y="6860274"/>
                </a:lnTo>
                <a:lnTo>
                  <a:pt x="8184109" y="3430137"/>
                </a:lnTo>
                <a:close/>
                <a:moveTo>
                  <a:pt x="0" y="0"/>
                </a:moveTo>
                <a:lnTo>
                  <a:pt x="4379688" y="0"/>
                </a:lnTo>
                <a:lnTo>
                  <a:pt x="7808686" y="3429000"/>
                </a:lnTo>
                <a:lnTo>
                  <a:pt x="437968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7372677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9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512574" y="-1"/>
            <a:ext cx="8679425" cy="6010845"/>
          </a:xfrm>
          <a:custGeom>
            <a:avLst/>
            <a:gdLst>
              <a:gd name="connsiteX0" fmla="*/ 965836 w 8679425"/>
              <a:gd name="connsiteY0" fmla="*/ 0 h 6010845"/>
              <a:gd name="connsiteX1" fmla="*/ 8679425 w 8679425"/>
              <a:gd name="connsiteY1" fmla="*/ 0 h 6010845"/>
              <a:gd name="connsiteX2" fmla="*/ 8679425 w 8679425"/>
              <a:gd name="connsiteY2" fmla="*/ 2378954 h 6010845"/>
              <a:gd name="connsiteX3" fmla="*/ 5046583 w 8679425"/>
              <a:gd name="connsiteY3" fmla="*/ 6010845 h 6010845"/>
              <a:gd name="connsiteX4" fmla="*/ 0 w 8679425"/>
              <a:gd name="connsiteY4" fmla="*/ 965583 h 6010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425" h="6010845">
                <a:moveTo>
                  <a:pt x="965836" y="0"/>
                </a:moveTo>
                <a:lnTo>
                  <a:pt x="8679425" y="0"/>
                </a:lnTo>
                <a:lnTo>
                  <a:pt x="8679425" y="2378954"/>
                </a:lnTo>
                <a:lnTo>
                  <a:pt x="5046583" y="6010845"/>
                </a:lnTo>
                <a:lnTo>
                  <a:pt x="0" y="965583"/>
                </a:lnTo>
                <a:close/>
              </a:path>
            </a:pathLst>
          </a:custGeom>
        </p:spPr>
        <p:txBody>
          <a:bodyPr wrap="square">
            <a:noAutofit/>
          </a:bodyPr>
          <a:lstStyle/>
          <a:p>
            <a:endParaRPr lang="en-US"/>
          </a:p>
        </p:txBody>
      </p:sp>
    </p:spTree>
    <p:extLst>
      <p:ext uri="{BB962C8B-B14F-4D97-AF65-F5344CB8AC3E}">
        <p14:creationId xmlns:p14="http://schemas.microsoft.com/office/powerpoint/2010/main" val="953400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896429" y="-1068945"/>
            <a:ext cx="8995892" cy="8995892"/>
          </a:xfrm>
          <a:custGeom>
            <a:avLst/>
            <a:gdLst>
              <a:gd name="connsiteX0" fmla="*/ 4497947 w 8995892"/>
              <a:gd name="connsiteY0" fmla="*/ 2183369 h 8995892"/>
              <a:gd name="connsiteX1" fmla="*/ 6812524 w 8995892"/>
              <a:gd name="connsiteY1" fmla="*/ 4497946 h 8995892"/>
              <a:gd name="connsiteX2" fmla="*/ 4497947 w 8995892"/>
              <a:gd name="connsiteY2" fmla="*/ 6812523 h 8995892"/>
              <a:gd name="connsiteX3" fmla="*/ 2183371 w 8995892"/>
              <a:gd name="connsiteY3" fmla="*/ 4497946 h 8995892"/>
              <a:gd name="connsiteX4" fmla="*/ 4497946 w 8995892"/>
              <a:gd name="connsiteY4" fmla="*/ 1709616 h 8995892"/>
              <a:gd name="connsiteX5" fmla="*/ 1709616 w 8995892"/>
              <a:gd name="connsiteY5" fmla="*/ 4497946 h 8995892"/>
              <a:gd name="connsiteX6" fmla="*/ 4497946 w 8995892"/>
              <a:gd name="connsiteY6" fmla="*/ 7286276 h 8995892"/>
              <a:gd name="connsiteX7" fmla="*/ 7286276 w 8995892"/>
              <a:gd name="connsiteY7" fmla="*/ 4497946 h 8995892"/>
              <a:gd name="connsiteX8" fmla="*/ 4497946 w 8995892"/>
              <a:gd name="connsiteY8" fmla="*/ 0 h 8995892"/>
              <a:gd name="connsiteX9" fmla="*/ 8995892 w 8995892"/>
              <a:gd name="connsiteY9" fmla="*/ 4497946 h 8995892"/>
              <a:gd name="connsiteX10" fmla="*/ 4497946 w 8995892"/>
              <a:gd name="connsiteY10" fmla="*/ 8995892 h 8995892"/>
              <a:gd name="connsiteX11" fmla="*/ 0 w 8995892"/>
              <a:gd name="connsiteY11" fmla="*/ 4497946 h 899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95892" h="8995892">
                <a:moveTo>
                  <a:pt x="4497947" y="2183369"/>
                </a:moveTo>
                <a:lnTo>
                  <a:pt x="6812524" y="4497946"/>
                </a:lnTo>
                <a:lnTo>
                  <a:pt x="4497947" y="6812523"/>
                </a:lnTo>
                <a:lnTo>
                  <a:pt x="2183371" y="4497946"/>
                </a:lnTo>
                <a:close/>
                <a:moveTo>
                  <a:pt x="4497946" y="1709616"/>
                </a:moveTo>
                <a:lnTo>
                  <a:pt x="1709616" y="4497946"/>
                </a:lnTo>
                <a:lnTo>
                  <a:pt x="4497946" y="7286276"/>
                </a:lnTo>
                <a:lnTo>
                  <a:pt x="7286276" y="4497946"/>
                </a:lnTo>
                <a:close/>
                <a:moveTo>
                  <a:pt x="4497946" y="0"/>
                </a:moveTo>
                <a:lnTo>
                  <a:pt x="8995892" y="4497946"/>
                </a:lnTo>
                <a:lnTo>
                  <a:pt x="4497946" y="8995892"/>
                </a:lnTo>
                <a:lnTo>
                  <a:pt x="0" y="4497946"/>
                </a:lnTo>
                <a:close/>
              </a:path>
            </a:pathLst>
          </a:custGeom>
        </p:spPr>
        <p:txBody>
          <a:bodyPr wrap="square">
            <a:noAutofit/>
          </a:bodyPr>
          <a:lstStyle/>
          <a:p>
            <a:endParaRPr lang="en-US" dirty="0"/>
          </a:p>
        </p:txBody>
      </p:sp>
    </p:spTree>
    <p:extLst>
      <p:ext uri="{BB962C8B-B14F-4D97-AF65-F5344CB8AC3E}">
        <p14:creationId xmlns:p14="http://schemas.microsoft.com/office/powerpoint/2010/main" val="13496125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6083300" cy="6858000"/>
          </a:xfrm>
          <a:prstGeom prst="rect">
            <a:avLst/>
          </a:prstGeom>
        </p:spPr>
        <p:txBody>
          <a:bodyPr/>
          <a:lstStyle/>
          <a:p>
            <a:endParaRPr lang="en-US" dirty="0"/>
          </a:p>
        </p:txBody>
      </p:sp>
    </p:spTree>
    <p:extLst>
      <p:ext uri="{BB962C8B-B14F-4D97-AF65-F5344CB8AC3E}">
        <p14:creationId xmlns:p14="http://schemas.microsoft.com/office/powerpoint/2010/main" val="1606190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990599" y="0"/>
            <a:ext cx="11201402" cy="6858001"/>
          </a:xfrm>
          <a:custGeom>
            <a:avLst/>
            <a:gdLst>
              <a:gd name="connsiteX0" fmla="*/ 11201402 w 11201402"/>
              <a:gd name="connsiteY0" fmla="*/ 0 h 6858001"/>
              <a:gd name="connsiteX1" fmla="*/ 11201401 w 11201402"/>
              <a:gd name="connsiteY1" fmla="*/ 3695700 h 6858001"/>
              <a:gd name="connsiteX2" fmla="*/ 8039101 w 11201402"/>
              <a:gd name="connsiteY2" fmla="*/ 6858000 h 6858001"/>
              <a:gd name="connsiteX3" fmla="*/ 6858000 w 11201402"/>
              <a:gd name="connsiteY3" fmla="*/ 6858001 h 6858001"/>
              <a:gd name="connsiteX4" fmla="*/ 0 w 11201402"/>
              <a:gd name="connsiteY4" fmla="*/ 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1402" h="6858001">
                <a:moveTo>
                  <a:pt x="11201402" y="0"/>
                </a:moveTo>
                <a:lnTo>
                  <a:pt x="11201401" y="3695700"/>
                </a:lnTo>
                <a:lnTo>
                  <a:pt x="8039101" y="6858000"/>
                </a:lnTo>
                <a:lnTo>
                  <a:pt x="6858000" y="6858001"/>
                </a:lnTo>
                <a:lnTo>
                  <a:pt x="0" y="1"/>
                </a:lnTo>
                <a:close/>
              </a:path>
            </a:pathLst>
          </a:custGeom>
        </p:spPr>
        <p:txBody>
          <a:bodyPr wrap="square">
            <a:noAutofit/>
          </a:bodyPr>
          <a:lstStyle/>
          <a:p>
            <a:endParaRPr lang="en-US" dirty="0"/>
          </a:p>
        </p:txBody>
      </p:sp>
    </p:spTree>
    <p:extLst>
      <p:ext uri="{BB962C8B-B14F-4D97-AF65-F5344CB8AC3E}">
        <p14:creationId xmlns:p14="http://schemas.microsoft.com/office/powerpoint/2010/main" val="91322446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 name="Freeform: Shape 22"/>
          <p:cNvSpPr/>
          <p:nvPr userDrawn="1"/>
        </p:nvSpPr>
        <p:spPr>
          <a:xfrm flipV="1">
            <a:off x="-409" y="6372926"/>
            <a:ext cx="3427080" cy="332165"/>
          </a:xfrm>
          <a:custGeom>
            <a:avLst/>
            <a:gdLst>
              <a:gd name="connsiteX0" fmla="*/ 0 w 3427080"/>
              <a:gd name="connsiteY0" fmla="*/ 332165 h 332165"/>
              <a:gd name="connsiteX1" fmla="*/ 3091623 w 3427080"/>
              <a:gd name="connsiteY1" fmla="*/ 332165 h 332165"/>
              <a:gd name="connsiteX2" fmla="*/ 3427080 w 3427080"/>
              <a:gd name="connsiteY2" fmla="*/ 0 h 332165"/>
              <a:gd name="connsiteX3" fmla="*/ 0 w 3427080"/>
              <a:gd name="connsiteY3" fmla="*/ 0 h 332165"/>
            </a:gdLst>
            <a:ahLst/>
            <a:cxnLst>
              <a:cxn ang="0">
                <a:pos x="connsiteX0" y="connsiteY0"/>
              </a:cxn>
              <a:cxn ang="0">
                <a:pos x="connsiteX1" y="connsiteY1"/>
              </a:cxn>
              <a:cxn ang="0">
                <a:pos x="connsiteX2" y="connsiteY2"/>
              </a:cxn>
              <a:cxn ang="0">
                <a:pos x="connsiteX3" y="connsiteY3"/>
              </a:cxn>
            </a:cxnLst>
            <a:rect l="l" t="t" r="r" b="b"/>
            <a:pathLst>
              <a:path w="3427080" h="332165">
                <a:moveTo>
                  <a:pt x="0" y="332165"/>
                </a:moveTo>
                <a:lnTo>
                  <a:pt x="3091623" y="332165"/>
                </a:lnTo>
                <a:lnTo>
                  <a:pt x="3427080" y="0"/>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Parallelogram 11"/>
          <p:cNvSpPr/>
          <p:nvPr userDrawn="1"/>
        </p:nvSpPr>
        <p:spPr>
          <a:xfrm flipH="1">
            <a:off x="991506" y="0"/>
            <a:ext cx="11200494" cy="6858000"/>
          </a:xfrm>
          <a:prstGeom prst="parallelogram">
            <a:avLst>
              <a:gd name="adj" fmla="val 100186"/>
            </a:avLst>
          </a:prstGeom>
          <a:solidFill>
            <a:schemeClr val="bg1">
              <a:lumMod val="9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userDrawn="1"/>
        </p:nvSpPr>
        <p:spPr>
          <a:xfrm>
            <a:off x="6488764" y="341916"/>
            <a:ext cx="5441043" cy="1862048"/>
          </a:xfrm>
          <a:prstGeom prst="rect">
            <a:avLst/>
          </a:prstGeom>
          <a:noFill/>
        </p:spPr>
        <p:txBody>
          <a:bodyPr wrap="square" rtlCol="0">
            <a:spAutoFit/>
          </a:bodyPr>
          <a:lstStyle/>
          <a:p>
            <a:pPr algn="r"/>
            <a:fld id="{260E2A6B-A809-4840-BF14-8648BC0BDF87}" type="slidenum">
              <a:rPr lang="id-ID" sz="11500" b="1" i="0" strike="noStrike" spc="-300" smtClean="0">
                <a:solidFill>
                  <a:srgbClr val="F7F7F7"/>
                </a:solidFill>
                <a:latin typeface="Montserrat" panose="00000500000000000000" pitchFamily="50" charset="0"/>
                <a:ea typeface="Roboto Condensed Light" panose="02000000000000000000" pitchFamily="2" charset="0"/>
                <a:cs typeface="Lato Heavy" panose="020F0902020204030203" pitchFamily="34" charset="0"/>
              </a:rPr>
              <a:pPr algn="r"/>
              <a:t>‹#›</a:t>
            </a:fld>
            <a:endParaRPr lang="id-ID" sz="11500" b="1" i="0" strike="noStrike" spc="-300" dirty="0">
              <a:solidFill>
                <a:srgbClr val="F7F7F7"/>
              </a:solidFill>
              <a:latin typeface="Montserrat" panose="00000500000000000000" pitchFamily="50" charset="0"/>
              <a:ea typeface="Roboto Condensed Light" panose="02000000000000000000" pitchFamily="2" charset="0"/>
              <a:cs typeface="Lato Heavy" panose="020F0902020204030203" pitchFamily="34" charset="0"/>
            </a:endParaRPr>
          </a:p>
        </p:txBody>
      </p:sp>
      <p:sp>
        <p:nvSpPr>
          <p:cNvPr id="10" name="TextBox 9"/>
          <p:cNvSpPr txBox="1"/>
          <p:nvPr userDrawn="1"/>
        </p:nvSpPr>
        <p:spPr>
          <a:xfrm>
            <a:off x="9288967" y="6451047"/>
            <a:ext cx="2293434" cy="254044"/>
          </a:xfrm>
          <a:prstGeom prst="rect">
            <a:avLst/>
          </a:prstGeom>
          <a:noFill/>
        </p:spPr>
        <p:txBody>
          <a:bodyPr wrap="square" rtlCol="0">
            <a:spAutoFit/>
          </a:bodyPr>
          <a:lstStyle/>
          <a:p>
            <a:pPr algn="r"/>
            <a:r>
              <a:rPr lang="id-ID" sz="1051" b="1" spc="0" dirty="0">
                <a:solidFill>
                  <a:schemeClr val="tx1">
                    <a:lumMod val="85000"/>
                    <a:lumOff val="15000"/>
                  </a:schemeClr>
                </a:solidFill>
                <a:latin typeface="Montserrat" panose="00000500000000000000" pitchFamily="50" charset="0"/>
                <a:cs typeface="Segoe UI" panose="020B0502040204020203" pitchFamily="34" charset="0"/>
              </a:rPr>
              <a:t>Company Address </a:t>
            </a:r>
            <a:r>
              <a:rPr lang="id-ID" sz="1051" spc="0" dirty="0">
                <a:solidFill>
                  <a:schemeClr val="bg1">
                    <a:lumMod val="75000"/>
                  </a:schemeClr>
                </a:solidFill>
                <a:latin typeface="Montserrat" panose="00000500000000000000" pitchFamily="50" charset="0"/>
                <a:cs typeface="Segoe UI" panose="020B0502040204020203" pitchFamily="34" charset="0"/>
              </a:rPr>
              <a:t>Goes Here</a:t>
            </a:r>
            <a:endParaRPr lang="id-ID" sz="1051" spc="0" dirty="0">
              <a:solidFill>
                <a:schemeClr val="tx1">
                  <a:lumMod val="85000"/>
                  <a:lumOff val="15000"/>
                </a:schemeClr>
              </a:solidFill>
              <a:latin typeface="Montserrat" panose="00000500000000000000" pitchFamily="50" charset="0"/>
              <a:cs typeface="Segoe UI" panose="020B0502040204020203" pitchFamily="34" charset="0"/>
            </a:endParaRPr>
          </a:p>
        </p:txBody>
      </p:sp>
      <p:sp>
        <p:nvSpPr>
          <p:cNvPr id="11" name="TextBox 10"/>
          <p:cNvSpPr txBox="1"/>
          <p:nvPr userDrawn="1"/>
        </p:nvSpPr>
        <p:spPr>
          <a:xfrm>
            <a:off x="720052" y="6412050"/>
            <a:ext cx="2474088" cy="253916"/>
          </a:xfrm>
          <a:prstGeom prst="rect">
            <a:avLst/>
          </a:prstGeom>
          <a:noFill/>
        </p:spPr>
        <p:txBody>
          <a:bodyPr wrap="square" rtlCol="0">
            <a:spAutoFit/>
          </a:bodyPr>
          <a:lstStyle/>
          <a:p>
            <a:pPr algn="r"/>
            <a:r>
              <a:rPr lang="en-US" sz="1050" b="0" spc="600" dirty="0">
                <a:solidFill>
                  <a:schemeClr val="bg1"/>
                </a:solidFill>
                <a:latin typeface="Montserrat ExtraBold" panose="00000900000000000000" pitchFamily="50" charset="0"/>
                <a:cs typeface="Segoe UI" panose="020B0502040204020203" pitchFamily="34" charset="0"/>
              </a:rPr>
              <a:t>GENIUS</a:t>
            </a:r>
            <a:r>
              <a:rPr lang="en-US" sz="1050" b="1" spc="600" dirty="0">
                <a:solidFill>
                  <a:schemeClr val="bg1"/>
                </a:solidFill>
                <a:latin typeface="Montserrat" panose="00000500000000000000" pitchFamily="50" charset="0"/>
                <a:cs typeface="Segoe UI" panose="020B0502040204020203" pitchFamily="34" charset="0"/>
              </a:rPr>
              <a:t> </a:t>
            </a:r>
            <a:r>
              <a:rPr lang="en-US" sz="1050" b="0" spc="600" dirty="0">
                <a:solidFill>
                  <a:schemeClr val="bg1"/>
                </a:solidFill>
                <a:latin typeface="Montserrat Light" panose="00000400000000000000" pitchFamily="50" charset="0"/>
                <a:cs typeface="Segoe UI" panose="020B0502040204020203" pitchFamily="34" charset="0"/>
              </a:rPr>
              <a:t>PROJECT</a:t>
            </a:r>
            <a:endParaRPr lang="id-ID" sz="1050" b="0" spc="600" dirty="0">
              <a:solidFill>
                <a:schemeClr val="bg1"/>
              </a:solidFill>
              <a:latin typeface="Montserrat Light" panose="00000400000000000000" pitchFamily="50" charset="0"/>
              <a:cs typeface="Segoe UI" panose="020B0502040204020203" pitchFamily="34" charset="0"/>
            </a:endParaRPr>
          </a:p>
        </p:txBody>
      </p:sp>
      <p:sp>
        <p:nvSpPr>
          <p:cNvPr id="22" name="Freeform: Shape 21"/>
          <p:cNvSpPr/>
          <p:nvPr userDrawn="1"/>
        </p:nvSpPr>
        <p:spPr>
          <a:xfrm flipV="1">
            <a:off x="8585574" y="175834"/>
            <a:ext cx="3606426" cy="332165"/>
          </a:xfrm>
          <a:custGeom>
            <a:avLst/>
            <a:gdLst>
              <a:gd name="connsiteX0" fmla="*/ 0 w 3606426"/>
              <a:gd name="connsiteY0" fmla="*/ 332165 h 332165"/>
              <a:gd name="connsiteX1" fmla="*/ 3606426 w 3606426"/>
              <a:gd name="connsiteY1" fmla="*/ 332165 h 332165"/>
              <a:gd name="connsiteX2" fmla="*/ 3606426 w 3606426"/>
              <a:gd name="connsiteY2" fmla="*/ 0 h 332165"/>
              <a:gd name="connsiteX3" fmla="*/ 335457 w 3606426"/>
              <a:gd name="connsiteY3" fmla="*/ 0 h 332165"/>
            </a:gdLst>
            <a:ahLst/>
            <a:cxnLst>
              <a:cxn ang="0">
                <a:pos x="connsiteX0" y="connsiteY0"/>
              </a:cxn>
              <a:cxn ang="0">
                <a:pos x="connsiteX1" y="connsiteY1"/>
              </a:cxn>
              <a:cxn ang="0">
                <a:pos x="connsiteX2" y="connsiteY2"/>
              </a:cxn>
              <a:cxn ang="0">
                <a:pos x="connsiteX3" y="connsiteY3"/>
              </a:cxn>
            </a:cxnLst>
            <a:rect l="l" t="t" r="r" b="b"/>
            <a:pathLst>
              <a:path w="3606426" h="332165">
                <a:moveTo>
                  <a:pt x="0" y="332165"/>
                </a:moveTo>
                <a:lnTo>
                  <a:pt x="3606426" y="332165"/>
                </a:lnTo>
                <a:lnTo>
                  <a:pt x="3606426" y="0"/>
                </a:lnTo>
                <a:lnTo>
                  <a:pt x="33545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p:cNvSpPr txBox="1"/>
          <p:nvPr userDrawn="1"/>
        </p:nvSpPr>
        <p:spPr>
          <a:xfrm>
            <a:off x="8915597" y="247244"/>
            <a:ext cx="2600639" cy="230832"/>
          </a:xfrm>
          <a:prstGeom prst="rect">
            <a:avLst/>
          </a:prstGeom>
          <a:noFill/>
        </p:spPr>
        <p:txBody>
          <a:bodyPr wrap="square" rtlCol="0">
            <a:spAutoFit/>
          </a:bodyPr>
          <a:lstStyle/>
          <a:p>
            <a:pPr algn="ctr"/>
            <a:r>
              <a:rPr lang="id-ID" sz="900" strike="noStrike" spc="600" dirty="0">
                <a:solidFill>
                  <a:schemeClr val="bg1"/>
                </a:solidFill>
                <a:latin typeface="Montserrat Light" panose="00000400000000000000" pitchFamily="50" charset="0"/>
                <a:cs typeface="Segoe UI Light" panose="020B0502040204020203" pitchFamily="34" charset="0"/>
              </a:rPr>
              <a:t>WWW.WEBSITE.COM</a:t>
            </a:r>
          </a:p>
        </p:txBody>
      </p:sp>
      <p:grpSp>
        <p:nvGrpSpPr>
          <p:cNvPr id="5" name="Group 4"/>
          <p:cNvGrpSpPr/>
          <p:nvPr userDrawn="1"/>
        </p:nvGrpSpPr>
        <p:grpSpPr>
          <a:xfrm>
            <a:off x="-22620" y="-5523"/>
            <a:ext cx="12552981" cy="6583592"/>
            <a:chOff x="-22620" y="-5523"/>
            <a:chExt cx="12552981" cy="6583592"/>
          </a:xfrm>
        </p:grpSpPr>
        <p:grpSp>
          <p:nvGrpSpPr>
            <p:cNvPr id="31" name="Group 30"/>
            <p:cNvGrpSpPr/>
            <p:nvPr userDrawn="1"/>
          </p:nvGrpSpPr>
          <p:grpSpPr>
            <a:xfrm>
              <a:off x="93219" y="0"/>
              <a:ext cx="12437142" cy="6578069"/>
              <a:chOff x="93219" y="0"/>
              <a:chExt cx="12437142" cy="6578069"/>
            </a:xfrm>
          </p:grpSpPr>
          <p:sp>
            <p:nvSpPr>
              <p:cNvPr id="15" name="Parallelogram 14"/>
              <p:cNvSpPr/>
              <p:nvPr userDrawn="1"/>
            </p:nvSpPr>
            <p:spPr>
              <a:xfrm flipH="1">
                <a:off x="653144" y="1643346"/>
                <a:ext cx="3424220" cy="2780424"/>
              </a:xfrm>
              <a:prstGeom prst="parallelogram">
                <a:avLst>
                  <a:gd name="adj" fmla="val 100186"/>
                </a:avLst>
              </a:prstGeom>
              <a:solidFill>
                <a:schemeClr val="bg1">
                  <a:lumMod val="8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9991156" y="4516266"/>
                <a:ext cx="2539205" cy="2061803"/>
              </a:xfrm>
              <a:prstGeom prst="parallelogram">
                <a:avLst>
                  <a:gd name="adj" fmla="val 100186"/>
                </a:avLst>
              </a:prstGeom>
              <a:solidFill>
                <a:schemeClr val="bg1">
                  <a:lumMod val="8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3713626" y="3574789"/>
                <a:ext cx="2775138" cy="2559437"/>
              </a:xfrm>
              <a:prstGeom prst="parallelogram">
                <a:avLst>
                  <a:gd name="adj" fmla="val 100186"/>
                </a:avLst>
              </a:prstGeom>
              <a:solidFill>
                <a:schemeClr val="bg1">
                  <a:lumMod val="8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arallelogram 17"/>
              <p:cNvSpPr/>
              <p:nvPr userDrawn="1"/>
            </p:nvSpPr>
            <p:spPr>
              <a:xfrm flipH="1">
                <a:off x="9361096" y="3129251"/>
                <a:ext cx="2676888" cy="2559437"/>
              </a:xfrm>
              <a:prstGeom prst="parallelogram">
                <a:avLst>
                  <a:gd name="adj" fmla="val 100186"/>
                </a:avLst>
              </a:prstGeom>
              <a:solidFill>
                <a:schemeClr val="bg1">
                  <a:lumMod val="8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 name="Group 29"/>
              <p:cNvGrpSpPr/>
              <p:nvPr userDrawn="1"/>
            </p:nvGrpSpPr>
            <p:grpSpPr>
              <a:xfrm>
                <a:off x="93219" y="0"/>
                <a:ext cx="1440120" cy="717108"/>
                <a:chOff x="93219" y="0"/>
                <a:chExt cx="1440120" cy="717108"/>
              </a:xfrm>
            </p:grpSpPr>
            <p:sp>
              <p:nvSpPr>
                <p:cNvPr id="24" name="Freeform: Shape 23"/>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24"/>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3" name="Straight Connector 2"/>
            <p:cNvCxnSpPr>
              <a:cxnSpLocks/>
            </p:cNvCxnSpPr>
            <p:nvPr userDrawn="1"/>
          </p:nvCxnSpPr>
          <p:spPr>
            <a:xfrm>
              <a:off x="-22620" y="-5523"/>
              <a:ext cx="2612537" cy="2612537"/>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cxnSpLocks/>
            </p:cNvCxnSpPr>
            <p:nvPr userDrawn="1"/>
          </p:nvCxnSpPr>
          <p:spPr>
            <a:xfrm>
              <a:off x="6963636" y="1205864"/>
              <a:ext cx="2612537" cy="2612537"/>
            </a:xfrm>
            <a:prstGeom prst="line">
              <a:avLst/>
            </a:prstGeom>
            <a:ln w="28575">
              <a:solidFill>
                <a:schemeClr val="bg1">
                  <a:lumMod val="95000"/>
                  <a:alpha val="67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85580430"/>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95" r:id="rId29"/>
    <p:sldLayoutId id="2147483678" r:id="rId30"/>
    <p:sldLayoutId id="2147483707"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715" r:id="rId43"/>
    <p:sldLayoutId id="2147483690" r:id="rId44"/>
    <p:sldLayoutId id="2147483691" r:id="rId45"/>
    <p:sldLayoutId id="2147483692" r:id="rId46"/>
    <p:sldLayoutId id="2147483693" r:id="rId47"/>
    <p:sldLayoutId id="2147483694" r:id="rId48"/>
    <p:sldLayoutId id="2147483696" r:id="rId49"/>
    <p:sldLayoutId id="2147483697" r:id="rId50"/>
    <p:sldLayoutId id="2147483698" r:id="rId51"/>
    <p:sldLayoutId id="2147483699" r:id="rId52"/>
    <p:sldLayoutId id="2147483700" r:id="rId53"/>
    <p:sldLayoutId id="2147483701" r:id="rId54"/>
    <p:sldLayoutId id="2147483702" r:id="rId55"/>
    <p:sldLayoutId id="2147483704" r:id="rId56"/>
    <p:sldLayoutId id="2147483703" r:id="rId57"/>
    <p:sldLayoutId id="2147483705" r:id="rId58"/>
    <p:sldLayoutId id="2147483708" r:id="rId59"/>
    <p:sldLayoutId id="2147483709" r:id="rId60"/>
    <p:sldLayoutId id="2147483710" r:id="rId61"/>
    <p:sldLayoutId id="2147483711" r:id="rId62"/>
    <p:sldLayoutId id="2147483712" r:id="rId63"/>
    <p:sldLayoutId id="2147483713" r:id="rId64"/>
    <p:sldLayoutId id="2147483714" r:id="rId65"/>
    <p:sldLayoutId id="2147483716" r:id="rId66"/>
    <p:sldLayoutId id="2147483717" r:id="rId67"/>
    <p:sldLayoutId id="2147483718" r:id="rId68"/>
    <p:sldLayoutId id="2147483719" r:id="rId6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8.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8.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8.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8.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2.xml"/><Relationship Id="rId6" Type="http://schemas.openxmlformats.org/officeDocument/2006/relationships/image" Target="../media/image12.jpeg"/><Relationship Id="rId5" Type="http://schemas.openxmlformats.org/officeDocument/2006/relationships/chart" Target="../charts/char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0.png"/><Relationship Id="rId1" Type="http://schemas.openxmlformats.org/officeDocument/2006/relationships/slideLayout" Target="../slideLayouts/slideLayout22.xml"/><Relationship Id="rId5" Type="http://schemas.openxmlformats.org/officeDocument/2006/relationships/image" Target="../media/image12.jpe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42.xml"/><Relationship Id="rId6" Type="http://schemas.openxmlformats.org/officeDocument/2006/relationships/image" Target="../media/image12.jpeg"/><Relationship Id="rId5" Type="http://schemas.openxmlformats.org/officeDocument/2006/relationships/image" Target="../media/image8.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6.emf"/><Relationship Id="rId2" Type="http://schemas.openxmlformats.org/officeDocument/2006/relationships/image" Target="../media/image10.png"/><Relationship Id="rId1" Type="http://schemas.openxmlformats.org/officeDocument/2006/relationships/slideLayout" Target="../slideLayouts/slideLayout42.xml"/><Relationship Id="rId6" Type="http://schemas.openxmlformats.org/officeDocument/2006/relationships/image" Target="../media/image15.png"/><Relationship Id="rId5" Type="http://schemas.openxmlformats.org/officeDocument/2006/relationships/image" Target="../media/image12.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Layout" Target="../slideLayouts/slideLayout42.xml"/><Relationship Id="rId6" Type="http://schemas.openxmlformats.org/officeDocument/2006/relationships/image" Target="../media/image17.png"/><Relationship Id="rId5" Type="http://schemas.openxmlformats.org/officeDocument/2006/relationships/image" Target="../media/image12.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42.xml"/><Relationship Id="rId6" Type="http://schemas.openxmlformats.org/officeDocument/2006/relationships/image" Target="../media/image19.png"/><Relationship Id="rId5" Type="http://schemas.openxmlformats.org/officeDocument/2006/relationships/image" Target="../media/image12.jpe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2.emf"/><Relationship Id="rId2" Type="http://schemas.openxmlformats.org/officeDocument/2006/relationships/image" Target="../media/image10.png"/><Relationship Id="rId1" Type="http://schemas.openxmlformats.org/officeDocument/2006/relationships/slideLayout" Target="../slideLayouts/slideLayout42.xml"/><Relationship Id="rId6" Type="http://schemas.openxmlformats.org/officeDocument/2006/relationships/image" Target="../media/image21.png"/><Relationship Id="rId5" Type="http://schemas.openxmlformats.org/officeDocument/2006/relationships/image" Target="../media/image12.jpe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4.emf"/><Relationship Id="rId2" Type="http://schemas.openxmlformats.org/officeDocument/2006/relationships/image" Target="../media/image10.png"/><Relationship Id="rId1" Type="http://schemas.openxmlformats.org/officeDocument/2006/relationships/slideLayout" Target="../slideLayouts/slideLayout42.xml"/><Relationship Id="rId6" Type="http://schemas.openxmlformats.org/officeDocument/2006/relationships/image" Target="../media/image23.png"/><Relationship Id="rId5" Type="http://schemas.openxmlformats.org/officeDocument/2006/relationships/image" Target="../media/image12.jpe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8.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Εικόνα 5">
            <a:extLst>
              <a:ext uri="{FF2B5EF4-FFF2-40B4-BE49-F238E27FC236}">
                <a16:creationId xmlns:a16="http://schemas.microsoft.com/office/drawing/2014/main" id="{669F67C6-B1A2-2679-AA04-929355CD1ABC}"/>
              </a:ext>
            </a:extLst>
          </p:cNvPr>
          <p:cNvPicPr>
            <a:picLocks noChangeAspect="1"/>
          </p:cNvPicPr>
          <p:nvPr/>
        </p:nvPicPr>
        <p:blipFill>
          <a:blip r:embed="rId2">
            <a:lum bright="70000" contrast="-70000"/>
          </a:blip>
          <a:stretch>
            <a:fillRect/>
          </a:stretch>
        </p:blipFill>
        <p:spPr>
          <a:xfrm>
            <a:off x="4873532" y="3361510"/>
            <a:ext cx="7057048" cy="3333038"/>
          </a:xfrm>
          <a:prstGeom prst="rect">
            <a:avLst/>
          </a:prstGeom>
        </p:spPr>
      </p:pic>
      <p:sp>
        <p:nvSpPr>
          <p:cNvPr id="8" name="TextBox 7"/>
          <p:cNvSpPr txBox="1"/>
          <p:nvPr/>
        </p:nvSpPr>
        <p:spPr>
          <a:xfrm>
            <a:off x="371343" y="1866874"/>
            <a:ext cx="6037488" cy="1569660"/>
          </a:xfrm>
          <a:prstGeom prst="rect">
            <a:avLst/>
          </a:prstGeom>
          <a:noFill/>
        </p:spPr>
        <p:txBody>
          <a:bodyPr wrap="square" rtlCol="0">
            <a:spAutoFit/>
          </a:bodyPr>
          <a:lstStyle/>
          <a:p>
            <a:r>
              <a:rPr lang="el-GR" sz="3200" b="1" dirty="0">
                <a:solidFill>
                  <a:schemeClr val="accent1">
                    <a:lumMod val="75000"/>
                  </a:schemeClr>
                </a:solidFill>
              </a:rPr>
              <a:t>Πορεία Υλοποίησης Προγράμματος «Στερεά Ελλάδα» 2021 - 2027</a:t>
            </a:r>
            <a:endParaRPr lang="en-US" sz="3200" b="1" dirty="0">
              <a:solidFill>
                <a:schemeClr val="accent1">
                  <a:lumMod val="75000"/>
                </a:schemeClr>
              </a:solidFill>
            </a:endParaRPr>
          </a:p>
        </p:txBody>
      </p:sp>
      <p:sp>
        <p:nvSpPr>
          <p:cNvPr id="17" name="Rectangle 16"/>
          <p:cNvSpPr/>
          <p:nvPr/>
        </p:nvSpPr>
        <p:spPr>
          <a:xfrm>
            <a:off x="369532" y="5765283"/>
            <a:ext cx="4905828" cy="387798"/>
          </a:xfrm>
          <a:prstGeom prst="rect">
            <a:avLst/>
          </a:prstGeom>
        </p:spPr>
        <p:txBody>
          <a:bodyPr wrap="square">
            <a:spAutoFit/>
          </a:bodyPr>
          <a:lstStyle/>
          <a:p>
            <a:pPr>
              <a:lnSpc>
                <a:spcPct val="120000"/>
              </a:lnSpc>
            </a:pPr>
            <a:r>
              <a:rPr lang="el-GR" sz="1600" dirty="0">
                <a:solidFill>
                  <a:schemeClr val="bg1">
                    <a:lumMod val="65000"/>
                  </a:schemeClr>
                </a:solidFill>
                <a:cs typeface="Segoe UI Light" panose="020B0502040204020203" pitchFamily="34" charset="0"/>
              </a:rPr>
              <a:t>Προϊστάμενος Ε.Υ.Δ. Προγράμματος Στερεά Ελλάδα</a:t>
            </a:r>
            <a:endParaRPr lang="en-US" sz="1600" dirty="0">
              <a:solidFill>
                <a:schemeClr val="bg1">
                  <a:lumMod val="65000"/>
                </a:schemeClr>
              </a:solidFill>
              <a:cs typeface="Segoe UI Light" panose="020B0502040204020203" pitchFamily="34" charset="0"/>
            </a:endParaRPr>
          </a:p>
        </p:txBody>
      </p:sp>
      <p:sp>
        <p:nvSpPr>
          <p:cNvPr id="20" name="Rectangle 19"/>
          <p:cNvSpPr/>
          <p:nvPr/>
        </p:nvSpPr>
        <p:spPr>
          <a:xfrm>
            <a:off x="371343" y="5437382"/>
            <a:ext cx="4528457" cy="402546"/>
          </a:xfrm>
          <a:prstGeom prst="rect">
            <a:avLst/>
          </a:prstGeom>
        </p:spPr>
        <p:txBody>
          <a:bodyPr wrap="square">
            <a:spAutoFit/>
          </a:bodyPr>
          <a:lstStyle/>
          <a:p>
            <a:pPr>
              <a:lnSpc>
                <a:spcPct val="120000"/>
              </a:lnSpc>
            </a:pPr>
            <a:r>
              <a:rPr lang="el-GR" b="1" dirty="0">
                <a:solidFill>
                  <a:schemeClr val="tx1">
                    <a:lumMod val="75000"/>
                    <a:lumOff val="25000"/>
                  </a:schemeClr>
                </a:solidFill>
                <a:cs typeface="Segoe UI" panose="020B0502040204020203" pitchFamily="34" charset="0"/>
              </a:rPr>
              <a:t>Κωνσταντίνος Λέμας</a:t>
            </a:r>
            <a:endParaRPr lang="en-US" b="1" dirty="0">
              <a:solidFill>
                <a:schemeClr val="tx1">
                  <a:lumMod val="75000"/>
                  <a:lumOff val="25000"/>
                </a:schemeClr>
              </a:solidFill>
              <a:cs typeface="Segoe UI" panose="020B0502040204020203" pitchFamily="34" charset="0"/>
            </a:endParaRPr>
          </a:p>
        </p:txBody>
      </p:sp>
      <p:grpSp>
        <p:nvGrpSpPr>
          <p:cNvPr id="21" name="Group 20"/>
          <p:cNvGrpSpPr/>
          <p:nvPr/>
        </p:nvGrpSpPr>
        <p:grpSpPr>
          <a:xfrm>
            <a:off x="471640" y="3499452"/>
            <a:ext cx="661311" cy="101677"/>
            <a:chOff x="1847846" y="5503706"/>
            <a:chExt cx="1041400" cy="160116"/>
          </a:xfrm>
        </p:grpSpPr>
        <p:sp>
          <p:nvSpPr>
            <p:cNvPr id="22" name="Parallelogram 21"/>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Parallelogram 22"/>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Parallelogram 23"/>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8306" name="Picture 2" descr="Αρχική"/>
          <p:cNvPicPr>
            <a:picLocks noChangeAspect="1" noChangeArrowheads="1"/>
          </p:cNvPicPr>
          <p:nvPr/>
        </p:nvPicPr>
        <p:blipFill>
          <a:blip r:embed="rId3"/>
          <a:srcRect/>
          <a:stretch>
            <a:fillRect/>
          </a:stretch>
        </p:blipFill>
        <p:spPr bwMode="auto">
          <a:xfrm>
            <a:off x="371343" y="698898"/>
            <a:ext cx="2119930" cy="849984"/>
          </a:xfrm>
          <a:prstGeom prst="rect">
            <a:avLst/>
          </a:prstGeom>
          <a:noFill/>
        </p:spPr>
      </p:pic>
      <p:pic>
        <p:nvPicPr>
          <p:cNvPr id="13" name="Picture 2" descr="Ε.Υ.Δ.Ε.Π. Περιφέρειας Στερεάς Ελλάδας"/>
          <p:cNvPicPr>
            <a:picLocks noChangeAspect="1" noChangeArrowheads="1"/>
          </p:cNvPicPr>
          <p:nvPr/>
        </p:nvPicPr>
        <p:blipFill>
          <a:blip r:embed="rId4"/>
          <a:srcRect/>
          <a:stretch>
            <a:fillRect/>
          </a:stretch>
        </p:blipFill>
        <p:spPr bwMode="auto">
          <a:xfrm>
            <a:off x="3372725" y="773875"/>
            <a:ext cx="733235" cy="700030"/>
          </a:xfrm>
          <a:prstGeom prst="rect">
            <a:avLst/>
          </a:prstGeom>
          <a:noFill/>
        </p:spPr>
      </p:pic>
      <p:pic>
        <p:nvPicPr>
          <p:cNvPr id="14" name="Picture 2"/>
          <p:cNvPicPr>
            <a:picLocks noChangeAspect="1" noChangeArrowheads="1"/>
          </p:cNvPicPr>
          <p:nvPr/>
        </p:nvPicPr>
        <p:blipFill>
          <a:blip r:embed="rId5"/>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5" name="Picture 2"/>
          <p:cNvPicPr>
            <a:picLocks noChangeAspect="1" noChangeArrowheads="1"/>
          </p:cNvPicPr>
          <p:nvPr/>
        </p:nvPicPr>
        <p:blipFill>
          <a:blip r:embed="rId5"/>
          <a:srcRect l="92302" t="4808" r="450" b="93134"/>
          <a:stretch>
            <a:fillRect/>
          </a:stretch>
        </p:blipFill>
        <p:spPr bwMode="auto">
          <a:xfrm>
            <a:off x="9013372" y="195942"/>
            <a:ext cx="2351314" cy="251927"/>
          </a:xfrm>
          <a:prstGeom prst="rect">
            <a:avLst/>
          </a:prstGeom>
          <a:noFill/>
          <a:ln w="9525">
            <a:noFill/>
            <a:miter lim="800000"/>
            <a:headEnd/>
            <a:tailEnd/>
          </a:ln>
          <a:effectLst/>
        </p:spPr>
      </p:pic>
      <p:sp>
        <p:nvSpPr>
          <p:cNvPr id="18" name="TextBox 17"/>
          <p:cNvSpPr txBox="1"/>
          <p:nvPr/>
        </p:nvSpPr>
        <p:spPr>
          <a:xfrm>
            <a:off x="371343" y="3783556"/>
            <a:ext cx="6037488" cy="830997"/>
          </a:xfrm>
          <a:prstGeom prst="rect">
            <a:avLst/>
          </a:prstGeom>
          <a:noFill/>
        </p:spPr>
        <p:txBody>
          <a:bodyPr wrap="square" rtlCol="0">
            <a:spAutoFit/>
          </a:bodyPr>
          <a:lstStyle/>
          <a:p>
            <a:r>
              <a:rPr lang="el-GR" sz="2800" b="1" dirty="0">
                <a:solidFill>
                  <a:schemeClr val="accent1">
                    <a:lumMod val="75000"/>
                  </a:schemeClr>
                </a:solidFill>
              </a:rPr>
              <a:t>3η Επιτροπή Παρακολούθησης</a:t>
            </a:r>
          </a:p>
          <a:p>
            <a:r>
              <a:rPr lang="el-GR" sz="2000" b="1" dirty="0">
                <a:solidFill>
                  <a:schemeClr val="tx2">
                    <a:lumMod val="75000"/>
                  </a:schemeClr>
                </a:solidFill>
              </a:rPr>
              <a:t>Καρπενήσι, 26/06/2024</a:t>
            </a:r>
            <a:endParaRPr lang="en-US" sz="2000" b="1" dirty="0">
              <a:solidFill>
                <a:schemeClr val="tx2">
                  <a:lumMod val="75000"/>
                </a:schemeClr>
              </a:solidFill>
            </a:endParaRPr>
          </a:p>
        </p:txBody>
      </p:sp>
    </p:spTree>
    <p:extLst>
      <p:ext uri="{BB962C8B-B14F-4D97-AF65-F5344CB8AC3E}">
        <p14:creationId xmlns:p14="http://schemas.microsoft.com/office/powerpoint/2010/main" val="70729627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0-#ppt_w/2"/>
                                          </p:val>
                                        </p:tav>
                                        <p:tav tm="100000">
                                          <p:val>
                                            <p:strVal val="#ppt_x"/>
                                          </p:val>
                                        </p:tav>
                                      </p:tavLst>
                                    </p:anim>
                                    <p:anim calcmode="lin" valueType="num">
                                      <p:cBhvr additive="base">
                                        <p:cTn id="12" dur="75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750" fill="hold"/>
                                        <p:tgtEl>
                                          <p:spTgt spid="18"/>
                                        </p:tgtEl>
                                        <p:attrNameLst>
                                          <p:attrName>ppt_x</p:attrName>
                                        </p:attrNameLst>
                                      </p:cBhvr>
                                      <p:tavLst>
                                        <p:tav tm="0">
                                          <p:val>
                                            <p:strVal val="0-#ppt_w/2"/>
                                          </p:val>
                                        </p:tav>
                                        <p:tav tm="100000">
                                          <p:val>
                                            <p:strVal val="#ppt_x"/>
                                          </p:val>
                                        </p:tav>
                                      </p:tavLst>
                                    </p:anim>
                                    <p:anim calcmode="lin" valueType="num">
                                      <p:cBhvr additive="base">
                                        <p:cTn id="17" dur="750" fill="hold"/>
                                        <p:tgtEl>
                                          <p:spTgt spid="18"/>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5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750" fill="hold"/>
                                        <p:tgtEl>
                                          <p:spTgt spid="20"/>
                                        </p:tgtEl>
                                        <p:attrNameLst>
                                          <p:attrName>ppt_x</p:attrName>
                                        </p:attrNameLst>
                                      </p:cBhvr>
                                      <p:tavLst>
                                        <p:tav tm="0">
                                          <p:val>
                                            <p:strVal val="0-#ppt_w/2"/>
                                          </p:val>
                                        </p:tav>
                                        <p:tav tm="100000">
                                          <p:val>
                                            <p:strVal val="#ppt_x"/>
                                          </p:val>
                                        </p:tav>
                                      </p:tavLst>
                                    </p:anim>
                                    <p:anim calcmode="lin" valueType="num">
                                      <p:cBhvr additive="base">
                                        <p:cTn id="21" dur="75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75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750" fill="hold"/>
                                        <p:tgtEl>
                                          <p:spTgt spid="17"/>
                                        </p:tgtEl>
                                        <p:attrNameLst>
                                          <p:attrName>ppt_x</p:attrName>
                                        </p:attrNameLst>
                                      </p:cBhvr>
                                      <p:tavLst>
                                        <p:tav tm="0">
                                          <p:val>
                                            <p:strVal val="0-#ppt_w/2"/>
                                          </p:val>
                                        </p:tav>
                                        <p:tav tm="100000">
                                          <p:val>
                                            <p:strVal val="#ppt_x"/>
                                          </p:val>
                                        </p:tav>
                                      </p:tavLst>
                                    </p:anim>
                                    <p:anim calcmode="lin" valueType="num">
                                      <p:cBhvr additive="base">
                                        <p:cTn id="25"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20"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l="28803" r="45587" b="94657"/>
          <a:stretch>
            <a:fillRect/>
          </a:stretch>
        </p:blipFill>
        <p:spPr bwMode="auto">
          <a:xfrm>
            <a:off x="9279705" y="6449640"/>
            <a:ext cx="2245356" cy="263505"/>
          </a:xfrm>
          <a:prstGeom prst="rect">
            <a:avLst/>
          </a:prstGeom>
          <a:noFill/>
          <a:ln w="9525">
            <a:noFill/>
            <a:miter lim="800000"/>
            <a:headEnd/>
            <a:tailEnd/>
          </a:ln>
          <a:effectLst/>
        </p:spPr>
      </p:pic>
      <p:pic>
        <p:nvPicPr>
          <p:cNvPr id="172034" name="Picture 2"/>
          <p:cNvPicPr>
            <a:picLocks noChangeAspect="1" noChangeArrowheads="1"/>
          </p:cNvPicPr>
          <p:nvPr/>
        </p:nvPicPr>
        <p:blipFill>
          <a:blip r:embed="rId3"/>
          <a:srcRect l="92302" t="4808" r="450" b="93134"/>
          <a:stretch>
            <a:fillRect/>
          </a:stretch>
        </p:blipFill>
        <p:spPr bwMode="auto">
          <a:xfrm>
            <a:off x="9013371" y="195942"/>
            <a:ext cx="2390251" cy="251927"/>
          </a:xfrm>
          <a:prstGeom prst="rect">
            <a:avLst/>
          </a:prstGeom>
          <a:noFill/>
          <a:ln w="9525">
            <a:noFill/>
            <a:miter lim="800000"/>
            <a:headEnd/>
            <a:tailEnd/>
          </a:ln>
          <a:effectLst/>
        </p:spPr>
      </p:pic>
      <p:pic>
        <p:nvPicPr>
          <p:cNvPr id="4" name="Picture 2"/>
          <p:cNvPicPr>
            <a:picLocks noChangeAspect="1" noChangeArrowheads="1"/>
          </p:cNvPicPr>
          <p:nvPr/>
        </p:nvPicPr>
        <p:blipFill>
          <a:blip r:embed="rId3"/>
          <a:srcRect t="94360" r="93476" b="3230"/>
          <a:stretch>
            <a:fillRect/>
          </a:stretch>
        </p:blipFill>
        <p:spPr bwMode="auto">
          <a:xfrm>
            <a:off x="805546" y="6419460"/>
            <a:ext cx="2245564" cy="275087"/>
          </a:xfrm>
          <a:prstGeom prst="rect">
            <a:avLst/>
          </a:prstGeom>
          <a:noFill/>
          <a:ln w="9525">
            <a:noFill/>
            <a:miter lim="800000"/>
            <a:headEnd/>
            <a:tailEnd/>
          </a:ln>
          <a:effectLst/>
        </p:spPr>
      </p:pic>
      <p:sp>
        <p:nvSpPr>
          <p:cNvPr id="11" name="TextBox 11"/>
          <p:cNvSpPr txBox="1"/>
          <p:nvPr/>
        </p:nvSpPr>
        <p:spPr>
          <a:xfrm>
            <a:off x="1590284" y="224902"/>
            <a:ext cx="7016496" cy="709425"/>
          </a:xfrm>
          <a:prstGeom prst="rect">
            <a:avLst/>
          </a:prstGeom>
          <a:noFill/>
        </p:spPr>
        <p:txBody>
          <a:bodyPr wrap="square" rtlCol="0">
            <a:spAutoFit/>
          </a:bodyPr>
          <a:lstStyle/>
          <a:p>
            <a:pPr>
              <a:lnSpc>
                <a:spcPct val="70000"/>
              </a:lnSpc>
            </a:pPr>
            <a:r>
              <a:rPr lang="el-GR" sz="3600" dirty="0">
                <a:solidFill>
                  <a:schemeClr val="accent1">
                    <a:lumMod val="75000"/>
                  </a:schemeClr>
                </a:solidFill>
              </a:rPr>
              <a:t>Πορεία Εξειδίκευσης δράσεων</a:t>
            </a:r>
          </a:p>
          <a:p>
            <a:pPr>
              <a:lnSpc>
                <a:spcPct val="70000"/>
              </a:lnSpc>
            </a:pPr>
            <a:endParaRPr lang="el-GR" sz="2000" dirty="0"/>
          </a:p>
        </p:txBody>
      </p:sp>
      <p:pic>
        <p:nvPicPr>
          <p:cNvPr id="23" name="Picture 2" descr="Ε.Υ.Δ.Ε.Π. Περιφέρειας Στερεάς Ελλάδας"/>
          <p:cNvPicPr>
            <a:picLocks noChangeAspect="1" noChangeArrowheads="1"/>
          </p:cNvPicPr>
          <p:nvPr/>
        </p:nvPicPr>
        <p:blipFill>
          <a:blip r:embed="rId4" cstate="print"/>
          <a:srcRect/>
          <a:stretch>
            <a:fillRect/>
          </a:stretch>
        </p:blipFill>
        <p:spPr bwMode="auto">
          <a:xfrm>
            <a:off x="1149369" y="750784"/>
            <a:ext cx="427505" cy="408145"/>
          </a:xfrm>
          <a:prstGeom prst="rect">
            <a:avLst/>
          </a:prstGeom>
          <a:noFill/>
        </p:spPr>
      </p:pic>
      <p:pic>
        <p:nvPicPr>
          <p:cNvPr id="24" name="Picture 2" descr="Αρχική"/>
          <p:cNvPicPr>
            <a:picLocks noChangeAspect="1" noChangeArrowheads="1"/>
          </p:cNvPicPr>
          <p:nvPr/>
        </p:nvPicPr>
        <p:blipFill>
          <a:blip r:embed="rId5"/>
          <a:srcRect l="5802" t="7618" r="8130"/>
          <a:stretch>
            <a:fillRect/>
          </a:stretch>
        </p:blipFill>
        <p:spPr bwMode="auto">
          <a:xfrm>
            <a:off x="63162" y="728721"/>
            <a:ext cx="986828" cy="452799"/>
          </a:xfrm>
          <a:prstGeom prst="rect">
            <a:avLst/>
          </a:prstGeom>
          <a:noFill/>
        </p:spPr>
      </p:pic>
      <p:pic>
        <p:nvPicPr>
          <p:cNvPr id="25" name="Εικόνα 24"/>
          <p:cNvPicPr/>
          <p:nvPr/>
        </p:nvPicPr>
        <p:blipFill rotWithShape="1">
          <a:blip r:embed="rId6"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graphicFrame>
        <p:nvGraphicFramePr>
          <p:cNvPr id="3" name="Γράφημα 2">
            <a:extLst>
              <a:ext uri="{FF2B5EF4-FFF2-40B4-BE49-F238E27FC236}">
                <a16:creationId xmlns:a16="http://schemas.microsoft.com/office/drawing/2014/main" id="{8B9DF78C-4328-26BA-9C34-25073021E22F}"/>
              </a:ext>
            </a:extLst>
          </p:cNvPr>
          <p:cNvGraphicFramePr/>
          <p:nvPr>
            <p:extLst>
              <p:ext uri="{D42A27DB-BD31-4B8C-83A1-F6EECF244321}">
                <p14:modId xmlns:p14="http://schemas.microsoft.com/office/powerpoint/2010/main" val="318632137"/>
              </p:ext>
            </p:extLst>
          </p:nvPr>
        </p:nvGraphicFramePr>
        <p:xfrm>
          <a:off x="456856" y="1598612"/>
          <a:ext cx="8556516" cy="4573655"/>
        </p:xfrm>
        <a:graphic>
          <a:graphicData uri="http://schemas.openxmlformats.org/drawingml/2006/chart">
            <c:chart xmlns:c="http://schemas.openxmlformats.org/drawingml/2006/chart" xmlns:r="http://schemas.openxmlformats.org/officeDocument/2006/relationships" r:id="rId7"/>
          </a:graphicData>
        </a:graphic>
      </p:graphicFrame>
      <p:sp>
        <p:nvSpPr>
          <p:cNvPr id="6" name="Πλαίσιο κειμένου 1">
            <a:extLst>
              <a:ext uri="{FF2B5EF4-FFF2-40B4-BE49-F238E27FC236}">
                <a16:creationId xmlns:a16="http://schemas.microsoft.com/office/drawing/2014/main" id="{03D30278-09C3-DEE6-CD10-79D0B8340B85}"/>
              </a:ext>
            </a:extLst>
          </p:cNvPr>
          <p:cNvSpPr txBox="1"/>
          <p:nvPr/>
        </p:nvSpPr>
        <p:spPr>
          <a:xfrm>
            <a:off x="5795400" y="2453054"/>
            <a:ext cx="816415" cy="281354"/>
          </a:xfrm>
          <a:prstGeom prst="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lstStyle/>
          <a:p>
            <a:pPr algn="ctr"/>
            <a:r>
              <a:rPr lang="el-GR" sz="900">
                <a:solidFill>
                  <a:srgbClr val="FFFFFF"/>
                </a:solidFill>
                <a:effectLst/>
                <a:ea typeface="Times New Roman" panose="02020603050405020304" pitchFamily="18" charset="0"/>
                <a:cs typeface="Times New Roman" panose="02020603050405020304" pitchFamily="18" charset="0"/>
              </a:rPr>
              <a:t>14/03/2024</a:t>
            </a:r>
            <a:endParaRPr lang="el-GR" sz="1200">
              <a:effectLst/>
              <a:latin typeface="Times New Roman" panose="02020603050405020304" pitchFamily="18" charset="0"/>
              <a:ea typeface="Times New Roman" panose="02020603050405020304" pitchFamily="18" charset="0"/>
            </a:endParaRPr>
          </a:p>
        </p:txBody>
      </p:sp>
      <p:graphicFrame>
        <p:nvGraphicFramePr>
          <p:cNvPr id="18" name="Πίνακας 17">
            <a:extLst>
              <a:ext uri="{FF2B5EF4-FFF2-40B4-BE49-F238E27FC236}">
                <a16:creationId xmlns:a16="http://schemas.microsoft.com/office/drawing/2014/main" id="{9066CE46-7E56-9D62-4312-F90341AA7827}"/>
              </a:ext>
            </a:extLst>
          </p:cNvPr>
          <p:cNvGraphicFramePr>
            <a:graphicFrameLocks noGrp="1"/>
          </p:cNvGraphicFramePr>
          <p:nvPr>
            <p:extLst>
              <p:ext uri="{D42A27DB-BD31-4B8C-83A1-F6EECF244321}">
                <p14:modId xmlns:p14="http://schemas.microsoft.com/office/powerpoint/2010/main" val="4154111967"/>
              </p:ext>
            </p:extLst>
          </p:nvPr>
        </p:nvGraphicFramePr>
        <p:xfrm>
          <a:off x="9024433" y="1999489"/>
          <a:ext cx="2755900" cy="3771900"/>
        </p:xfrm>
        <a:graphic>
          <a:graphicData uri="http://schemas.openxmlformats.org/drawingml/2006/table">
            <a:tbl>
              <a:tblPr firstRow="1" bandRow="1">
                <a:tableStyleId>{5C22544A-7EE6-4342-B048-85BDC9FD1C3A}</a:tableStyleId>
              </a:tblPr>
              <a:tblGrid>
                <a:gridCol w="688975">
                  <a:extLst>
                    <a:ext uri="{9D8B030D-6E8A-4147-A177-3AD203B41FA5}">
                      <a16:colId xmlns:a16="http://schemas.microsoft.com/office/drawing/2014/main" val="2625444884"/>
                    </a:ext>
                  </a:extLst>
                </a:gridCol>
                <a:gridCol w="688975">
                  <a:extLst>
                    <a:ext uri="{9D8B030D-6E8A-4147-A177-3AD203B41FA5}">
                      <a16:colId xmlns:a16="http://schemas.microsoft.com/office/drawing/2014/main" val="3804799463"/>
                    </a:ext>
                  </a:extLst>
                </a:gridCol>
                <a:gridCol w="688975">
                  <a:extLst>
                    <a:ext uri="{9D8B030D-6E8A-4147-A177-3AD203B41FA5}">
                      <a16:colId xmlns:a16="http://schemas.microsoft.com/office/drawing/2014/main" val="383455646"/>
                    </a:ext>
                  </a:extLst>
                </a:gridCol>
                <a:gridCol w="688975">
                  <a:extLst>
                    <a:ext uri="{9D8B030D-6E8A-4147-A177-3AD203B41FA5}">
                      <a16:colId xmlns:a16="http://schemas.microsoft.com/office/drawing/2014/main" val="3799455729"/>
                    </a:ext>
                  </a:extLst>
                </a:gridCol>
              </a:tblGrid>
              <a:tr h="314325">
                <a:tc>
                  <a:txBody>
                    <a:bodyPr/>
                    <a:lstStyle/>
                    <a:p>
                      <a:pPr algn="ctr" fontAlgn="ctr"/>
                      <a:r>
                        <a:rPr lang="el-GR" sz="1000" u="none" strike="noStrike" kern="1200" dirty="0" err="1">
                          <a:solidFill>
                            <a:schemeClr val="bg1"/>
                          </a:solidFill>
                          <a:effectLst/>
                        </a:rPr>
                        <a:t>Προτ</a:t>
                      </a:r>
                      <a:r>
                        <a:rPr lang="el-GR" sz="1000" u="none" strike="noStrike" kern="1200" dirty="0">
                          <a:solidFill>
                            <a:schemeClr val="bg1"/>
                          </a:solidFill>
                          <a:effectLst/>
                        </a:rPr>
                        <a:t>.</a:t>
                      </a:r>
                      <a:endParaRPr lang="el-GR" sz="1000" u="none" strike="noStrike" kern="1200" dirty="0">
                        <a:solidFill>
                          <a:schemeClr val="bg1"/>
                        </a:solidFill>
                        <a:effectLst/>
                        <a:latin typeface="+mn-lt"/>
                        <a:ea typeface="+mn-ea"/>
                        <a:cs typeface="+mn-cs"/>
                      </a:endParaRPr>
                    </a:p>
                  </a:txBody>
                  <a:tcPr marL="9525" marR="9525" marT="9525" marB="0" anchor="ctr"/>
                </a:tc>
                <a:tc>
                  <a:txBody>
                    <a:bodyPr/>
                    <a:lstStyle/>
                    <a:p>
                      <a:pPr algn="ctr" fontAlgn="ctr"/>
                      <a:r>
                        <a:rPr lang="el-GR" sz="1000" u="none" strike="noStrike" kern="1200" dirty="0">
                          <a:solidFill>
                            <a:schemeClr val="bg1"/>
                          </a:solidFill>
                          <a:effectLst/>
                        </a:rPr>
                        <a:t>Δημόσια Δαπάνη</a:t>
                      </a:r>
                      <a:endParaRPr lang="el-GR" sz="1000" u="none" strike="noStrike" kern="1200" dirty="0">
                        <a:solidFill>
                          <a:schemeClr val="bg1"/>
                        </a:solidFill>
                        <a:effectLst/>
                        <a:latin typeface="+mn-lt"/>
                        <a:ea typeface="+mn-ea"/>
                        <a:cs typeface="+mn-cs"/>
                      </a:endParaRPr>
                    </a:p>
                  </a:txBody>
                  <a:tcPr marL="9525" marR="9525" marT="9525" marB="0" anchor="ctr"/>
                </a:tc>
                <a:tc>
                  <a:txBody>
                    <a:bodyPr/>
                    <a:lstStyle/>
                    <a:p>
                      <a:pPr algn="ctr" fontAlgn="ctr"/>
                      <a:r>
                        <a:rPr lang="el-GR" sz="1000" u="none" strike="noStrike" kern="1200" dirty="0">
                          <a:solidFill>
                            <a:schemeClr val="bg1"/>
                          </a:solidFill>
                          <a:effectLst/>
                        </a:rPr>
                        <a:t>Εξειδίκευση</a:t>
                      </a:r>
                      <a:endParaRPr lang="el-GR" sz="1000" u="none" strike="noStrike" kern="1200" dirty="0">
                        <a:solidFill>
                          <a:schemeClr val="bg1"/>
                        </a:solidFill>
                        <a:effectLst/>
                        <a:latin typeface="+mn-lt"/>
                        <a:ea typeface="+mn-ea"/>
                        <a:cs typeface="+mn-cs"/>
                      </a:endParaRPr>
                    </a:p>
                  </a:txBody>
                  <a:tcPr marL="9525" marR="9525" marT="9525" marB="0" anchor="ctr"/>
                </a:tc>
                <a:tc>
                  <a:txBody>
                    <a:bodyPr/>
                    <a:lstStyle/>
                    <a:p>
                      <a:pPr algn="ctr" fontAlgn="ctr"/>
                      <a:r>
                        <a:rPr lang="el-GR" sz="1000" u="none" strike="noStrike" kern="1200" dirty="0">
                          <a:solidFill>
                            <a:schemeClr val="bg1"/>
                          </a:solidFill>
                          <a:effectLst/>
                        </a:rPr>
                        <a:t>%</a:t>
                      </a:r>
                      <a:endParaRPr lang="el-GR" sz="1000" u="none" strike="noStrike" kern="1200" dirty="0">
                        <a:solidFill>
                          <a:schemeClr val="bg1"/>
                        </a:solidFill>
                        <a:effectLst/>
                        <a:latin typeface="+mn-lt"/>
                        <a:ea typeface="+mn-ea"/>
                        <a:cs typeface="+mn-cs"/>
                      </a:endParaRPr>
                    </a:p>
                  </a:txBody>
                  <a:tcPr marL="9525" marR="9525" marT="9525" marB="0" anchor="ctr"/>
                </a:tc>
                <a:extLst>
                  <a:ext uri="{0D108BD9-81ED-4DB2-BD59-A6C34878D82A}">
                    <a16:rowId xmlns:a16="http://schemas.microsoft.com/office/drawing/2014/main" val="9340121"/>
                  </a:ext>
                </a:extLst>
              </a:tr>
              <a:tr h="314325">
                <a:tc>
                  <a:txBody>
                    <a:bodyPr/>
                    <a:lstStyle/>
                    <a:p>
                      <a:pPr algn="ctr" fontAlgn="ctr"/>
                      <a:r>
                        <a:rPr lang="el-GR" sz="1000" u="none" strike="noStrike" dirty="0">
                          <a:effectLst/>
                        </a:rPr>
                        <a:t>01</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50.104.712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dirty="0">
                          <a:effectLst/>
                        </a:rPr>
                        <a:t>1.176.471</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l-GR" sz="1000" u="none" strike="noStrike" dirty="0">
                          <a:effectLst/>
                        </a:rPr>
                        <a:t>2,35%</a:t>
                      </a:r>
                      <a:endParaRPr lang="el-GR"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494955638"/>
                  </a:ext>
                </a:extLst>
              </a:tr>
              <a:tr h="314325">
                <a:tc>
                  <a:txBody>
                    <a:bodyPr/>
                    <a:lstStyle/>
                    <a:p>
                      <a:pPr algn="ctr" fontAlgn="ctr"/>
                      <a:r>
                        <a:rPr lang="el-GR" sz="1000" u="none" strike="noStrike" dirty="0">
                          <a:effectLst/>
                        </a:rPr>
                        <a:t>02</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96.012.618</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dirty="0">
                          <a:effectLst/>
                        </a:rPr>
                        <a:t>79.072.890</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l-GR" sz="1000" u="none" strike="noStrike" dirty="0">
                          <a:effectLst/>
                        </a:rPr>
                        <a:t>82,36%</a:t>
                      </a:r>
                      <a:endParaRPr lang="el-GR"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272488193"/>
                  </a:ext>
                </a:extLst>
              </a:tr>
              <a:tr h="314325">
                <a:tc>
                  <a:txBody>
                    <a:bodyPr/>
                    <a:lstStyle/>
                    <a:p>
                      <a:pPr algn="ctr" fontAlgn="ctr"/>
                      <a:r>
                        <a:rPr lang="el-GR" sz="1000" u="none" strike="noStrike" dirty="0">
                          <a:effectLst/>
                        </a:rPr>
                        <a:t>03</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dirty="0">
                          <a:effectLst/>
                        </a:rPr>
                        <a:t>29.214.257</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13.374.915</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l-GR" sz="1000" u="none" strike="noStrike" dirty="0">
                          <a:effectLst/>
                        </a:rPr>
                        <a:t>45,78%</a:t>
                      </a:r>
                      <a:endParaRPr lang="el-GR"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81706304"/>
                  </a:ext>
                </a:extLst>
              </a:tr>
              <a:tr h="314325">
                <a:tc>
                  <a:txBody>
                    <a:bodyPr/>
                    <a:lstStyle/>
                    <a:p>
                      <a:pPr algn="ctr" fontAlgn="ctr"/>
                      <a:r>
                        <a:rPr lang="el-GR" sz="1000" u="none" strike="noStrike" dirty="0">
                          <a:effectLst/>
                        </a:rPr>
                        <a:t>04.01</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58.428.513</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dirty="0">
                          <a:effectLst/>
                        </a:rPr>
                        <a:t>39.262.953</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l-GR" sz="1000" u="none" strike="noStrike" dirty="0">
                          <a:effectLst/>
                        </a:rPr>
                        <a:t>67,20%</a:t>
                      </a:r>
                      <a:endParaRPr lang="el-GR"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994613884"/>
                  </a:ext>
                </a:extLst>
              </a:tr>
              <a:tr h="314325">
                <a:tc>
                  <a:txBody>
                    <a:bodyPr/>
                    <a:lstStyle/>
                    <a:p>
                      <a:pPr algn="ctr" fontAlgn="ctr"/>
                      <a:r>
                        <a:rPr lang="el-GR" sz="1000" u="none" strike="noStrike">
                          <a:effectLst/>
                        </a:rPr>
                        <a:t>04.02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108.094.234</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46.527.111</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l-GR" sz="1000" u="none" strike="noStrike" dirty="0">
                          <a:effectLst/>
                        </a:rPr>
                        <a:t>43,04%</a:t>
                      </a:r>
                      <a:endParaRPr lang="el-GR"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044455887"/>
                  </a:ext>
                </a:extLst>
              </a:tr>
              <a:tr h="314325">
                <a:tc>
                  <a:txBody>
                    <a:bodyPr/>
                    <a:lstStyle/>
                    <a:p>
                      <a:pPr algn="ctr" fontAlgn="ctr"/>
                      <a:r>
                        <a:rPr lang="el-GR" sz="1000" u="none" strike="noStrike" dirty="0">
                          <a:effectLst/>
                        </a:rPr>
                        <a:t>05</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76.301.517</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30.372.471</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l-GR" sz="1000" u="none" strike="noStrike" dirty="0">
                          <a:effectLst/>
                        </a:rPr>
                        <a:t>39,81%</a:t>
                      </a:r>
                      <a:endParaRPr lang="el-GR"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834605799"/>
                  </a:ext>
                </a:extLst>
              </a:tr>
              <a:tr h="314325">
                <a:tc>
                  <a:txBody>
                    <a:bodyPr/>
                    <a:lstStyle/>
                    <a:p>
                      <a:pPr algn="ctr" fontAlgn="ctr"/>
                      <a:r>
                        <a:rPr lang="el-GR" sz="1000" u="none" strike="noStrike" dirty="0">
                          <a:effectLst/>
                        </a:rPr>
                        <a:t>06.01</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5.622.879</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6.372.879</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l-GR" sz="1000" u="none" strike="noStrike">
                          <a:effectLst/>
                        </a:rPr>
                        <a:t>113,34%</a:t>
                      </a:r>
                      <a:endParaRPr lang="el-GR"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489562928"/>
                  </a:ext>
                </a:extLst>
              </a:tr>
              <a:tr h="314325">
                <a:tc>
                  <a:txBody>
                    <a:bodyPr/>
                    <a:lstStyle/>
                    <a:p>
                      <a:pPr algn="ctr" fontAlgn="ctr"/>
                      <a:r>
                        <a:rPr lang="el-GR" sz="1000" u="none" strike="noStrike">
                          <a:effectLst/>
                        </a:rPr>
                        <a:t>06.02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2.287.172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2.287.172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l-GR" sz="1000" u="none" strike="noStrike" dirty="0">
                          <a:effectLst/>
                        </a:rPr>
                        <a:t>100,00%</a:t>
                      </a:r>
                      <a:endParaRPr lang="el-GR"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969752529"/>
                  </a:ext>
                </a:extLst>
              </a:tr>
              <a:tr h="314325">
                <a:tc>
                  <a:txBody>
                    <a:bodyPr/>
                    <a:lstStyle/>
                    <a:p>
                      <a:pPr algn="ctr" fontAlgn="b"/>
                      <a:r>
                        <a:rPr lang="el-GR" sz="1000" b="1" u="none" strike="noStrike" dirty="0">
                          <a:effectLst/>
                        </a:rPr>
                        <a:t>ΕΤΠΑ</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dirty="0">
                          <a:effectLst/>
                        </a:rPr>
                        <a:t>315.684.496</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a:effectLst/>
                        </a:rPr>
                        <a:t>169.632.579</a:t>
                      </a:r>
                      <a:endParaRPr lang="el-GR" sz="10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l-GR" sz="1000" b="1" u="none" strike="noStrike" dirty="0">
                          <a:effectLst/>
                        </a:rPr>
                        <a:t>53,73%</a:t>
                      </a:r>
                      <a:endParaRPr lang="el-GR" sz="10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778977958"/>
                  </a:ext>
                </a:extLst>
              </a:tr>
              <a:tr h="314325">
                <a:tc>
                  <a:txBody>
                    <a:bodyPr/>
                    <a:lstStyle/>
                    <a:p>
                      <a:pPr algn="ctr" fontAlgn="b"/>
                      <a:r>
                        <a:rPr lang="el-GR" sz="1000" b="1" u="none" strike="noStrike" dirty="0">
                          <a:effectLst/>
                        </a:rPr>
                        <a:t>ΕΚΤ+</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a:effectLst/>
                        </a:rPr>
                        <a:t>110.381.406</a:t>
                      </a:r>
                      <a:endParaRPr lang="el-GR" sz="10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dirty="0">
                          <a:effectLst/>
                        </a:rPr>
                        <a:t>48.814.283</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l-GR" sz="1000" b="1" u="none" strike="noStrike" dirty="0">
                          <a:effectLst/>
                        </a:rPr>
                        <a:t>44,22%</a:t>
                      </a:r>
                      <a:endParaRPr lang="el-GR" sz="10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799535569"/>
                  </a:ext>
                </a:extLst>
              </a:tr>
              <a:tr h="314325">
                <a:tc>
                  <a:txBody>
                    <a:bodyPr/>
                    <a:lstStyle/>
                    <a:p>
                      <a:pPr algn="ctr" fontAlgn="ctr"/>
                      <a:r>
                        <a:rPr lang="el-GR" sz="1000" b="1" u="none" strike="noStrike" dirty="0">
                          <a:effectLst/>
                        </a:rPr>
                        <a:t>Πρόγραμμα</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dirty="0">
                          <a:effectLst/>
                        </a:rPr>
                        <a:t>426.065.902</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dirty="0">
                          <a:effectLst/>
                        </a:rPr>
                        <a:t>218.446.862</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l-GR" sz="1000" b="1" u="none" strike="noStrike" dirty="0">
                          <a:effectLst/>
                        </a:rPr>
                        <a:t>51,27%</a:t>
                      </a:r>
                      <a:endParaRPr lang="el-GR" sz="10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64573680"/>
                  </a:ext>
                </a:extLst>
              </a:tr>
            </a:tbl>
          </a:graphicData>
        </a:graphic>
      </p:graphicFrame>
      <p:sp>
        <p:nvSpPr>
          <p:cNvPr id="19" name="TextBox 18">
            <a:extLst>
              <a:ext uri="{FF2B5EF4-FFF2-40B4-BE49-F238E27FC236}">
                <a16:creationId xmlns:a16="http://schemas.microsoft.com/office/drawing/2014/main" id="{766947C9-4555-C908-B400-F36937058094}"/>
              </a:ext>
            </a:extLst>
          </p:cNvPr>
          <p:cNvSpPr txBox="1"/>
          <p:nvPr/>
        </p:nvSpPr>
        <p:spPr>
          <a:xfrm>
            <a:off x="9024433" y="1425516"/>
            <a:ext cx="2755900" cy="523220"/>
          </a:xfrm>
          <a:prstGeom prst="rect">
            <a:avLst/>
          </a:prstGeom>
          <a:noFill/>
        </p:spPr>
        <p:txBody>
          <a:bodyPr wrap="square" rtlCol="0">
            <a:spAutoFit/>
          </a:bodyPr>
          <a:lstStyle/>
          <a:p>
            <a:pPr algn="ctr"/>
            <a:r>
              <a:rPr lang="el-GR" sz="1400" b="1" dirty="0">
                <a:solidFill>
                  <a:schemeClr val="accent1"/>
                </a:solidFill>
              </a:rPr>
              <a:t>Στοιχεία 21/06/2024 </a:t>
            </a:r>
          </a:p>
          <a:p>
            <a:pPr algn="ctr"/>
            <a:r>
              <a:rPr lang="el-GR" sz="1400" b="1" dirty="0">
                <a:solidFill>
                  <a:schemeClr val="accent1"/>
                </a:solidFill>
              </a:rPr>
              <a:t>ανά Προτεραιότητα</a:t>
            </a:r>
          </a:p>
        </p:txBody>
      </p:sp>
    </p:spTree>
    <p:extLst>
      <p:ext uri="{BB962C8B-B14F-4D97-AF65-F5344CB8AC3E}">
        <p14:creationId xmlns:p14="http://schemas.microsoft.com/office/powerpoint/2010/main" val="3460842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44463" y="219215"/>
            <a:ext cx="8531185" cy="590931"/>
          </a:xfrm>
          <a:prstGeom prst="rect">
            <a:avLst/>
          </a:prstGeom>
          <a:noFill/>
        </p:spPr>
        <p:txBody>
          <a:bodyPr wrap="square" rtlCol="0">
            <a:spAutoFit/>
          </a:bodyPr>
          <a:lstStyle/>
          <a:p>
            <a:pPr algn="ctr">
              <a:lnSpc>
                <a:spcPct val="90000"/>
              </a:lnSpc>
            </a:pPr>
            <a:r>
              <a:rPr lang="el-GR" sz="3600" dirty="0">
                <a:solidFill>
                  <a:schemeClr val="accent1">
                    <a:lumMod val="75000"/>
                  </a:schemeClr>
                </a:solidFill>
              </a:rPr>
              <a:t>Πρόοδος ενεργοποίησης </a:t>
            </a:r>
            <a:endParaRPr lang="en-US" sz="3600" dirty="0">
              <a:solidFill>
                <a:schemeClr val="accent1">
                  <a:lumMod val="75000"/>
                </a:schemeClr>
              </a:solidFill>
            </a:endParaRPr>
          </a:p>
        </p:txBody>
      </p:sp>
      <p:grpSp>
        <p:nvGrpSpPr>
          <p:cNvPr id="21" name="Group 20"/>
          <p:cNvGrpSpPr/>
          <p:nvPr/>
        </p:nvGrpSpPr>
        <p:grpSpPr>
          <a:xfrm>
            <a:off x="5210055" y="1004655"/>
            <a:ext cx="661311" cy="101677"/>
            <a:chOff x="1847846" y="5503706"/>
            <a:chExt cx="1041400" cy="160116"/>
          </a:xfrm>
        </p:grpSpPr>
        <p:sp>
          <p:nvSpPr>
            <p:cNvPr id="22" name="Parallelogram 21"/>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Parallelogram 22"/>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Parallelogram 23"/>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 name="Group 24"/>
          <p:cNvGrpSpPr/>
          <p:nvPr/>
        </p:nvGrpSpPr>
        <p:grpSpPr>
          <a:xfrm>
            <a:off x="945104" y="3065885"/>
            <a:ext cx="1346705" cy="1346704"/>
            <a:chOff x="4061895" y="4064562"/>
            <a:chExt cx="2420399" cy="2420397"/>
          </a:xfrm>
        </p:grpSpPr>
        <p:sp>
          <p:nvSpPr>
            <p:cNvPr id="26" name="Oval 25"/>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27,5</a:t>
              </a:r>
              <a:r>
                <a:rPr lang="en-US" sz="2000" dirty="0">
                  <a:solidFill>
                    <a:schemeClr val="tx1">
                      <a:lumMod val="65000"/>
                      <a:lumOff val="35000"/>
                    </a:schemeClr>
                  </a:solidFill>
                </a:rPr>
                <a:t>%</a:t>
              </a:r>
            </a:p>
          </p:txBody>
        </p:sp>
        <p:sp>
          <p:nvSpPr>
            <p:cNvPr id="27" name="Arc 26"/>
            <p:cNvSpPr/>
            <p:nvPr/>
          </p:nvSpPr>
          <p:spPr>
            <a:xfrm>
              <a:off x="4061895" y="4064562"/>
              <a:ext cx="2420399" cy="2420397"/>
            </a:xfrm>
            <a:prstGeom prst="arc">
              <a:avLst>
                <a:gd name="adj1" fmla="val 16897392"/>
                <a:gd name="adj2" fmla="val 536022"/>
              </a:avLst>
            </a:prstGeom>
            <a:ln w="152400" cap="rnd" cmpd="sng">
              <a:solidFill>
                <a:schemeClr val="accent1"/>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grpSp>
        <p:nvGrpSpPr>
          <p:cNvPr id="28" name="Group 27"/>
          <p:cNvGrpSpPr/>
          <p:nvPr/>
        </p:nvGrpSpPr>
        <p:grpSpPr>
          <a:xfrm>
            <a:off x="2996456" y="3065885"/>
            <a:ext cx="1346705" cy="1346704"/>
            <a:chOff x="4061895" y="4064562"/>
            <a:chExt cx="2420399" cy="2420397"/>
          </a:xfrm>
        </p:grpSpPr>
        <p:sp>
          <p:nvSpPr>
            <p:cNvPr id="29" name="Oval 28"/>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20,4 </a:t>
              </a:r>
              <a:r>
                <a:rPr lang="en-US" sz="2000" dirty="0">
                  <a:solidFill>
                    <a:schemeClr val="tx1">
                      <a:lumMod val="65000"/>
                      <a:lumOff val="35000"/>
                    </a:schemeClr>
                  </a:solidFill>
                </a:rPr>
                <a:t>%</a:t>
              </a:r>
            </a:p>
          </p:txBody>
        </p:sp>
        <p:sp>
          <p:nvSpPr>
            <p:cNvPr id="30" name="Arc 29"/>
            <p:cNvSpPr/>
            <p:nvPr/>
          </p:nvSpPr>
          <p:spPr>
            <a:xfrm>
              <a:off x="4061895" y="4064562"/>
              <a:ext cx="2420399" cy="2420397"/>
            </a:xfrm>
            <a:prstGeom prst="arc">
              <a:avLst>
                <a:gd name="adj1" fmla="val 16396125"/>
                <a:gd name="adj2" fmla="val 20313787"/>
              </a:avLst>
            </a:prstGeom>
            <a:ln w="152400" cap="rnd" cmpd="sng">
              <a:solidFill>
                <a:schemeClr val="accent3"/>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sp>
        <p:nvSpPr>
          <p:cNvPr id="32" name="Rectangle 31"/>
          <p:cNvSpPr/>
          <p:nvPr/>
        </p:nvSpPr>
        <p:spPr>
          <a:xfrm>
            <a:off x="1474252" y="5596087"/>
            <a:ext cx="2571184" cy="400110"/>
          </a:xfrm>
          <a:prstGeom prst="rect">
            <a:avLst/>
          </a:prstGeom>
        </p:spPr>
        <p:txBody>
          <a:bodyPr wrap="square">
            <a:spAutoFit/>
          </a:bodyPr>
          <a:lstStyle/>
          <a:p>
            <a:r>
              <a:rPr lang="el-GR" sz="2000" dirty="0">
                <a:solidFill>
                  <a:srgbClr val="FF0000"/>
                </a:solidFill>
                <a:cs typeface="Segoe UI" panose="020B0502040204020203" pitchFamily="34" charset="0"/>
              </a:rPr>
              <a:t>Π/Υ</a:t>
            </a:r>
            <a:r>
              <a:rPr lang="el-GR" sz="2000" b="1" dirty="0">
                <a:solidFill>
                  <a:srgbClr val="FF0000"/>
                </a:solidFill>
                <a:cs typeface="Segoe UI" panose="020B0502040204020203" pitchFamily="34" charset="0"/>
              </a:rPr>
              <a:t>: 86.927.975 €</a:t>
            </a:r>
          </a:p>
        </p:txBody>
      </p:sp>
      <p:sp>
        <p:nvSpPr>
          <p:cNvPr id="33" name="Rectangle 32"/>
          <p:cNvSpPr/>
          <p:nvPr/>
        </p:nvSpPr>
        <p:spPr>
          <a:xfrm>
            <a:off x="670628" y="4543948"/>
            <a:ext cx="1980159" cy="609398"/>
          </a:xfrm>
          <a:prstGeom prst="rect">
            <a:avLst/>
          </a:prstGeom>
        </p:spPr>
        <p:txBody>
          <a:bodyPr wrap="square">
            <a:spAutoFit/>
          </a:bodyPr>
          <a:lstStyle/>
          <a:p>
            <a:pPr algn="ctr">
              <a:lnSpc>
                <a:spcPct val="120000"/>
              </a:lnSpc>
            </a:pPr>
            <a:r>
              <a:rPr lang="el-GR" sz="1400" i="1" dirty="0"/>
              <a:t>ποσοστό ενεργοποίησης ως προς το ΕΤΠΑ</a:t>
            </a:r>
            <a:endParaRPr lang="en-US" sz="1400" i="1" dirty="0">
              <a:solidFill>
                <a:schemeClr val="bg1">
                  <a:lumMod val="65000"/>
                </a:schemeClr>
              </a:solidFill>
              <a:cs typeface="Segoe UI Light" panose="020B0502040204020203" pitchFamily="34" charset="0"/>
            </a:endParaRPr>
          </a:p>
        </p:txBody>
      </p:sp>
      <p:pic>
        <p:nvPicPr>
          <p:cNvPr id="42" name="Picture 2"/>
          <p:cNvPicPr>
            <a:picLocks noChangeAspect="1" noChangeArrowheads="1"/>
          </p:cNvPicPr>
          <p:nvPr/>
        </p:nvPicPr>
        <p:blipFill>
          <a:blip r:embed="rId2"/>
          <a:srcRect l="92302" t="4808" r="450" b="93134"/>
          <a:stretch>
            <a:fillRect/>
          </a:stretch>
        </p:blipFill>
        <p:spPr bwMode="auto">
          <a:xfrm>
            <a:off x="9013372" y="195942"/>
            <a:ext cx="2363874" cy="251927"/>
          </a:xfrm>
          <a:prstGeom prst="rect">
            <a:avLst/>
          </a:prstGeom>
          <a:noFill/>
          <a:ln w="9525">
            <a:noFill/>
            <a:miter lim="800000"/>
            <a:headEnd/>
            <a:tailEnd/>
          </a:ln>
          <a:effectLst/>
        </p:spPr>
      </p:pic>
      <p:pic>
        <p:nvPicPr>
          <p:cNvPr id="43"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44"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45"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46"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47" name="Εικόνα 46"/>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
        <p:nvSpPr>
          <p:cNvPr id="51" name="Rectangle 12"/>
          <p:cNvSpPr/>
          <p:nvPr/>
        </p:nvSpPr>
        <p:spPr>
          <a:xfrm>
            <a:off x="853567" y="1353378"/>
            <a:ext cx="10854921" cy="646331"/>
          </a:xfrm>
          <a:prstGeom prst="rect">
            <a:avLst/>
          </a:prstGeom>
        </p:spPr>
        <p:txBody>
          <a:bodyPr wrap="square">
            <a:spAutoFit/>
          </a:bodyPr>
          <a:lstStyle/>
          <a:p>
            <a:pPr algn="just"/>
            <a:r>
              <a:rPr lang="el-GR" dirty="0"/>
              <a:t>Μέχρι σήμερα (21/06/2024) έχουν εκδοθεί </a:t>
            </a:r>
            <a:r>
              <a:rPr lang="el-GR" dirty="0">
                <a:solidFill>
                  <a:schemeClr val="accent1"/>
                </a:solidFill>
              </a:rPr>
              <a:t>48 προσκλήσεις για την υποβολή προτάσεων </a:t>
            </a:r>
            <a:r>
              <a:rPr lang="el-GR" dirty="0"/>
              <a:t>συνολικού προϋπολογισμού </a:t>
            </a:r>
            <a:r>
              <a:rPr lang="el-GR" b="1" dirty="0">
                <a:solidFill>
                  <a:srgbClr val="FF0000"/>
                </a:solidFill>
                <a:cs typeface="Segoe UI" panose="020B0502040204020203" pitchFamily="34" charset="0"/>
              </a:rPr>
              <a:t>123.708.669 €</a:t>
            </a:r>
            <a:r>
              <a:rPr lang="el-GR" dirty="0"/>
              <a:t> ποσοστό εξειδίκευσης </a:t>
            </a:r>
            <a:r>
              <a:rPr lang="el-GR" dirty="0">
                <a:solidFill>
                  <a:schemeClr val="accent1"/>
                </a:solidFill>
              </a:rPr>
              <a:t>29,0% </a:t>
            </a:r>
            <a:r>
              <a:rPr lang="el-GR" dirty="0"/>
              <a:t>του Προγράμματος.</a:t>
            </a:r>
          </a:p>
        </p:txBody>
      </p:sp>
      <p:sp>
        <p:nvSpPr>
          <p:cNvPr id="52" name="Rectangle 11"/>
          <p:cNvSpPr/>
          <p:nvPr/>
        </p:nvSpPr>
        <p:spPr>
          <a:xfrm>
            <a:off x="1812852" y="2231930"/>
            <a:ext cx="2466331" cy="646331"/>
          </a:xfrm>
          <a:prstGeom prst="rect">
            <a:avLst/>
          </a:prstGeom>
        </p:spPr>
        <p:txBody>
          <a:bodyPr wrap="square">
            <a:spAutoFit/>
          </a:bodyPr>
          <a:lstStyle/>
          <a:p>
            <a:pPr algn="ctr"/>
            <a:r>
              <a:rPr lang="el-GR" b="1" dirty="0">
                <a:solidFill>
                  <a:schemeClr val="tx1">
                    <a:lumMod val="75000"/>
                    <a:lumOff val="25000"/>
                  </a:schemeClr>
                </a:solidFill>
                <a:cs typeface="Segoe UI" panose="020B0502040204020203" pitchFamily="34" charset="0"/>
              </a:rPr>
              <a:t>29 προσκλήσεις για δράσεις ΕΤΠΑ</a:t>
            </a:r>
          </a:p>
        </p:txBody>
      </p:sp>
      <p:sp>
        <p:nvSpPr>
          <p:cNvPr id="54" name="Rectangle 32"/>
          <p:cNvSpPr/>
          <p:nvPr/>
        </p:nvSpPr>
        <p:spPr>
          <a:xfrm>
            <a:off x="2717609" y="4524400"/>
            <a:ext cx="2047821" cy="609398"/>
          </a:xfrm>
          <a:prstGeom prst="rect">
            <a:avLst/>
          </a:prstGeom>
        </p:spPr>
        <p:txBody>
          <a:bodyPr wrap="square">
            <a:spAutoFit/>
          </a:bodyPr>
          <a:lstStyle/>
          <a:p>
            <a:pPr algn="ctr">
              <a:lnSpc>
                <a:spcPct val="120000"/>
              </a:lnSpc>
            </a:pPr>
            <a:r>
              <a:rPr lang="el-GR" sz="1400" i="1" dirty="0"/>
              <a:t>ποσοστό ενεργοποίησης ως προς το Πρόγραμμα</a:t>
            </a:r>
            <a:endParaRPr lang="en-US" sz="1400" i="1" dirty="0">
              <a:solidFill>
                <a:schemeClr val="bg1">
                  <a:lumMod val="65000"/>
                </a:schemeClr>
              </a:solidFill>
              <a:cs typeface="Segoe UI Light" panose="020B0502040204020203" pitchFamily="34" charset="0"/>
            </a:endParaRPr>
          </a:p>
        </p:txBody>
      </p:sp>
      <p:grpSp>
        <p:nvGrpSpPr>
          <p:cNvPr id="55" name="Group 24"/>
          <p:cNvGrpSpPr/>
          <p:nvPr/>
        </p:nvGrpSpPr>
        <p:grpSpPr>
          <a:xfrm>
            <a:off x="6857253" y="3065885"/>
            <a:ext cx="1346705" cy="1346704"/>
            <a:chOff x="4061895" y="4064562"/>
            <a:chExt cx="2420399" cy="2420397"/>
          </a:xfrm>
        </p:grpSpPr>
        <p:sp>
          <p:nvSpPr>
            <p:cNvPr id="56" name="Oval 25"/>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33,3</a:t>
              </a:r>
              <a:r>
                <a:rPr lang="en-US" sz="2000" dirty="0">
                  <a:solidFill>
                    <a:schemeClr val="tx1">
                      <a:lumMod val="65000"/>
                      <a:lumOff val="35000"/>
                    </a:schemeClr>
                  </a:solidFill>
                </a:rPr>
                <a:t>%</a:t>
              </a:r>
            </a:p>
          </p:txBody>
        </p:sp>
        <p:sp>
          <p:nvSpPr>
            <p:cNvPr id="57" name="Arc 26"/>
            <p:cNvSpPr/>
            <p:nvPr/>
          </p:nvSpPr>
          <p:spPr>
            <a:xfrm>
              <a:off x="4061895" y="4064562"/>
              <a:ext cx="2420399" cy="2420397"/>
            </a:xfrm>
            <a:prstGeom prst="arc">
              <a:avLst>
                <a:gd name="adj1" fmla="val 16897392"/>
                <a:gd name="adj2" fmla="val 2518551"/>
              </a:avLst>
            </a:prstGeom>
            <a:ln w="152400" cap="rnd" cmpd="sng">
              <a:solidFill>
                <a:schemeClr val="accent1"/>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grpSp>
        <p:nvGrpSpPr>
          <p:cNvPr id="58" name="Group 27"/>
          <p:cNvGrpSpPr/>
          <p:nvPr/>
        </p:nvGrpSpPr>
        <p:grpSpPr>
          <a:xfrm>
            <a:off x="8908605" y="3065885"/>
            <a:ext cx="1346705" cy="1346704"/>
            <a:chOff x="4061895" y="4064562"/>
            <a:chExt cx="2420399" cy="2420397"/>
          </a:xfrm>
        </p:grpSpPr>
        <p:sp>
          <p:nvSpPr>
            <p:cNvPr id="59" name="Oval 28"/>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8,6 </a:t>
              </a:r>
              <a:r>
                <a:rPr lang="en-US" sz="2000" dirty="0">
                  <a:solidFill>
                    <a:schemeClr val="tx1">
                      <a:lumMod val="65000"/>
                      <a:lumOff val="35000"/>
                    </a:schemeClr>
                  </a:solidFill>
                </a:rPr>
                <a:t>%</a:t>
              </a:r>
            </a:p>
          </p:txBody>
        </p:sp>
        <p:sp>
          <p:nvSpPr>
            <p:cNvPr id="60" name="Arc 29"/>
            <p:cNvSpPr/>
            <p:nvPr/>
          </p:nvSpPr>
          <p:spPr>
            <a:xfrm>
              <a:off x="4061895" y="4064562"/>
              <a:ext cx="2420399" cy="2420397"/>
            </a:xfrm>
            <a:prstGeom prst="arc">
              <a:avLst>
                <a:gd name="adj1" fmla="val 16396125"/>
                <a:gd name="adj2" fmla="val 18233589"/>
              </a:avLst>
            </a:prstGeom>
            <a:ln w="152400" cap="rnd" cmpd="sng">
              <a:solidFill>
                <a:schemeClr val="accent3"/>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sp>
        <p:nvSpPr>
          <p:cNvPr id="61" name="Rectangle 31"/>
          <p:cNvSpPr/>
          <p:nvPr/>
        </p:nvSpPr>
        <p:spPr>
          <a:xfrm>
            <a:off x="7530605" y="5596087"/>
            <a:ext cx="2571184" cy="400110"/>
          </a:xfrm>
          <a:prstGeom prst="rect">
            <a:avLst/>
          </a:prstGeom>
        </p:spPr>
        <p:txBody>
          <a:bodyPr wrap="square">
            <a:spAutoFit/>
          </a:bodyPr>
          <a:lstStyle/>
          <a:p>
            <a:r>
              <a:rPr lang="el-GR" sz="2000" dirty="0">
                <a:solidFill>
                  <a:srgbClr val="FF0000"/>
                </a:solidFill>
                <a:cs typeface="Segoe UI" panose="020B0502040204020203" pitchFamily="34" charset="0"/>
              </a:rPr>
              <a:t>Π/Υ</a:t>
            </a:r>
            <a:r>
              <a:rPr lang="el-GR" sz="2000" b="1" dirty="0">
                <a:solidFill>
                  <a:srgbClr val="FF0000"/>
                </a:solidFill>
                <a:cs typeface="Segoe UI" panose="020B0502040204020203" pitchFamily="34" charset="0"/>
              </a:rPr>
              <a:t>: 36.780.694 €</a:t>
            </a:r>
          </a:p>
        </p:txBody>
      </p:sp>
      <p:sp>
        <p:nvSpPr>
          <p:cNvPr id="62" name="Rectangle 32"/>
          <p:cNvSpPr/>
          <p:nvPr/>
        </p:nvSpPr>
        <p:spPr>
          <a:xfrm>
            <a:off x="6582777" y="4543948"/>
            <a:ext cx="1980159" cy="609398"/>
          </a:xfrm>
          <a:prstGeom prst="rect">
            <a:avLst/>
          </a:prstGeom>
        </p:spPr>
        <p:txBody>
          <a:bodyPr wrap="square">
            <a:spAutoFit/>
          </a:bodyPr>
          <a:lstStyle/>
          <a:p>
            <a:pPr algn="ctr">
              <a:lnSpc>
                <a:spcPct val="120000"/>
              </a:lnSpc>
            </a:pPr>
            <a:r>
              <a:rPr lang="el-GR" sz="1400" i="1" dirty="0"/>
              <a:t>ποσοστό ενεργοποίησης ως προς το ΕΚΤ+</a:t>
            </a:r>
            <a:endParaRPr lang="en-US" sz="1400" i="1" dirty="0">
              <a:solidFill>
                <a:schemeClr val="bg1">
                  <a:lumMod val="65000"/>
                </a:schemeClr>
              </a:solidFill>
              <a:cs typeface="Segoe UI Light" panose="020B0502040204020203" pitchFamily="34" charset="0"/>
            </a:endParaRPr>
          </a:p>
        </p:txBody>
      </p:sp>
      <p:sp>
        <p:nvSpPr>
          <p:cNvPr id="64" name="Rectangle 32"/>
          <p:cNvSpPr/>
          <p:nvPr/>
        </p:nvSpPr>
        <p:spPr>
          <a:xfrm>
            <a:off x="8618168" y="4542574"/>
            <a:ext cx="1980158" cy="609398"/>
          </a:xfrm>
          <a:prstGeom prst="rect">
            <a:avLst/>
          </a:prstGeom>
        </p:spPr>
        <p:txBody>
          <a:bodyPr wrap="square">
            <a:spAutoFit/>
          </a:bodyPr>
          <a:lstStyle/>
          <a:p>
            <a:pPr algn="ctr">
              <a:lnSpc>
                <a:spcPct val="120000"/>
              </a:lnSpc>
            </a:pPr>
            <a:r>
              <a:rPr lang="el-GR" sz="1400" i="1" dirty="0"/>
              <a:t>ποσοστό ενεργοποίησης ως προς το Πρόγραμμα</a:t>
            </a:r>
            <a:endParaRPr lang="en-US" sz="1400" i="1" dirty="0">
              <a:solidFill>
                <a:schemeClr val="bg1">
                  <a:lumMod val="65000"/>
                </a:schemeClr>
              </a:solidFill>
              <a:cs typeface="Segoe UI Light" panose="020B0502040204020203" pitchFamily="34" charset="0"/>
            </a:endParaRPr>
          </a:p>
        </p:txBody>
      </p:sp>
      <p:cxnSp>
        <p:nvCxnSpPr>
          <p:cNvPr id="65" name="Straight Connector 106"/>
          <p:cNvCxnSpPr/>
          <p:nvPr/>
        </p:nvCxnSpPr>
        <p:spPr>
          <a:xfrm>
            <a:off x="5907580" y="2345847"/>
            <a:ext cx="0" cy="3839107"/>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Rectangle 11">
            <a:extLst>
              <a:ext uri="{FF2B5EF4-FFF2-40B4-BE49-F238E27FC236}">
                <a16:creationId xmlns:a16="http://schemas.microsoft.com/office/drawing/2014/main" id="{B94EB126-C224-1CF5-2A49-0BB13A3F157B}"/>
              </a:ext>
            </a:extLst>
          </p:cNvPr>
          <p:cNvSpPr/>
          <p:nvPr/>
        </p:nvSpPr>
        <p:spPr>
          <a:xfrm>
            <a:off x="7488831" y="2231930"/>
            <a:ext cx="2281473" cy="646331"/>
          </a:xfrm>
          <a:prstGeom prst="rect">
            <a:avLst/>
          </a:prstGeom>
        </p:spPr>
        <p:txBody>
          <a:bodyPr wrap="square">
            <a:spAutoFit/>
          </a:bodyPr>
          <a:lstStyle/>
          <a:p>
            <a:pPr algn="ctr"/>
            <a:r>
              <a:rPr lang="el-GR" b="1" dirty="0">
                <a:solidFill>
                  <a:schemeClr val="tx1">
                    <a:lumMod val="75000"/>
                    <a:lumOff val="25000"/>
                  </a:schemeClr>
                </a:solidFill>
                <a:cs typeface="Segoe UI" panose="020B0502040204020203" pitchFamily="34" charset="0"/>
              </a:rPr>
              <a:t>19 προσκλήσεις για δράσεις ΕΚΤ+</a:t>
            </a:r>
          </a:p>
        </p:txBody>
      </p:sp>
    </p:spTree>
    <p:extLst>
      <p:ext uri="{BB962C8B-B14F-4D97-AF65-F5344CB8AC3E}">
        <p14:creationId xmlns:p14="http://schemas.microsoft.com/office/powerpoint/2010/main" val="353333248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 calcmode="lin" valueType="num">
                                      <p:cBhvr additive="base">
                                        <p:cTn id="10" dur="750" fill="hold"/>
                                        <p:tgtEl>
                                          <p:spTgt spid="51"/>
                                        </p:tgtEl>
                                        <p:attrNameLst>
                                          <p:attrName>ppt_x</p:attrName>
                                        </p:attrNameLst>
                                      </p:cBhvr>
                                      <p:tavLst>
                                        <p:tav tm="0">
                                          <p:val>
                                            <p:strVal val="0-#ppt_w/2"/>
                                          </p:val>
                                        </p:tav>
                                        <p:tav tm="100000">
                                          <p:val>
                                            <p:strVal val="#ppt_x"/>
                                          </p:val>
                                        </p:tav>
                                      </p:tavLst>
                                    </p:anim>
                                    <p:anim calcmode="lin" valueType="num">
                                      <p:cBhvr additive="base">
                                        <p:cTn id="11" dur="750" fill="hold"/>
                                        <p:tgtEl>
                                          <p:spTgt spid="51"/>
                                        </p:tgtEl>
                                        <p:attrNameLst>
                                          <p:attrName>ppt_y</p:attrName>
                                        </p:attrNameLst>
                                      </p:cBhvr>
                                      <p:tavLst>
                                        <p:tav tm="0">
                                          <p:val>
                                            <p:strVal val="#ppt_y"/>
                                          </p:val>
                                        </p:tav>
                                        <p:tav tm="100000">
                                          <p:val>
                                            <p:strVal val="#ppt_y"/>
                                          </p:val>
                                        </p:tav>
                                      </p:tavLst>
                                    </p:anim>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childTnLst>
                          </p:cTn>
                        </p:par>
                        <p:par>
                          <p:cTn id="31" fill="hold">
                            <p:stCondLst>
                              <p:cond delay="1250"/>
                            </p:stCondLst>
                            <p:childTnLst>
                              <p:par>
                                <p:cTn id="32" presetID="10" presetClass="entr" presetSubtype="0" fill="hold"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250"/>
                                        <p:tgtEl>
                                          <p:spTgt spid="65"/>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500"/>
                                        <p:tgtEl>
                                          <p:spTgt spid="5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500"/>
                                        <p:tgtEl>
                                          <p:spTgt spid="6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2" grpId="0"/>
      <p:bldP spid="33" grpId="0"/>
      <p:bldP spid="51" grpId="0"/>
      <p:bldP spid="52" grpId="0"/>
      <p:bldP spid="54" grpId="0"/>
      <p:bldP spid="61" grpId="0"/>
      <p:bldP spid="62" grpId="0"/>
      <p:bldP spid="64"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l="28803" r="45587" b="94657"/>
          <a:stretch>
            <a:fillRect/>
          </a:stretch>
        </p:blipFill>
        <p:spPr bwMode="auto">
          <a:xfrm>
            <a:off x="9279705" y="6449640"/>
            <a:ext cx="2245356" cy="263505"/>
          </a:xfrm>
          <a:prstGeom prst="rect">
            <a:avLst/>
          </a:prstGeom>
          <a:noFill/>
          <a:ln w="9525">
            <a:noFill/>
            <a:miter lim="800000"/>
            <a:headEnd/>
            <a:tailEnd/>
          </a:ln>
          <a:effectLst/>
        </p:spPr>
      </p:pic>
      <p:pic>
        <p:nvPicPr>
          <p:cNvPr id="172034" name="Picture 2"/>
          <p:cNvPicPr>
            <a:picLocks noChangeAspect="1" noChangeArrowheads="1"/>
          </p:cNvPicPr>
          <p:nvPr/>
        </p:nvPicPr>
        <p:blipFill>
          <a:blip r:embed="rId3"/>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4" name="Picture 2"/>
          <p:cNvPicPr>
            <a:picLocks noChangeAspect="1" noChangeArrowheads="1"/>
          </p:cNvPicPr>
          <p:nvPr/>
        </p:nvPicPr>
        <p:blipFill>
          <a:blip r:embed="rId3"/>
          <a:srcRect t="94360" r="93476" b="3230"/>
          <a:stretch>
            <a:fillRect/>
          </a:stretch>
        </p:blipFill>
        <p:spPr bwMode="auto">
          <a:xfrm>
            <a:off x="805546" y="6419460"/>
            <a:ext cx="2245564" cy="275087"/>
          </a:xfrm>
          <a:prstGeom prst="rect">
            <a:avLst/>
          </a:prstGeom>
          <a:noFill/>
          <a:ln w="9525">
            <a:noFill/>
            <a:miter lim="800000"/>
            <a:headEnd/>
            <a:tailEnd/>
          </a:ln>
          <a:effectLst/>
        </p:spPr>
      </p:pic>
      <p:sp>
        <p:nvSpPr>
          <p:cNvPr id="11" name="TextBox 11"/>
          <p:cNvSpPr txBox="1"/>
          <p:nvPr/>
        </p:nvSpPr>
        <p:spPr>
          <a:xfrm>
            <a:off x="1590284" y="224902"/>
            <a:ext cx="7016496" cy="709425"/>
          </a:xfrm>
          <a:prstGeom prst="rect">
            <a:avLst/>
          </a:prstGeom>
          <a:noFill/>
        </p:spPr>
        <p:txBody>
          <a:bodyPr wrap="square" rtlCol="0">
            <a:spAutoFit/>
          </a:bodyPr>
          <a:lstStyle/>
          <a:p>
            <a:pPr>
              <a:lnSpc>
                <a:spcPct val="70000"/>
              </a:lnSpc>
            </a:pPr>
            <a:r>
              <a:rPr lang="el-GR" sz="3600" dirty="0">
                <a:solidFill>
                  <a:schemeClr val="accent1">
                    <a:lumMod val="75000"/>
                  </a:schemeClr>
                </a:solidFill>
              </a:rPr>
              <a:t>Πορεία έκδοσης προσκλήσεων</a:t>
            </a:r>
          </a:p>
          <a:p>
            <a:pPr>
              <a:lnSpc>
                <a:spcPct val="70000"/>
              </a:lnSpc>
            </a:pPr>
            <a:endParaRPr lang="el-GR" sz="2000" dirty="0"/>
          </a:p>
        </p:txBody>
      </p:sp>
      <p:pic>
        <p:nvPicPr>
          <p:cNvPr id="23" name="Picture 2" descr="Ε.Υ.Δ.Ε.Π. Περιφέρειας Στερεάς Ελλάδας"/>
          <p:cNvPicPr>
            <a:picLocks noChangeAspect="1" noChangeArrowheads="1"/>
          </p:cNvPicPr>
          <p:nvPr/>
        </p:nvPicPr>
        <p:blipFill>
          <a:blip r:embed="rId4" cstate="print"/>
          <a:srcRect/>
          <a:stretch>
            <a:fillRect/>
          </a:stretch>
        </p:blipFill>
        <p:spPr bwMode="auto">
          <a:xfrm>
            <a:off x="1149369" y="750784"/>
            <a:ext cx="427505" cy="408145"/>
          </a:xfrm>
          <a:prstGeom prst="rect">
            <a:avLst/>
          </a:prstGeom>
          <a:noFill/>
        </p:spPr>
      </p:pic>
      <p:pic>
        <p:nvPicPr>
          <p:cNvPr id="24" name="Picture 2" descr="Αρχική"/>
          <p:cNvPicPr>
            <a:picLocks noChangeAspect="1" noChangeArrowheads="1"/>
          </p:cNvPicPr>
          <p:nvPr/>
        </p:nvPicPr>
        <p:blipFill>
          <a:blip r:embed="rId5"/>
          <a:srcRect l="5802" t="7618" r="8130"/>
          <a:stretch>
            <a:fillRect/>
          </a:stretch>
        </p:blipFill>
        <p:spPr bwMode="auto">
          <a:xfrm>
            <a:off x="63162" y="728721"/>
            <a:ext cx="986828" cy="452799"/>
          </a:xfrm>
          <a:prstGeom prst="rect">
            <a:avLst/>
          </a:prstGeom>
          <a:noFill/>
        </p:spPr>
      </p:pic>
      <p:pic>
        <p:nvPicPr>
          <p:cNvPr id="25" name="Εικόνα 24"/>
          <p:cNvPicPr/>
          <p:nvPr/>
        </p:nvPicPr>
        <p:blipFill rotWithShape="1">
          <a:blip r:embed="rId6"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graphicFrame>
        <p:nvGraphicFramePr>
          <p:cNvPr id="18" name="Πίνακας 17">
            <a:extLst>
              <a:ext uri="{FF2B5EF4-FFF2-40B4-BE49-F238E27FC236}">
                <a16:creationId xmlns:a16="http://schemas.microsoft.com/office/drawing/2014/main" id="{9066CE46-7E56-9D62-4312-F90341AA7827}"/>
              </a:ext>
            </a:extLst>
          </p:cNvPr>
          <p:cNvGraphicFramePr>
            <a:graphicFrameLocks noGrp="1"/>
          </p:cNvGraphicFramePr>
          <p:nvPr>
            <p:extLst>
              <p:ext uri="{D42A27DB-BD31-4B8C-83A1-F6EECF244321}">
                <p14:modId xmlns:p14="http://schemas.microsoft.com/office/powerpoint/2010/main" val="3489354710"/>
              </p:ext>
            </p:extLst>
          </p:nvPr>
        </p:nvGraphicFramePr>
        <p:xfrm>
          <a:off x="9024433" y="1999489"/>
          <a:ext cx="2808287" cy="3771900"/>
        </p:xfrm>
        <a:graphic>
          <a:graphicData uri="http://schemas.openxmlformats.org/drawingml/2006/table">
            <a:tbl>
              <a:tblPr firstRow="1" bandRow="1">
                <a:tableStyleId>{5C22544A-7EE6-4342-B048-85BDC9FD1C3A}</a:tableStyleId>
              </a:tblPr>
              <a:tblGrid>
                <a:gridCol w="688975">
                  <a:extLst>
                    <a:ext uri="{9D8B030D-6E8A-4147-A177-3AD203B41FA5}">
                      <a16:colId xmlns:a16="http://schemas.microsoft.com/office/drawing/2014/main" val="2625444884"/>
                    </a:ext>
                  </a:extLst>
                </a:gridCol>
                <a:gridCol w="688975">
                  <a:extLst>
                    <a:ext uri="{9D8B030D-6E8A-4147-A177-3AD203B41FA5}">
                      <a16:colId xmlns:a16="http://schemas.microsoft.com/office/drawing/2014/main" val="3804799463"/>
                    </a:ext>
                  </a:extLst>
                </a:gridCol>
                <a:gridCol w="741362">
                  <a:extLst>
                    <a:ext uri="{9D8B030D-6E8A-4147-A177-3AD203B41FA5}">
                      <a16:colId xmlns:a16="http://schemas.microsoft.com/office/drawing/2014/main" val="383455646"/>
                    </a:ext>
                  </a:extLst>
                </a:gridCol>
                <a:gridCol w="688975">
                  <a:extLst>
                    <a:ext uri="{9D8B030D-6E8A-4147-A177-3AD203B41FA5}">
                      <a16:colId xmlns:a16="http://schemas.microsoft.com/office/drawing/2014/main" val="3799455729"/>
                    </a:ext>
                  </a:extLst>
                </a:gridCol>
              </a:tblGrid>
              <a:tr h="314325">
                <a:tc>
                  <a:txBody>
                    <a:bodyPr/>
                    <a:lstStyle/>
                    <a:p>
                      <a:pPr algn="ctr" fontAlgn="ctr"/>
                      <a:r>
                        <a:rPr lang="el-GR" sz="1000" u="none" strike="noStrike" kern="1200" dirty="0" err="1">
                          <a:solidFill>
                            <a:schemeClr val="bg1"/>
                          </a:solidFill>
                          <a:effectLst/>
                        </a:rPr>
                        <a:t>Προτ</a:t>
                      </a:r>
                      <a:r>
                        <a:rPr lang="el-GR" sz="1000" u="none" strike="noStrike" kern="1200" dirty="0">
                          <a:solidFill>
                            <a:schemeClr val="bg1"/>
                          </a:solidFill>
                          <a:effectLst/>
                        </a:rPr>
                        <a:t>.</a:t>
                      </a:r>
                      <a:endParaRPr lang="el-GR" sz="1000" u="none" strike="noStrike" kern="1200" dirty="0">
                        <a:solidFill>
                          <a:schemeClr val="bg1"/>
                        </a:solidFill>
                        <a:effectLst/>
                        <a:latin typeface="+mn-lt"/>
                        <a:ea typeface="+mn-ea"/>
                        <a:cs typeface="+mn-cs"/>
                      </a:endParaRPr>
                    </a:p>
                  </a:txBody>
                  <a:tcPr marL="9525" marR="9525" marT="9525" marB="0" anchor="ctr"/>
                </a:tc>
                <a:tc>
                  <a:txBody>
                    <a:bodyPr/>
                    <a:lstStyle/>
                    <a:p>
                      <a:pPr algn="ctr" fontAlgn="ctr"/>
                      <a:r>
                        <a:rPr lang="el-GR" sz="1000" u="none" strike="noStrike" kern="1200" dirty="0">
                          <a:solidFill>
                            <a:schemeClr val="bg1"/>
                          </a:solidFill>
                          <a:effectLst/>
                        </a:rPr>
                        <a:t>Δημόσια Δαπάνη</a:t>
                      </a:r>
                      <a:endParaRPr lang="el-GR" sz="1000" u="none" strike="noStrike" kern="1200" dirty="0">
                        <a:solidFill>
                          <a:schemeClr val="bg1"/>
                        </a:solidFill>
                        <a:effectLst/>
                        <a:latin typeface="+mn-lt"/>
                        <a:ea typeface="+mn-ea"/>
                        <a:cs typeface="+mn-cs"/>
                      </a:endParaRPr>
                    </a:p>
                  </a:txBody>
                  <a:tcPr marL="9525" marR="9525" marT="9525" marB="0" anchor="ctr"/>
                </a:tc>
                <a:tc>
                  <a:txBody>
                    <a:bodyPr/>
                    <a:lstStyle/>
                    <a:p>
                      <a:pPr algn="ctr" fontAlgn="ctr"/>
                      <a:r>
                        <a:rPr lang="el-GR" sz="1000" u="none" strike="noStrike" kern="1200" dirty="0">
                          <a:solidFill>
                            <a:schemeClr val="bg1"/>
                          </a:solidFill>
                          <a:effectLst/>
                        </a:rPr>
                        <a:t>Προσκλήσεις</a:t>
                      </a:r>
                      <a:endParaRPr lang="el-GR" sz="1000" u="none" strike="noStrike" kern="1200" dirty="0">
                        <a:solidFill>
                          <a:schemeClr val="bg1"/>
                        </a:solidFill>
                        <a:effectLst/>
                        <a:latin typeface="+mn-lt"/>
                        <a:ea typeface="+mn-ea"/>
                        <a:cs typeface="+mn-cs"/>
                      </a:endParaRPr>
                    </a:p>
                  </a:txBody>
                  <a:tcPr marL="9525" marR="9525" marT="9525" marB="0" anchor="ctr"/>
                </a:tc>
                <a:tc>
                  <a:txBody>
                    <a:bodyPr/>
                    <a:lstStyle/>
                    <a:p>
                      <a:pPr algn="ctr" fontAlgn="ctr"/>
                      <a:r>
                        <a:rPr lang="el-GR" sz="1000" u="none" strike="noStrike" kern="1200" dirty="0">
                          <a:solidFill>
                            <a:schemeClr val="bg1"/>
                          </a:solidFill>
                          <a:effectLst/>
                        </a:rPr>
                        <a:t>%</a:t>
                      </a:r>
                      <a:endParaRPr lang="el-GR" sz="1000" u="none" strike="noStrike" kern="1200" dirty="0">
                        <a:solidFill>
                          <a:schemeClr val="bg1"/>
                        </a:solidFill>
                        <a:effectLst/>
                        <a:latin typeface="+mn-lt"/>
                        <a:ea typeface="+mn-ea"/>
                        <a:cs typeface="+mn-cs"/>
                      </a:endParaRPr>
                    </a:p>
                  </a:txBody>
                  <a:tcPr marL="9525" marR="9525" marT="9525" marB="0" anchor="ctr"/>
                </a:tc>
                <a:extLst>
                  <a:ext uri="{0D108BD9-81ED-4DB2-BD59-A6C34878D82A}">
                    <a16:rowId xmlns:a16="http://schemas.microsoft.com/office/drawing/2014/main" val="9340121"/>
                  </a:ext>
                </a:extLst>
              </a:tr>
              <a:tr h="314325">
                <a:tc>
                  <a:txBody>
                    <a:bodyPr/>
                    <a:lstStyle/>
                    <a:p>
                      <a:pPr algn="ctr" fontAlgn="ctr"/>
                      <a:r>
                        <a:rPr lang="el-GR" sz="1000" u="none" strike="noStrike" dirty="0">
                          <a:effectLst/>
                        </a:rPr>
                        <a:t>01</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50.104.712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dirty="0">
                          <a:solidFill>
                            <a:srgbClr val="000000"/>
                          </a:solidFill>
                          <a:effectLst/>
                          <a:latin typeface="Calibri" panose="020F0502020204030204" pitchFamily="34" charset="0"/>
                        </a:rPr>
                        <a:t>1.176.471</a:t>
                      </a:r>
                    </a:p>
                  </a:txBody>
                  <a:tcPr marL="9525" marR="9525" marT="9525" marB="0" anchor="ctr"/>
                </a:tc>
                <a:tc>
                  <a:txBody>
                    <a:bodyPr/>
                    <a:lstStyle/>
                    <a:p>
                      <a:pPr algn="ctr" fontAlgn="ctr"/>
                      <a:r>
                        <a:rPr lang="el-GR" sz="1000" b="0" i="0" u="none" strike="noStrike" dirty="0">
                          <a:solidFill>
                            <a:srgbClr val="000000"/>
                          </a:solidFill>
                          <a:effectLst/>
                          <a:latin typeface="Calibri" panose="020F0502020204030204" pitchFamily="34" charset="0"/>
                        </a:rPr>
                        <a:t>2,35%</a:t>
                      </a:r>
                    </a:p>
                  </a:txBody>
                  <a:tcPr marL="9525" marR="9525" marT="9525" marB="0" anchor="ctr"/>
                </a:tc>
                <a:extLst>
                  <a:ext uri="{0D108BD9-81ED-4DB2-BD59-A6C34878D82A}">
                    <a16:rowId xmlns:a16="http://schemas.microsoft.com/office/drawing/2014/main" val="1494955638"/>
                  </a:ext>
                </a:extLst>
              </a:tr>
              <a:tr h="314325">
                <a:tc>
                  <a:txBody>
                    <a:bodyPr/>
                    <a:lstStyle/>
                    <a:p>
                      <a:pPr algn="ctr" fontAlgn="ctr"/>
                      <a:r>
                        <a:rPr lang="el-GR" sz="1000" u="none" strike="noStrike" dirty="0">
                          <a:effectLst/>
                        </a:rPr>
                        <a:t>02</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96.012.618</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dirty="0">
                          <a:solidFill>
                            <a:srgbClr val="000000"/>
                          </a:solidFill>
                          <a:effectLst/>
                          <a:latin typeface="Calibri" panose="020F0502020204030204" pitchFamily="34" charset="0"/>
                        </a:rPr>
                        <a:t>14.695.901</a:t>
                      </a:r>
                    </a:p>
                  </a:txBody>
                  <a:tcPr marL="9525" marR="9525" marT="9525" marB="0" anchor="ctr"/>
                </a:tc>
                <a:tc>
                  <a:txBody>
                    <a:bodyPr/>
                    <a:lstStyle/>
                    <a:p>
                      <a:pPr algn="ctr" fontAlgn="ctr"/>
                      <a:r>
                        <a:rPr lang="el-GR" sz="1000" b="0" i="0" u="none" strike="noStrike" dirty="0">
                          <a:solidFill>
                            <a:srgbClr val="000000"/>
                          </a:solidFill>
                          <a:effectLst/>
                          <a:latin typeface="Calibri" panose="020F0502020204030204" pitchFamily="34" charset="0"/>
                        </a:rPr>
                        <a:t>15,31%</a:t>
                      </a:r>
                    </a:p>
                  </a:txBody>
                  <a:tcPr marL="9525" marR="9525" marT="9525" marB="0" anchor="ctr"/>
                </a:tc>
                <a:extLst>
                  <a:ext uri="{0D108BD9-81ED-4DB2-BD59-A6C34878D82A}">
                    <a16:rowId xmlns:a16="http://schemas.microsoft.com/office/drawing/2014/main" val="2272488193"/>
                  </a:ext>
                </a:extLst>
              </a:tr>
              <a:tr h="314325">
                <a:tc>
                  <a:txBody>
                    <a:bodyPr/>
                    <a:lstStyle/>
                    <a:p>
                      <a:pPr algn="ctr" fontAlgn="ctr"/>
                      <a:r>
                        <a:rPr lang="el-GR" sz="1000" u="none" strike="noStrike" dirty="0">
                          <a:effectLst/>
                        </a:rPr>
                        <a:t>03</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dirty="0">
                          <a:effectLst/>
                        </a:rPr>
                        <a:t>29.214.257</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a:solidFill>
                            <a:srgbClr val="000000"/>
                          </a:solidFill>
                          <a:effectLst/>
                          <a:latin typeface="Calibri" panose="020F0502020204030204" pitchFamily="34" charset="0"/>
                        </a:rPr>
                        <a:t>11.485.503</a:t>
                      </a:r>
                    </a:p>
                  </a:txBody>
                  <a:tcPr marL="9525" marR="9525" marT="9525" marB="0" anchor="ctr"/>
                </a:tc>
                <a:tc>
                  <a:txBody>
                    <a:bodyPr/>
                    <a:lstStyle/>
                    <a:p>
                      <a:pPr algn="ctr" fontAlgn="ctr"/>
                      <a:r>
                        <a:rPr lang="el-GR" sz="1000" b="0" i="0" u="none" strike="noStrike" dirty="0">
                          <a:solidFill>
                            <a:srgbClr val="000000"/>
                          </a:solidFill>
                          <a:effectLst/>
                          <a:latin typeface="Calibri" panose="020F0502020204030204" pitchFamily="34" charset="0"/>
                        </a:rPr>
                        <a:t>39,31%</a:t>
                      </a:r>
                    </a:p>
                  </a:txBody>
                  <a:tcPr marL="9525" marR="9525" marT="9525" marB="0" anchor="ctr"/>
                </a:tc>
                <a:extLst>
                  <a:ext uri="{0D108BD9-81ED-4DB2-BD59-A6C34878D82A}">
                    <a16:rowId xmlns:a16="http://schemas.microsoft.com/office/drawing/2014/main" val="481706304"/>
                  </a:ext>
                </a:extLst>
              </a:tr>
              <a:tr h="314325">
                <a:tc>
                  <a:txBody>
                    <a:bodyPr/>
                    <a:lstStyle/>
                    <a:p>
                      <a:pPr algn="ctr" fontAlgn="ctr"/>
                      <a:r>
                        <a:rPr lang="el-GR" sz="1000" u="none" strike="noStrike" dirty="0">
                          <a:effectLst/>
                        </a:rPr>
                        <a:t>04.01</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dirty="0">
                          <a:effectLst/>
                        </a:rPr>
                        <a:t>58.428.513</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a:solidFill>
                            <a:srgbClr val="000000"/>
                          </a:solidFill>
                          <a:effectLst/>
                          <a:latin typeface="Calibri" panose="020F0502020204030204" pitchFamily="34" charset="0"/>
                        </a:rPr>
                        <a:t>39.771.069</a:t>
                      </a:r>
                    </a:p>
                  </a:txBody>
                  <a:tcPr marL="9525" marR="9525" marT="9525" marB="0" anchor="ctr"/>
                </a:tc>
                <a:tc>
                  <a:txBody>
                    <a:bodyPr/>
                    <a:lstStyle/>
                    <a:p>
                      <a:pPr algn="ctr" fontAlgn="ctr"/>
                      <a:r>
                        <a:rPr lang="el-GR" sz="1000" b="0" i="0" u="none" strike="noStrike" dirty="0">
                          <a:solidFill>
                            <a:srgbClr val="000000"/>
                          </a:solidFill>
                          <a:effectLst/>
                          <a:latin typeface="Calibri" panose="020F0502020204030204" pitchFamily="34" charset="0"/>
                        </a:rPr>
                        <a:t>68,07%</a:t>
                      </a:r>
                    </a:p>
                  </a:txBody>
                  <a:tcPr marL="9525" marR="9525" marT="9525" marB="0" anchor="ctr"/>
                </a:tc>
                <a:extLst>
                  <a:ext uri="{0D108BD9-81ED-4DB2-BD59-A6C34878D82A}">
                    <a16:rowId xmlns:a16="http://schemas.microsoft.com/office/drawing/2014/main" val="994613884"/>
                  </a:ext>
                </a:extLst>
              </a:tr>
              <a:tr h="314325">
                <a:tc>
                  <a:txBody>
                    <a:bodyPr/>
                    <a:lstStyle/>
                    <a:p>
                      <a:pPr algn="ctr" fontAlgn="ctr"/>
                      <a:r>
                        <a:rPr lang="el-GR" sz="1000" u="none" strike="noStrike">
                          <a:effectLst/>
                        </a:rPr>
                        <a:t>04.02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108.094.234</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a:solidFill>
                            <a:srgbClr val="000000"/>
                          </a:solidFill>
                          <a:effectLst/>
                          <a:latin typeface="Calibri" panose="020F0502020204030204" pitchFamily="34" charset="0"/>
                        </a:rPr>
                        <a:t>35.800.694</a:t>
                      </a:r>
                    </a:p>
                  </a:txBody>
                  <a:tcPr marL="9525" marR="9525" marT="9525" marB="0" anchor="ctr"/>
                </a:tc>
                <a:tc>
                  <a:txBody>
                    <a:bodyPr/>
                    <a:lstStyle/>
                    <a:p>
                      <a:pPr algn="ctr" fontAlgn="ctr"/>
                      <a:r>
                        <a:rPr lang="el-GR" sz="1000" b="0" i="0" u="none" strike="noStrike" dirty="0">
                          <a:solidFill>
                            <a:srgbClr val="000000"/>
                          </a:solidFill>
                          <a:effectLst/>
                          <a:latin typeface="Calibri" panose="020F0502020204030204" pitchFamily="34" charset="0"/>
                        </a:rPr>
                        <a:t>33,12%</a:t>
                      </a:r>
                    </a:p>
                  </a:txBody>
                  <a:tcPr marL="9525" marR="9525" marT="9525" marB="0" anchor="ctr"/>
                </a:tc>
                <a:extLst>
                  <a:ext uri="{0D108BD9-81ED-4DB2-BD59-A6C34878D82A}">
                    <a16:rowId xmlns:a16="http://schemas.microsoft.com/office/drawing/2014/main" val="2044455887"/>
                  </a:ext>
                </a:extLst>
              </a:tr>
              <a:tr h="314325">
                <a:tc>
                  <a:txBody>
                    <a:bodyPr/>
                    <a:lstStyle/>
                    <a:p>
                      <a:pPr algn="ctr" fontAlgn="ctr"/>
                      <a:r>
                        <a:rPr lang="el-GR" sz="1000" u="none" strike="noStrike" dirty="0">
                          <a:effectLst/>
                        </a:rPr>
                        <a:t>05</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dirty="0">
                          <a:effectLst/>
                        </a:rPr>
                        <a:t>76.301.517</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a:solidFill>
                            <a:srgbClr val="000000"/>
                          </a:solidFill>
                          <a:effectLst/>
                          <a:latin typeface="Calibri" panose="020F0502020204030204" pitchFamily="34" charset="0"/>
                        </a:rPr>
                        <a:t>16.316.678</a:t>
                      </a:r>
                    </a:p>
                  </a:txBody>
                  <a:tcPr marL="9525" marR="9525" marT="9525" marB="0" anchor="ctr"/>
                </a:tc>
                <a:tc>
                  <a:txBody>
                    <a:bodyPr/>
                    <a:lstStyle/>
                    <a:p>
                      <a:pPr algn="ctr" fontAlgn="ctr"/>
                      <a:r>
                        <a:rPr lang="el-GR" sz="1000" b="0" i="0" u="none" strike="noStrike" dirty="0">
                          <a:solidFill>
                            <a:srgbClr val="000000"/>
                          </a:solidFill>
                          <a:effectLst/>
                          <a:latin typeface="Calibri" panose="020F0502020204030204" pitchFamily="34" charset="0"/>
                        </a:rPr>
                        <a:t>21,38%</a:t>
                      </a:r>
                    </a:p>
                  </a:txBody>
                  <a:tcPr marL="9525" marR="9525" marT="9525" marB="0" anchor="ctr"/>
                </a:tc>
                <a:extLst>
                  <a:ext uri="{0D108BD9-81ED-4DB2-BD59-A6C34878D82A}">
                    <a16:rowId xmlns:a16="http://schemas.microsoft.com/office/drawing/2014/main" val="2834605799"/>
                  </a:ext>
                </a:extLst>
              </a:tr>
              <a:tr h="314325">
                <a:tc>
                  <a:txBody>
                    <a:bodyPr/>
                    <a:lstStyle/>
                    <a:p>
                      <a:pPr algn="ctr" fontAlgn="ctr"/>
                      <a:r>
                        <a:rPr lang="el-GR" sz="1000" u="none" strike="noStrike" dirty="0">
                          <a:effectLst/>
                        </a:rPr>
                        <a:t>06.01</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5.622.879</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a:solidFill>
                            <a:srgbClr val="000000"/>
                          </a:solidFill>
                          <a:effectLst/>
                          <a:latin typeface="Calibri" panose="020F0502020204030204" pitchFamily="34" charset="0"/>
                        </a:rPr>
                        <a:t>3.482.353</a:t>
                      </a:r>
                    </a:p>
                  </a:txBody>
                  <a:tcPr marL="9525" marR="9525" marT="9525" marB="0" anchor="ctr"/>
                </a:tc>
                <a:tc>
                  <a:txBody>
                    <a:bodyPr/>
                    <a:lstStyle/>
                    <a:p>
                      <a:pPr algn="ctr" fontAlgn="ctr"/>
                      <a:r>
                        <a:rPr lang="el-GR" sz="1000" b="0" i="0" u="none" strike="noStrike" dirty="0">
                          <a:solidFill>
                            <a:srgbClr val="000000"/>
                          </a:solidFill>
                          <a:effectLst/>
                          <a:latin typeface="Calibri" panose="020F0502020204030204" pitchFamily="34" charset="0"/>
                        </a:rPr>
                        <a:t>61,93%</a:t>
                      </a:r>
                    </a:p>
                  </a:txBody>
                  <a:tcPr marL="9525" marR="9525" marT="9525" marB="0" anchor="ctr"/>
                </a:tc>
                <a:extLst>
                  <a:ext uri="{0D108BD9-81ED-4DB2-BD59-A6C34878D82A}">
                    <a16:rowId xmlns:a16="http://schemas.microsoft.com/office/drawing/2014/main" val="1489562928"/>
                  </a:ext>
                </a:extLst>
              </a:tr>
              <a:tr h="314325">
                <a:tc>
                  <a:txBody>
                    <a:bodyPr/>
                    <a:lstStyle/>
                    <a:p>
                      <a:pPr algn="ctr" fontAlgn="ctr"/>
                      <a:r>
                        <a:rPr lang="el-GR" sz="1000" u="none" strike="noStrike">
                          <a:effectLst/>
                        </a:rPr>
                        <a:t>06.02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2.287.172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a:solidFill>
                            <a:srgbClr val="000000"/>
                          </a:solidFill>
                          <a:effectLst/>
                          <a:latin typeface="Calibri" panose="020F0502020204030204" pitchFamily="34" charset="0"/>
                        </a:rPr>
                        <a:t>980.000</a:t>
                      </a:r>
                    </a:p>
                  </a:txBody>
                  <a:tcPr marL="9525" marR="9525" marT="9525" marB="0" anchor="ctr"/>
                </a:tc>
                <a:tc>
                  <a:txBody>
                    <a:bodyPr/>
                    <a:lstStyle/>
                    <a:p>
                      <a:pPr algn="ctr" fontAlgn="ctr"/>
                      <a:r>
                        <a:rPr lang="el-GR" sz="1000" b="0" i="0" u="none" strike="noStrike" dirty="0">
                          <a:solidFill>
                            <a:srgbClr val="000000"/>
                          </a:solidFill>
                          <a:effectLst/>
                          <a:latin typeface="Calibri" panose="020F0502020204030204" pitchFamily="34" charset="0"/>
                        </a:rPr>
                        <a:t>42,85%</a:t>
                      </a:r>
                    </a:p>
                  </a:txBody>
                  <a:tcPr marL="9525" marR="9525" marT="9525" marB="0" anchor="ctr"/>
                </a:tc>
                <a:extLst>
                  <a:ext uri="{0D108BD9-81ED-4DB2-BD59-A6C34878D82A}">
                    <a16:rowId xmlns:a16="http://schemas.microsoft.com/office/drawing/2014/main" val="1969752529"/>
                  </a:ext>
                </a:extLst>
              </a:tr>
              <a:tr h="314325">
                <a:tc>
                  <a:txBody>
                    <a:bodyPr/>
                    <a:lstStyle/>
                    <a:p>
                      <a:pPr algn="ctr" fontAlgn="b"/>
                      <a:r>
                        <a:rPr lang="el-GR" sz="1000" b="1" u="none" strike="noStrike" dirty="0">
                          <a:effectLst/>
                        </a:rPr>
                        <a:t>ΕΤΠΑ</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dirty="0">
                          <a:effectLst/>
                        </a:rPr>
                        <a:t>315.684.496</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i="0" u="none" strike="noStrike" dirty="0">
                          <a:solidFill>
                            <a:srgbClr val="000000"/>
                          </a:solidFill>
                          <a:effectLst/>
                          <a:latin typeface="Calibri" panose="020F0502020204030204" pitchFamily="34" charset="0"/>
                        </a:rPr>
                        <a:t>86.927.975</a:t>
                      </a:r>
                    </a:p>
                  </a:txBody>
                  <a:tcPr marL="9525" marR="9525" marT="9525" marB="0" anchor="ctr"/>
                </a:tc>
                <a:tc>
                  <a:txBody>
                    <a:bodyPr/>
                    <a:lstStyle/>
                    <a:p>
                      <a:pPr algn="ctr" fontAlgn="ctr"/>
                      <a:r>
                        <a:rPr lang="el-GR" sz="1000" b="1" i="0" u="none" strike="noStrike" dirty="0">
                          <a:solidFill>
                            <a:srgbClr val="000000"/>
                          </a:solidFill>
                          <a:effectLst/>
                          <a:latin typeface="Calibri" panose="020F0502020204030204" pitchFamily="34" charset="0"/>
                        </a:rPr>
                        <a:t>27,54%</a:t>
                      </a:r>
                    </a:p>
                  </a:txBody>
                  <a:tcPr marL="9525" marR="9525" marT="9525" marB="0" anchor="ctr"/>
                </a:tc>
                <a:extLst>
                  <a:ext uri="{0D108BD9-81ED-4DB2-BD59-A6C34878D82A}">
                    <a16:rowId xmlns:a16="http://schemas.microsoft.com/office/drawing/2014/main" val="778977958"/>
                  </a:ext>
                </a:extLst>
              </a:tr>
              <a:tr h="314325">
                <a:tc>
                  <a:txBody>
                    <a:bodyPr/>
                    <a:lstStyle/>
                    <a:p>
                      <a:pPr algn="ctr" fontAlgn="b"/>
                      <a:r>
                        <a:rPr lang="el-GR" sz="1000" b="1" u="none" strike="noStrike" dirty="0">
                          <a:effectLst/>
                        </a:rPr>
                        <a:t>ΕΚΤ+</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dirty="0">
                          <a:effectLst/>
                        </a:rPr>
                        <a:t>110.381.406</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i="0" u="none" strike="noStrike" dirty="0">
                          <a:solidFill>
                            <a:srgbClr val="000000"/>
                          </a:solidFill>
                          <a:effectLst/>
                          <a:latin typeface="Calibri" panose="020F0502020204030204" pitchFamily="34" charset="0"/>
                        </a:rPr>
                        <a:t>36.780.694</a:t>
                      </a:r>
                    </a:p>
                  </a:txBody>
                  <a:tcPr marL="9525" marR="9525" marT="9525" marB="0" anchor="ctr"/>
                </a:tc>
                <a:tc>
                  <a:txBody>
                    <a:bodyPr/>
                    <a:lstStyle/>
                    <a:p>
                      <a:pPr algn="ctr" fontAlgn="ctr"/>
                      <a:r>
                        <a:rPr lang="el-GR" sz="1000" b="1" i="0" u="none" strike="noStrike" dirty="0">
                          <a:solidFill>
                            <a:srgbClr val="000000"/>
                          </a:solidFill>
                          <a:effectLst/>
                          <a:latin typeface="Calibri" panose="020F0502020204030204" pitchFamily="34" charset="0"/>
                        </a:rPr>
                        <a:t>33,32%</a:t>
                      </a:r>
                    </a:p>
                  </a:txBody>
                  <a:tcPr marL="9525" marR="9525" marT="9525" marB="0" anchor="ctr"/>
                </a:tc>
                <a:extLst>
                  <a:ext uri="{0D108BD9-81ED-4DB2-BD59-A6C34878D82A}">
                    <a16:rowId xmlns:a16="http://schemas.microsoft.com/office/drawing/2014/main" val="1799535569"/>
                  </a:ext>
                </a:extLst>
              </a:tr>
              <a:tr h="314325">
                <a:tc>
                  <a:txBody>
                    <a:bodyPr/>
                    <a:lstStyle/>
                    <a:p>
                      <a:pPr algn="ctr" fontAlgn="ctr"/>
                      <a:r>
                        <a:rPr lang="el-GR" sz="1000" b="1" u="none" strike="noStrike" dirty="0">
                          <a:effectLst/>
                        </a:rPr>
                        <a:t>Πρόγραμμα</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dirty="0">
                          <a:effectLst/>
                        </a:rPr>
                        <a:t>426.065.902</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i="0" u="none" strike="noStrike" dirty="0">
                          <a:solidFill>
                            <a:srgbClr val="000000"/>
                          </a:solidFill>
                          <a:effectLst/>
                          <a:latin typeface="Calibri" panose="020F0502020204030204" pitchFamily="34" charset="0"/>
                        </a:rPr>
                        <a:t>123.708.669</a:t>
                      </a:r>
                    </a:p>
                  </a:txBody>
                  <a:tcPr marL="9525" marR="9525" marT="9525" marB="0" anchor="ctr"/>
                </a:tc>
                <a:tc>
                  <a:txBody>
                    <a:bodyPr/>
                    <a:lstStyle/>
                    <a:p>
                      <a:pPr algn="ctr" fontAlgn="ctr"/>
                      <a:r>
                        <a:rPr lang="el-GR" sz="1000" b="1" i="0" u="none" strike="noStrike" dirty="0">
                          <a:solidFill>
                            <a:srgbClr val="000000"/>
                          </a:solidFill>
                          <a:effectLst/>
                          <a:latin typeface="Calibri" panose="020F0502020204030204" pitchFamily="34" charset="0"/>
                        </a:rPr>
                        <a:t>29,04%</a:t>
                      </a:r>
                    </a:p>
                  </a:txBody>
                  <a:tcPr marL="9525" marR="9525" marT="9525" marB="0" anchor="ctr"/>
                </a:tc>
                <a:extLst>
                  <a:ext uri="{0D108BD9-81ED-4DB2-BD59-A6C34878D82A}">
                    <a16:rowId xmlns:a16="http://schemas.microsoft.com/office/drawing/2014/main" val="164573680"/>
                  </a:ext>
                </a:extLst>
              </a:tr>
            </a:tbl>
          </a:graphicData>
        </a:graphic>
      </p:graphicFrame>
      <p:graphicFrame>
        <p:nvGraphicFramePr>
          <p:cNvPr id="2" name="Γράφημα 1">
            <a:extLst>
              <a:ext uri="{FF2B5EF4-FFF2-40B4-BE49-F238E27FC236}">
                <a16:creationId xmlns:a16="http://schemas.microsoft.com/office/drawing/2014/main" id="{5BE275FE-232D-4AEB-9971-6175FB421951}"/>
              </a:ext>
            </a:extLst>
          </p:cNvPr>
          <p:cNvGraphicFramePr/>
          <p:nvPr>
            <p:extLst>
              <p:ext uri="{D42A27DB-BD31-4B8C-83A1-F6EECF244321}">
                <p14:modId xmlns:p14="http://schemas.microsoft.com/office/powerpoint/2010/main" val="2174249970"/>
              </p:ext>
            </p:extLst>
          </p:nvPr>
        </p:nvGraphicFramePr>
        <p:xfrm>
          <a:off x="291442" y="1510562"/>
          <a:ext cx="8509658" cy="4684296"/>
        </p:xfrm>
        <a:graphic>
          <a:graphicData uri="http://schemas.openxmlformats.org/drawingml/2006/chart">
            <c:chart xmlns:c="http://schemas.openxmlformats.org/drawingml/2006/chart" xmlns:r="http://schemas.openxmlformats.org/officeDocument/2006/relationships" r:id="rId7"/>
          </a:graphicData>
        </a:graphic>
      </p:graphicFrame>
      <p:sp>
        <p:nvSpPr>
          <p:cNvPr id="8" name="TextBox 7">
            <a:extLst>
              <a:ext uri="{FF2B5EF4-FFF2-40B4-BE49-F238E27FC236}">
                <a16:creationId xmlns:a16="http://schemas.microsoft.com/office/drawing/2014/main" id="{5C5A3172-E918-DFC7-E081-25645B6CAEE7}"/>
              </a:ext>
            </a:extLst>
          </p:cNvPr>
          <p:cNvSpPr txBox="1"/>
          <p:nvPr/>
        </p:nvSpPr>
        <p:spPr>
          <a:xfrm>
            <a:off x="9024433" y="1425516"/>
            <a:ext cx="2755900" cy="523220"/>
          </a:xfrm>
          <a:prstGeom prst="rect">
            <a:avLst/>
          </a:prstGeom>
          <a:noFill/>
        </p:spPr>
        <p:txBody>
          <a:bodyPr wrap="square" rtlCol="0">
            <a:spAutoFit/>
          </a:bodyPr>
          <a:lstStyle/>
          <a:p>
            <a:pPr algn="ctr"/>
            <a:r>
              <a:rPr lang="el-GR" sz="1400" b="1" dirty="0">
                <a:solidFill>
                  <a:schemeClr val="accent1"/>
                </a:solidFill>
              </a:rPr>
              <a:t>Στοιχεία 21/06/2024 </a:t>
            </a:r>
          </a:p>
          <a:p>
            <a:pPr algn="ctr"/>
            <a:r>
              <a:rPr lang="el-GR" sz="1400" b="1" dirty="0">
                <a:solidFill>
                  <a:schemeClr val="accent1"/>
                </a:solidFill>
              </a:rPr>
              <a:t>ανά Προτεραιότητα</a:t>
            </a:r>
          </a:p>
        </p:txBody>
      </p:sp>
    </p:spTree>
    <p:extLst>
      <p:ext uri="{BB962C8B-B14F-4D97-AF65-F5344CB8AC3E}">
        <p14:creationId xmlns:p14="http://schemas.microsoft.com/office/powerpoint/2010/main" val="1622122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44463" y="219215"/>
            <a:ext cx="8531185" cy="590931"/>
          </a:xfrm>
          <a:prstGeom prst="rect">
            <a:avLst/>
          </a:prstGeom>
          <a:noFill/>
        </p:spPr>
        <p:txBody>
          <a:bodyPr wrap="square" rtlCol="0">
            <a:spAutoFit/>
          </a:bodyPr>
          <a:lstStyle/>
          <a:p>
            <a:pPr algn="ctr">
              <a:lnSpc>
                <a:spcPct val="90000"/>
              </a:lnSpc>
            </a:pPr>
            <a:r>
              <a:rPr lang="el-GR" sz="3600" dirty="0">
                <a:solidFill>
                  <a:schemeClr val="accent1">
                    <a:lumMod val="75000"/>
                  </a:schemeClr>
                </a:solidFill>
              </a:rPr>
              <a:t>Προγραμματισμός Προσκλήσεων</a:t>
            </a:r>
            <a:endParaRPr lang="en-US" sz="3600" dirty="0">
              <a:solidFill>
                <a:schemeClr val="accent1">
                  <a:lumMod val="75000"/>
                </a:schemeClr>
              </a:solidFill>
            </a:endParaRPr>
          </a:p>
        </p:txBody>
      </p:sp>
      <p:grpSp>
        <p:nvGrpSpPr>
          <p:cNvPr id="21" name="Group 20"/>
          <p:cNvGrpSpPr/>
          <p:nvPr/>
        </p:nvGrpSpPr>
        <p:grpSpPr>
          <a:xfrm>
            <a:off x="5210055" y="1004655"/>
            <a:ext cx="661311" cy="101677"/>
            <a:chOff x="1847846" y="5503706"/>
            <a:chExt cx="1041400" cy="160116"/>
          </a:xfrm>
        </p:grpSpPr>
        <p:sp>
          <p:nvSpPr>
            <p:cNvPr id="22" name="Parallelogram 21"/>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Parallelogram 22"/>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Parallelogram 23"/>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2" name="Picture 2"/>
          <p:cNvPicPr>
            <a:picLocks noChangeAspect="1" noChangeArrowheads="1"/>
          </p:cNvPicPr>
          <p:nvPr/>
        </p:nvPicPr>
        <p:blipFill>
          <a:blip r:embed="rId2"/>
          <a:srcRect l="92302" t="4808" r="450" b="93134"/>
          <a:stretch>
            <a:fillRect/>
          </a:stretch>
        </p:blipFill>
        <p:spPr bwMode="auto">
          <a:xfrm>
            <a:off x="9013372" y="195942"/>
            <a:ext cx="2258008" cy="251927"/>
          </a:xfrm>
          <a:prstGeom prst="rect">
            <a:avLst/>
          </a:prstGeom>
          <a:noFill/>
          <a:ln w="9525">
            <a:noFill/>
            <a:miter lim="800000"/>
            <a:headEnd/>
            <a:tailEnd/>
          </a:ln>
          <a:effectLst/>
        </p:spPr>
      </p:pic>
      <p:pic>
        <p:nvPicPr>
          <p:cNvPr id="43"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44"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45"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46"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47" name="Εικόνα 46"/>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
        <p:nvSpPr>
          <p:cNvPr id="51" name="Rectangle 12"/>
          <p:cNvSpPr/>
          <p:nvPr/>
        </p:nvSpPr>
        <p:spPr>
          <a:xfrm>
            <a:off x="805546" y="1602383"/>
            <a:ext cx="11042686" cy="1200329"/>
          </a:xfrm>
          <a:prstGeom prst="rect">
            <a:avLst/>
          </a:prstGeom>
        </p:spPr>
        <p:txBody>
          <a:bodyPr wrap="square">
            <a:spAutoFit/>
          </a:bodyPr>
          <a:lstStyle/>
          <a:p>
            <a:pPr algn="just"/>
            <a:r>
              <a:rPr lang="el-GR" dirty="0" smtClean="0"/>
              <a:t>Έχει προγραμματιστεί η έκδοση </a:t>
            </a:r>
            <a:r>
              <a:rPr lang="el-GR" b="1" dirty="0">
                <a:solidFill>
                  <a:schemeClr val="accent1"/>
                </a:solidFill>
              </a:rPr>
              <a:t>20 </a:t>
            </a:r>
            <a:r>
              <a:rPr lang="el-GR" b="1" dirty="0" smtClean="0">
                <a:solidFill>
                  <a:schemeClr val="accent1"/>
                </a:solidFill>
              </a:rPr>
              <a:t>Προσκλήσεων </a:t>
            </a:r>
            <a:r>
              <a:rPr lang="el-GR" dirty="0"/>
              <a:t>συνολικού προϋπολογισμού </a:t>
            </a:r>
            <a:r>
              <a:rPr lang="en-US" b="1" dirty="0">
                <a:solidFill>
                  <a:srgbClr val="FF0000"/>
                </a:solidFill>
                <a:cs typeface="Segoe UI" panose="020B0502040204020203" pitchFamily="34" charset="0"/>
              </a:rPr>
              <a:t>1</a:t>
            </a:r>
            <a:r>
              <a:rPr lang="el-GR" b="1" dirty="0">
                <a:solidFill>
                  <a:srgbClr val="FF0000"/>
                </a:solidFill>
                <a:cs typeface="Segoe UI" panose="020B0502040204020203" pitchFamily="34" charset="0"/>
              </a:rPr>
              <a:t>36</a:t>
            </a:r>
            <a:r>
              <a:rPr lang="en-US" b="1" dirty="0">
                <a:solidFill>
                  <a:srgbClr val="FF0000"/>
                </a:solidFill>
                <a:cs typeface="Segoe UI" panose="020B0502040204020203" pitchFamily="34" charset="0"/>
              </a:rPr>
              <a:t>.</a:t>
            </a:r>
            <a:r>
              <a:rPr lang="el-GR" b="1" dirty="0">
                <a:solidFill>
                  <a:srgbClr val="FF0000"/>
                </a:solidFill>
                <a:cs typeface="Segoe UI" panose="020B0502040204020203" pitchFamily="34" charset="0"/>
              </a:rPr>
              <a:t>193</a:t>
            </a:r>
            <a:r>
              <a:rPr lang="en-US" b="1" dirty="0">
                <a:solidFill>
                  <a:srgbClr val="FF0000"/>
                </a:solidFill>
                <a:cs typeface="Segoe UI" panose="020B0502040204020203" pitchFamily="34" charset="0"/>
              </a:rPr>
              <a:t>.</a:t>
            </a:r>
            <a:r>
              <a:rPr lang="el-GR" b="1" dirty="0">
                <a:solidFill>
                  <a:srgbClr val="FF0000"/>
                </a:solidFill>
                <a:cs typeface="Segoe UI" panose="020B0502040204020203" pitchFamily="34" charset="0"/>
              </a:rPr>
              <a:t>171 € </a:t>
            </a:r>
            <a:r>
              <a:rPr lang="el-GR" b="1" dirty="0" smtClean="0">
                <a:solidFill>
                  <a:srgbClr val="FF0000"/>
                </a:solidFill>
                <a:cs typeface="Segoe UI" panose="020B0502040204020203" pitchFamily="34" charset="0"/>
              </a:rPr>
              <a:t>Δ.Δ. </a:t>
            </a:r>
            <a:r>
              <a:rPr lang="el-GR" dirty="0"/>
              <a:t>που αντιστοιχεί </a:t>
            </a:r>
            <a:r>
              <a:rPr lang="el-GR" dirty="0" smtClean="0"/>
              <a:t>σε ποσοστ</a:t>
            </a:r>
            <a:r>
              <a:rPr lang="el-GR" dirty="0"/>
              <a:t>ό</a:t>
            </a:r>
            <a:r>
              <a:rPr lang="el-GR" dirty="0" smtClean="0"/>
              <a:t> ενεργοποίησης του Προγράμματος ύψους </a:t>
            </a:r>
            <a:r>
              <a:rPr lang="el-GR" b="1" dirty="0">
                <a:solidFill>
                  <a:schemeClr val="accent1"/>
                </a:solidFill>
                <a:cs typeface="Segoe UI" panose="020B0502040204020203" pitchFamily="34" charset="0"/>
              </a:rPr>
              <a:t>31,97</a:t>
            </a:r>
            <a:r>
              <a:rPr lang="en-US" b="1" dirty="0">
                <a:solidFill>
                  <a:schemeClr val="accent1"/>
                </a:solidFill>
                <a:cs typeface="Segoe UI" panose="020B0502040204020203" pitchFamily="34" charset="0"/>
              </a:rPr>
              <a:t> </a:t>
            </a:r>
            <a:r>
              <a:rPr lang="el-GR" b="1" dirty="0">
                <a:solidFill>
                  <a:schemeClr val="accent1"/>
                </a:solidFill>
                <a:cs typeface="Segoe UI" panose="020B0502040204020203" pitchFamily="34" charset="0"/>
              </a:rPr>
              <a:t>%</a:t>
            </a:r>
            <a:r>
              <a:rPr lang="el-GR" dirty="0">
                <a:solidFill>
                  <a:schemeClr val="accent1"/>
                </a:solidFill>
              </a:rPr>
              <a:t> </a:t>
            </a:r>
            <a:r>
              <a:rPr lang="el-GR" dirty="0" smtClean="0"/>
              <a:t>. </a:t>
            </a:r>
            <a:endParaRPr lang="el-GR" dirty="0"/>
          </a:p>
          <a:p>
            <a:pPr algn="just"/>
            <a:r>
              <a:rPr lang="el-GR" dirty="0"/>
              <a:t>Μετά την έκδοση των εν λόγω προσκλήσεων, η ενεργοποίηση του Προγράμματος προβλέπεται να ανέλθει στο </a:t>
            </a:r>
            <a:r>
              <a:rPr lang="el-GR" dirty="0">
                <a:solidFill>
                  <a:schemeClr val="accent1"/>
                </a:solidFill>
              </a:rPr>
              <a:t>61%</a:t>
            </a:r>
            <a:r>
              <a:rPr lang="el-GR" dirty="0"/>
              <a:t> (Π/Υ προσκλήσεων </a:t>
            </a:r>
            <a:r>
              <a:rPr lang="el-GR" b="1" dirty="0">
                <a:solidFill>
                  <a:srgbClr val="FF0000"/>
                </a:solidFill>
                <a:cs typeface="Segoe UI" panose="020B0502040204020203" pitchFamily="34" charset="0"/>
              </a:rPr>
              <a:t>259.901.840 €</a:t>
            </a:r>
            <a:r>
              <a:rPr lang="el-GR" dirty="0"/>
              <a:t>).</a:t>
            </a:r>
          </a:p>
        </p:txBody>
      </p:sp>
      <p:sp>
        <p:nvSpPr>
          <p:cNvPr id="37" name="TextBox 36"/>
          <p:cNvSpPr txBox="1"/>
          <p:nvPr/>
        </p:nvSpPr>
        <p:spPr>
          <a:xfrm>
            <a:off x="3488678" y="3822429"/>
            <a:ext cx="827471" cy="400110"/>
          </a:xfrm>
          <a:prstGeom prst="rect">
            <a:avLst/>
          </a:prstGeom>
          <a:noFill/>
        </p:spPr>
        <p:txBody>
          <a:bodyPr wrap="none" rtlCol="0">
            <a:spAutoFit/>
          </a:bodyPr>
          <a:lstStyle/>
          <a:p>
            <a:r>
              <a:rPr lang="el-GR" sz="2000" b="1" dirty="0">
                <a:solidFill>
                  <a:schemeClr val="bg1"/>
                </a:solidFill>
              </a:rPr>
              <a:t>39,0</a:t>
            </a:r>
            <a:r>
              <a:rPr lang="id-ID" sz="2000" b="1" dirty="0">
                <a:solidFill>
                  <a:schemeClr val="bg1"/>
                </a:solidFill>
              </a:rPr>
              <a:t>%</a:t>
            </a:r>
          </a:p>
        </p:txBody>
      </p:sp>
      <p:grpSp>
        <p:nvGrpSpPr>
          <p:cNvPr id="38" name="Group 12"/>
          <p:cNvGrpSpPr/>
          <p:nvPr/>
        </p:nvGrpSpPr>
        <p:grpSpPr>
          <a:xfrm>
            <a:off x="2929809" y="5147825"/>
            <a:ext cx="2015261" cy="1025212"/>
            <a:chOff x="1196731" y="4671262"/>
            <a:chExt cx="2015261" cy="1025212"/>
          </a:xfrm>
        </p:grpSpPr>
        <p:sp>
          <p:nvSpPr>
            <p:cNvPr id="39" name="TextBox 38"/>
            <p:cNvSpPr txBox="1"/>
            <p:nvPr/>
          </p:nvSpPr>
          <p:spPr>
            <a:xfrm>
              <a:off x="1239977" y="4671262"/>
              <a:ext cx="1972015" cy="461665"/>
            </a:xfrm>
            <a:prstGeom prst="rect">
              <a:avLst/>
            </a:prstGeom>
            <a:noFill/>
          </p:spPr>
          <p:txBody>
            <a:bodyPr wrap="none" rtlCol="0">
              <a:spAutoFit/>
            </a:bodyPr>
            <a:lstStyle/>
            <a:p>
              <a:pPr algn="ctr"/>
              <a:r>
                <a:rPr lang="en-US" sz="2400" b="1" dirty="0">
                  <a:solidFill>
                    <a:srgbClr val="FF0000"/>
                  </a:solidFill>
                </a:rPr>
                <a:t>123.074.054</a:t>
              </a:r>
              <a:r>
                <a:rPr lang="el-GR" sz="2400" b="1" dirty="0">
                  <a:solidFill>
                    <a:srgbClr val="FF0000"/>
                  </a:solidFill>
                </a:rPr>
                <a:t> €</a:t>
              </a:r>
              <a:endParaRPr lang="id-ID" sz="2400" b="1" dirty="0">
                <a:solidFill>
                  <a:srgbClr val="FF0000"/>
                </a:solidFill>
              </a:endParaRPr>
            </a:p>
          </p:txBody>
        </p:sp>
        <p:cxnSp>
          <p:nvCxnSpPr>
            <p:cNvPr id="40" name="Straight Connector 9"/>
            <p:cNvCxnSpPr/>
            <p:nvPr/>
          </p:nvCxnSpPr>
          <p:spPr>
            <a:xfrm>
              <a:off x="1196731" y="5250730"/>
              <a:ext cx="19136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1810353" y="5327142"/>
              <a:ext cx="686405" cy="369332"/>
            </a:xfrm>
            <a:prstGeom prst="rect">
              <a:avLst/>
            </a:prstGeom>
            <a:noFill/>
          </p:spPr>
          <p:txBody>
            <a:bodyPr wrap="none" rtlCol="0">
              <a:spAutoFit/>
            </a:bodyPr>
            <a:lstStyle/>
            <a:p>
              <a:pPr algn="ctr"/>
              <a:r>
                <a:rPr lang="el-GR" dirty="0"/>
                <a:t>ΕΤΠΑ</a:t>
              </a:r>
              <a:endParaRPr lang="id-ID" dirty="0"/>
            </a:p>
          </p:txBody>
        </p:sp>
      </p:grpSp>
      <p:grpSp>
        <p:nvGrpSpPr>
          <p:cNvPr id="53" name="Group 13"/>
          <p:cNvGrpSpPr/>
          <p:nvPr/>
        </p:nvGrpSpPr>
        <p:grpSpPr>
          <a:xfrm>
            <a:off x="6668556" y="5147825"/>
            <a:ext cx="1913642" cy="1025212"/>
            <a:chOff x="3825540" y="4671262"/>
            <a:chExt cx="1913642" cy="1025212"/>
          </a:xfrm>
        </p:grpSpPr>
        <p:sp>
          <p:nvSpPr>
            <p:cNvPr id="66" name="TextBox 65"/>
            <p:cNvSpPr txBox="1"/>
            <p:nvPr/>
          </p:nvSpPr>
          <p:spPr>
            <a:xfrm>
              <a:off x="3882918" y="4671262"/>
              <a:ext cx="1816523" cy="461665"/>
            </a:xfrm>
            <a:prstGeom prst="rect">
              <a:avLst/>
            </a:prstGeom>
            <a:noFill/>
          </p:spPr>
          <p:txBody>
            <a:bodyPr wrap="none" rtlCol="0">
              <a:spAutoFit/>
            </a:bodyPr>
            <a:lstStyle/>
            <a:p>
              <a:pPr algn="ctr"/>
              <a:r>
                <a:rPr lang="en-US" sz="2400" b="1" dirty="0">
                  <a:solidFill>
                    <a:srgbClr val="FF0000"/>
                  </a:solidFill>
                </a:rPr>
                <a:t>13.119.117</a:t>
              </a:r>
              <a:r>
                <a:rPr lang="el-GR" sz="2400" b="1" dirty="0">
                  <a:solidFill>
                    <a:srgbClr val="FF0000"/>
                  </a:solidFill>
                </a:rPr>
                <a:t> €</a:t>
              </a:r>
              <a:endParaRPr lang="id-ID" sz="2400" b="1" dirty="0">
                <a:solidFill>
                  <a:srgbClr val="FF0000"/>
                </a:solidFill>
              </a:endParaRPr>
            </a:p>
          </p:txBody>
        </p:sp>
        <p:cxnSp>
          <p:nvCxnSpPr>
            <p:cNvPr id="67" name="Straight Connector 140"/>
            <p:cNvCxnSpPr/>
            <p:nvPr/>
          </p:nvCxnSpPr>
          <p:spPr>
            <a:xfrm>
              <a:off x="3825540" y="5250730"/>
              <a:ext cx="19136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4468814" y="5327142"/>
              <a:ext cx="644728" cy="369332"/>
            </a:xfrm>
            <a:prstGeom prst="rect">
              <a:avLst/>
            </a:prstGeom>
            <a:noFill/>
          </p:spPr>
          <p:txBody>
            <a:bodyPr wrap="none" rtlCol="0">
              <a:spAutoFit/>
            </a:bodyPr>
            <a:lstStyle/>
            <a:p>
              <a:pPr algn="ctr"/>
              <a:r>
                <a:rPr lang="el-GR" dirty="0"/>
                <a:t>ΕΚΤ+</a:t>
              </a:r>
              <a:endParaRPr lang="id-ID" dirty="0"/>
            </a:p>
          </p:txBody>
        </p:sp>
      </p:grpSp>
      <p:grpSp>
        <p:nvGrpSpPr>
          <p:cNvPr id="2" name="Group 24">
            <a:extLst>
              <a:ext uri="{FF2B5EF4-FFF2-40B4-BE49-F238E27FC236}">
                <a16:creationId xmlns:a16="http://schemas.microsoft.com/office/drawing/2014/main" id="{4B4013C1-A410-66C4-FCE1-FC49C3E45E1A}"/>
              </a:ext>
            </a:extLst>
          </p:cNvPr>
          <p:cNvGrpSpPr/>
          <p:nvPr/>
        </p:nvGrpSpPr>
        <p:grpSpPr>
          <a:xfrm>
            <a:off x="3051110" y="3213980"/>
            <a:ext cx="1702606" cy="1620212"/>
            <a:chOff x="4061895" y="4064562"/>
            <a:chExt cx="2420399" cy="2420397"/>
          </a:xfrm>
        </p:grpSpPr>
        <p:sp>
          <p:nvSpPr>
            <p:cNvPr id="3" name="Oval 25">
              <a:extLst>
                <a:ext uri="{FF2B5EF4-FFF2-40B4-BE49-F238E27FC236}">
                  <a16:creationId xmlns:a16="http://schemas.microsoft.com/office/drawing/2014/main" id="{CED07D04-F0FA-0F63-3BE8-140446232793}"/>
                </a:ext>
              </a:extLst>
            </p:cNvPr>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39,0</a:t>
              </a:r>
              <a:r>
                <a:rPr lang="en-US" sz="2000" dirty="0">
                  <a:solidFill>
                    <a:schemeClr val="tx1">
                      <a:lumMod val="65000"/>
                      <a:lumOff val="35000"/>
                    </a:schemeClr>
                  </a:solidFill>
                </a:rPr>
                <a:t>%</a:t>
              </a:r>
            </a:p>
          </p:txBody>
        </p:sp>
        <p:sp>
          <p:nvSpPr>
            <p:cNvPr id="4" name="Arc 26">
              <a:extLst>
                <a:ext uri="{FF2B5EF4-FFF2-40B4-BE49-F238E27FC236}">
                  <a16:creationId xmlns:a16="http://schemas.microsoft.com/office/drawing/2014/main" id="{4EAA6CED-D18C-9A35-F5A6-E6582A6AE542}"/>
                </a:ext>
              </a:extLst>
            </p:cNvPr>
            <p:cNvSpPr/>
            <p:nvPr/>
          </p:nvSpPr>
          <p:spPr>
            <a:xfrm>
              <a:off x="4061895" y="4064562"/>
              <a:ext cx="2420399" cy="2420397"/>
            </a:xfrm>
            <a:prstGeom prst="arc">
              <a:avLst>
                <a:gd name="adj1" fmla="val 16897392"/>
                <a:gd name="adj2" fmla="val 3518493"/>
              </a:avLst>
            </a:prstGeom>
            <a:ln w="152400" cap="rnd" cmpd="sng">
              <a:solidFill>
                <a:schemeClr val="accent1"/>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grpSp>
        <p:nvGrpSpPr>
          <p:cNvPr id="5" name="Group 24">
            <a:extLst>
              <a:ext uri="{FF2B5EF4-FFF2-40B4-BE49-F238E27FC236}">
                <a16:creationId xmlns:a16="http://schemas.microsoft.com/office/drawing/2014/main" id="{C5B102E2-E845-6A82-BAFD-ED789314C6A5}"/>
              </a:ext>
            </a:extLst>
          </p:cNvPr>
          <p:cNvGrpSpPr/>
          <p:nvPr/>
        </p:nvGrpSpPr>
        <p:grpSpPr>
          <a:xfrm>
            <a:off x="6774074" y="3213980"/>
            <a:ext cx="1702606" cy="1620212"/>
            <a:chOff x="4061895" y="4064562"/>
            <a:chExt cx="2420399" cy="2420397"/>
          </a:xfrm>
        </p:grpSpPr>
        <p:sp>
          <p:nvSpPr>
            <p:cNvPr id="6" name="Oval 25">
              <a:extLst>
                <a:ext uri="{FF2B5EF4-FFF2-40B4-BE49-F238E27FC236}">
                  <a16:creationId xmlns:a16="http://schemas.microsoft.com/office/drawing/2014/main" id="{E29832D6-AD2E-5393-8866-DC942471D386}"/>
                </a:ext>
              </a:extLst>
            </p:cNvPr>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11,9</a:t>
              </a:r>
              <a:r>
                <a:rPr lang="en-US" sz="2000" dirty="0">
                  <a:solidFill>
                    <a:schemeClr val="tx1">
                      <a:lumMod val="65000"/>
                      <a:lumOff val="35000"/>
                    </a:schemeClr>
                  </a:solidFill>
                </a:rPr>
                <a:t>%</a:t>
              </a:r>
            </a:p>
          </p:txBody>
        </p:sp>
        <p:sp>
          <p:nvSpPr>
            <p:cNvPr id="7" name="Arc 26">
              <a:extLst>
                <a:ext uri="{FF2B5EF4-FFF2-40B4-BE49-F238E27FC236}">
                  <a16:creationId xmlns:a16="http://schemas.microsoft.com/office/drawing/2014/main" id="{03DFFC3A-9D1E-C289-238A-CB627DF6FC42}"/>
                </a:ext>
              </a:extLst>
            </p:cNvPr>
            <p:cNvSpPr/>
            <p:nvPr/>
          </p:nvSpPr>
          <p:spPr>
            <a:xfrm>
              <a:off x="4061895" y="4064562"/>
              <a:ext cx="2420399" cy="2420397"/>
            </a:xfrm>
            <a:prstGeom prst="arc">
              <a:avLst>
                <a:gd name="adj1" fmla="val 16897392"/>
                <a:gd name="adj2" fmla="val 18924165"/>
              </a:avLst>
            </a:prstGeom>
            <a:ln w="152400" cap="rnd" cmpd="sng">
              <a:solidFill>
                <a:schemeClr val="accent1"/>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spTree>
    <p:extLst>
      <p:ext uri="{BB962C8B-B14F-4D97-AF65-F5344CB8AC3E}">
        <p14:creationId xmlns:p14="http://schemas.microsoft.com/office/powerpoint/2010/main" val="330934927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 calcmode="lin" valueType="num">
                                      <p:cBhvr additive="base">
                                        <p:cTn id="10" dur="750" fill="hold"/>
                                        <p:tgtEl>
                                          <p:spTgt spid="51"/>
                                        </p:tgtEl>
                                        <p:attrNameLst>
                                          <p:attrName>ppt_x</p:attrName>
                                        </p:attrNameLst>
                                      </p:cBhvr>
                                      <p:tavLst>
                                        <p:tav tm="0">
                                          <p:val>
                                            <p:strVal val="0-#ppt_w/2"/>
                                          </p:val>
                                        </p:tav>
                                        <p:tav tm="100000">
                                          <p:val>
                                            <p:strVal val="#ppt_x"/>
                                          </p:val>
                                        </p:tav>
                                      </p:tavLst>
                                    </p:anim>
                                    <p:anim calcmode="lin" valueType="num">
                                      <p:cBhvr additive="base">
                                        <p:cTn id="11" dur="750" fill="hold"/>
                                        <p:tgtEl>
                                          <p:spTgt spid="51"/>
                                        </p:tgtEl>
                                        <p:attrNameLst>
                                          <p:attrName>ppt_y</p:attrName>
                                        </p:attrNameLst>
                                      </p:cBhvr>
                                      <p:tavLst>
                                        <p:tav tm="0">
                                          <p:val>
                                            <p:strVal val="#ppt_y"/>
                                          </p:val>
                                        </p:tav>
                                        <p:tav tm="100000">
                                          <p:val>
                                            <p:strVal val="#ppt_y"/>
                                          </p:val>
                                        </p:tav>
                                      </p:tavLst>
                                    </p:anim>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par>
                          <p:cTn id="16" fill="hold">
                            <p:stCondLst>
                              <p:cond delay="1250"/>
                            </p:stCondLst>
                            <p:childTnLst>
                              <p:par>
                                <p:cTn id="17" presetID="42"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42" presetClass="entr" presetSubtype="0"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1000"/>
                                        <p:tgtEl>
                                          <p:spTgt spid="53"/>
                                        </p:tgtEl>
                                      </p:cBhvr>
                                    </p:animEffect>
                                    <p:anim calcmode="lin" valueType="num">
                                      <p:cBhvr>
                                        <p:cTn id="26" dur="1000" fill="hold"/>
                                        <p:tgtEl>
                                          <p:spTgt spid="53"/>
                                        </p:tgtEl>
                                        <p:attrNameLst>
                                          <p:attrName>ppt_x</p:attrName>
                                        </p:attrNameLst>
                                      </p:cBhvr>
                                      <p:tavLst>
                                        <p:tav tm="0">
                                          <p:val>
                                            <p:strVal val="#ppt_x"/>
                                          </p:val>
                                        </p:tav>
                                        <p:tav tm="100000">
                                          <p:val>
                                            <p:strVal val="#ppt_x"/>
                                          </p:val>
                                        </p:tav>
                                      </p:tavLst>
                                    </p:anim>
                                    <p:anim calcmode="lin" valueType="num">
                                      <p:cBhvr>
                                        <p:cTn id="27" dur="1000" fill="hold"/>
                                        <p:tgtEl>
                                          <p:spTgt spid="53"/>
                                        </p:tgtEl>
                                        <p:attrNameLst>
                                          <p:attrName>ppt_y</p:attrName>
                                        </p:attrNameLst>
                                      </p:cBhvr>
                                      <p:tavLst>
                                        <p:tav tm="0">
                                          <p:val>
                                            <p:strVal val="#ppt_y+.1"/>
                                          </p:val>
                                        </p:tav>
                                        <p:tav tm="100000">
                                          <p:val>
                                            <p:strVal val="#ppt_y"/>
                                          </p:val>
                                        </p:tav>
                                      </p:tavLst>
                                    </p:anim>
                                  </p:childTnLst>
                                </p:cTn>
                              </p:par>
                            </p:childTnLst>
                          </p:cTn>
                        </p:par>
                        <p:par>
                          <p:cTn id="28" fill="hold">
                            <p:stCondLst>
                              <p:cond delay="3250"/>
                            </p:stCondLst>
                            <p:childTnLst>
                              <p:par>
                                <p:cTn id="29" presetID="10"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par>
                          <p:cTn id="32" fill="hold">
                            <p:stCondLst>
                              <p:cond delay="375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1"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95275" y="165528"/>
            <a:ext cx="7337260" cy="535531"/>
          </a:xfrm>
          <a:prstGeom prst="rect">
            <a:avLst/>
          </a:prstGeom>
          <a:noFill/>
        </p:spPr>
        <p:txBody>
          <a:bodyPr wrap="square" rtlCol="0">
            <a:spAutoFit/>
          </a:bodyPr>
          <a:lstStyle/>
          <a:p>
            <a:pPr algn="ctr">
              <a:lnSpc>
                <a:spcPct val="90000"/>
              </a:lnSpc>
            </a:pPr>
            <a:r>
              <a:rPr lang="el-GR" sz="3200" dirty="0">
                <a:solidFill>
                  <a:schemeClr val="accent1">
                    <a:lumMod val="75000"/>
                  </a:schemeClr>
                </a:solidFill>
              </a:rPr>
              <a:t>Προγραμματισμός Προσκλήσεων (1/3)</a:t>
            </a:r>
          </a:p>
        </p:txBody>
      </p:sp>
      <p:grpSp>
        <p:nvGrpSpPr>
          <p:cNvPr id="3" name="Group 2"/>
          <p:cNvGrpSpPr/>
          <p:nvPr/>
        </p:nvGrpSpPr>
        <p:grpSpPr>
          <a:xfrm>
            <a:off x="5063905" y="1181520"/>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371804"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graphicFrame>
        <p:nvGraphicFramePr>
          <p:cNvPr id="9" name="Πίνακας 8"/>
          <p:cNvGraphicFramePr>
            <a:graphicFrameLocks noGrp="1"/>
          </p:cNvGraphicFramePr>
          <p:nvPr>
            <p:extLst>
              <p:ext uri="{D42A27DB-BD31-4B8C-83A1-F6EECF244321}">
                <p14:modId xmlns:p14="http://schemas.microsoft.com/office/powerpoint/2010/main" val="2579527500"/>
              </p:ext>
            </p:extLst>
          </p:nvPr>
        </p:nvGraphicFramePr>
        <p:xfrm>
          <a:off x="307106" y="1727520"/>
          <a:ext cx="11413898" cy="4237582"/>
        </p:xfrm>
        <a:graphic>
          <a:graphicData uri="http://schemas.openxmlformats.org/drawingml/2006/table">
            <a:tbl>
              <a:tblPr firstRow="1" firstCol="1" bandRow="1">
                <a:tableStyleId>{5C22544A-7EE6-4342-B048-85BDC9FD1C3A}</a:tableStyleId>
              </a:tblPr>
              <a:tblGrid>
                <a:gridCol w="450544">
                  <a:extLst>
                    <a:ext uri="{9D8B030D-6E8A-4147-A177-3AD203B41FA5}">
                      <a16:colId xmlns:a16="http://schemas.microsoft.com/office/drawing/2014/main" val="20000"/>
                    </a:ext>
                  </a:extLst>
                </a:gridCol>
                <a:gridCol w="4468774">
                  <a:extLst>
                    <a:ext uri="{9D8B030D-6E8A-4147-A177-3AD203B41FA5}">
                      <a16:colId xmlns:a16="http://schemas.microsoft.com/office/drawing/2014/main" val="20001"/>
                    </a:ext>
                  </a:extLst>
                </a:gridCol>
                <a:gridCol w="591670">
                  <a:extLst>
                    <a:ext uri="{9D8B030D-6E8A-4147-A177-3AD203B41FA5}">
                      <a16:colId xmlns:a16="http://schemas.microsoft.com/office/drawing/2014/main" val="20002"/>
                    </a:ext>
                  </a:extLst>
                </a:gridCol>
                <a:gridCol w="3525126">
                  <a:extLst>
                    <a:ext uri="{9D8B030D-6E8A-4147-A177-3AD203B41FA5}">
                      <a16:colId xmlns:a16="http://schemas.microsoft.com/office/drawing/2014/main" val="20003"/>
                    </a:ext>
                  </a:extLst>
                </a:gridCol>
                <a:gridCol w="1477180">
                  <a:extLst>
                    <a:ext uri="{9D8B030D-6E8A-4147-A177-3AD203B41FA5}">
                      <a16:colId xmlns:a16="http://schemas.microsoft.com/office/drawing/2014/main" val="20005"/>
                    </a:ext>
                  </a:extLst>
                </a:gridCol>
                <a:gridCol w="900604">
                  <a:extLst>
                    <a:ext uri="{9D8B030D-6E8A-4147-A177-3AD203B41FA5}">
                      <a16:colId xmlns:a16="http://schemas.microsoft.com/office/drawing/2014/main" val="20006"/>
                    </a:ext>
                  </a:extLst>
                </a:gridCol>
              </a:tblGrid>
              <a:tr h="439393">
                <a:tc>
                  <a:txBody>
                    <a:bodyPr/>
                    <a:lstStyle/>
                    <a:p>
                      <a:pPr algn="ctr">
                        <a:lnSpc>
                          <a:spcPct val="130000"/>
                        </a:lnSpc>
                        <a:spcAft>
                          <a:spcPts val="0"/>
                        </a:spcAft>
                      </a:pPr>
                      <a:r>
                        <a:rPr lang="el-GR" sz="1100" dirty="0">
                          <a:effectLst/>
                          <a:latin typeface="+mn-lt"/>
                        </a:rPr>
                        <a:t>Α/Α</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a:effectLst/>
                          <a:latin typeface="+mn-lt"/>
                        </a:rPr>
                        <a:t>ΤΙΤΛΟΣ ΠΡΟΣΚΛΗΣΗΣ</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err="1">
                          <a:effectLst/>
                          <a:latin typeface="+mn-lt"/>
                        </a:rPr>
                        <a:t>Προτ</a:t>
                      </a:r>
                      <a:r>
                        <a:rPr lang="el-GR" sz="1100" dirty="0">
                          <a:effectLst/>
                          <a:latin typeface="+mn-lt"/>
                        </a:rPr>
                        <a:t>.</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a:effectLst/>
                          <a:latin typeface="+mn-lt"/>
                        </a:rPr>
                        <a:t>ΔΥΝΗΤΙΚΟΙ ΔΙΚΑΙΟΥΧΟΙ</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a:effectLst/>
                          <a:latin typeface="+mn-lt"/>
                        </a:rPr>
                        <a:t>ΣΥΓΧΡΗΜ/ΝΗ ΔΗΜΟΣΙΑ ΔΑΠΑΝΗ</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a:effectLst/>
                          <a:latin typeface="+mn-lt"/>
                        </a:rPr>
                        <a:t>ΗΜΕΡ/ΝΙΑ ΕΝΑΡΞΗΣ</a:t>
                      </a:r>
                      <a:endParaRPr lang="el-GR" sz="1100">
                        <a:effectLst/>
                        <a:latin typeface="+mn-lt"/>
                        <a:ea typeface="Times New Roman"/>
                        <a:cs typeface="Times New Roman"/>
                      </a:endParaRPr>
                    </a:p>
                  </a:txBody>
                  <a:tcPr marL="47531" marR="47531" marT="0" marB="0" anchor="ctr"/>
                </a:tc>
                <a:extLst>
                  <a:ext uri="{0D108BD9-81ED-4DB2-BD59-A6C34878D82A}">
                    <a16:rowId xmlns:a16="http://schemas.microsoft.com/office/drawing/2014/main" val="10000"/>
                  </a:ext>
                </a:extLst>
              </a:tr>
              <a:tr h="56142">
                <a:tc>
                  <a:txBody>
                    <a:bodyPr/>
                    <a:lstStyle/>
                    <a:p>
                      <a:pPr algn="ctr">
                        <a:lnSpc>
                          <a:spcPct val="130000"/>
                        </a:lnSpc>
                        <a:spcAft>
                          <a:spcPts val="0"/>
                        </a:spcAft>
                      </a:pPr>
                      <a:r>
                        <a:rPr lang="el-GR" sz="1100" dirty="0">
                          <a:effectLst/>
                          <a:latin typeface="+mn-lt"/>
                        </a:rPr>
                        <a:t>1</a:t>
                      </a:r>
                      <a:endParaRPr lang="el-GR" sz="1100" dirty="0">
                        <a:effectLst/>
                        <a:latin typeface="+mn-lt"/>
                        <a:ea typeface="Times New Roman"/>
                        <a:cs typeface="Times New Roman"/>
                      </a:endParaRPr>
                    </a:p>
                  </a:txBody>
                  <a:tcPr marL="47531" marR="47531" marT="0" marB="0" anchor="ctr"/>
                </a:tc>
                <a:tc>
                  <a:txBody>
                    <a:bodyPr/>
                    <a:lstStyle/>
                    <a:p>
                      <a:pPr algn="l" fontAlgn="ctr"/>
                      <a:r>
                        <a:rPr lang="el-GR" sz="1100" b="0" i="0" u="none" strike="noStrike" dirty="0">
                          <a:solidFill>
                            <a:srgbClr val="000000"/>
                          </a:solidFill>
                          <a:effectLst/>
                          <a:latin typeface="+mn-lt"/>
                          <a:cs typeface="Arial" panose="020B0604020202020204" pitchFamily="34" charset="0"/>
                        </a:rPr>
                        <a:t>Δράση ενίσχυσης παραγωγικών επενδύσεων (προσαρμογή /εκσυγχρονισμός παραγωγικών διαδικασιών) (μεσαίες - μεταφερόμενο)</a:t>
                      </a:r>
                      <a:endParaRPr lang="el-GR" sz="1100" b="0" i="0" u="none" strike="noStrike" dirty="0">
                        <a:solidFill>
                          <a:srgbClr val="000000"/>
                        </a:solidFill>
                        <a:effectLst/>
                        <a:latin typeface="+mn-lt"/>
                      </a:endParaRPr>
                    </a:p>
                  </a:txBody>
                  <a:tcPr marL="9525" marR="9525" marT="9525" marB="0" anchor="ctr"/>
                </a:tc>
                <a:tc>
                  <a:txBody>
                    <a:bodyPr/>
                    <a:lstStyle/>
                    <a:p>
                      <a:pPr algn="ctr">
                        <a:lnSpc>
                          <a:spcPct val="130000"/>
                        </a:lnSpc>
                        <a:spcAft>
                          <a:spcPts val="0"/>
                        </a:spcAft>
                      </a:pPr>
                      <a:r>
                        <a:rPr lang="el-GR" sz="1100" dirty="0">
                          <a:effectLst/>
                          <a:latin typeface="+mn-lt"/>
                        </a:rPr>
                        <a:t>01</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a:effectLst/>
                          <a:latin typeface="+mn-lt"/>
                          <a:ea typeface="Times New Roman"/>
                          <a:cs typeface="Times New Roman"/>
                        </a:rPr>
                        <a:t>Μεσαίες επιχειρήσεις της ΠΣΤΕ</a:t>
                      </a:r>
                    </a:p>
                  </a:txBody>
                  <a:tcPr marL="47531" marR="47531" marT="0" marB="0" anchor="ctr"/>
                </a:tc>
                <a:tc>
                  <a:txBody>
                    <a:bodyPr/>
                    <a:lstStyle/>
                    <a:p>
                      <a:pPr lvl="1" algn="r">
                        <a:lnSpc>
                          <a:spcPct val="130000"/>
                        </a:lnSpc>
                        <a:spcAft>
                          <a:spcPts val="0"/>
                        </a:spcAft>
                      </a:pPr>
                      <a:r>
                        <a:rPr lang="el-GR" sz="1100" dirty="0">
                          <a:effectLst/>
                          <a:latin typeface="+mn-lt"/>
                        </a:rPr>
                        <a:t>8.235.294,00</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smtClean="0">
                          <a:effectLst/>
                          <a:latin typeface="+mn-lt"/>
                          <a:ea typeface="Times New Roman"/>
                          <a:cs typeface="Times New Roman"/>
                        </a:rPr>
                        <a:t>2ο εξάμηνο </a:t>
                      </a:r>
                      <a:r>
                        <a:rPr lang="el-GR" sz="1100" dirty="0">
                          <a:effectLst/>
                          <a:latin typeface="+mn-lt"/>
                          <a:ea typeface="Times New Roman"/>
                          <a:cs typeface="Times New Roman"/>
                        </a:rPr>
                        <a:t>2024</a:t>
                      </a:r>
                    </a:p>
                  </a:txBody>
                  <a:tcPr marL="47531" marR="47531" marT="0" marB="0" anchor="ctr"/>
                </a:tc>
                <a:extLst>
                  <a:ext uri="{0D108BD9-81ED-4DB2-BD59-A6C34878D82A}">
                    <a16:rowId xmlns:a16="http://schemas.microsoft.com/office/drawing/2014/main" val="10001"/>
                  </a:ext>
                </a:extLst>
              </a:tr>
              <a:tr h="56142">
                <a:tc>
                  <a:txBody>
                    <a:bodyPr/>
                    <a:lstStyle/>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l-GR" sz="1100" b="1" dirty="0">
                          <a:effectLst/>
                          <a:latin typeface="+mn-lt"/>
                        </a:rPr>
                        <a:t>ΣΥΝΟΛΟ ΠΡΟΤ. 01</a:t>
                      </a:r>
                      <a:endParaRPr lang="el-GR" sz="1100" b="1" dirty="0">
                        <a:effectLst/>
                        <a:latin typeface="+mn-lt"/>
                        <a:ea typeface="Times New Roman"/>
                        <a:cs typeface="Times New Roman"/>
                      </a:endParaRPr>
                    </a:p>
                  </a:txBody>
                  <a:tcPr marL="42968" marR="42968" marT="0" marB="0" anchor="ctr"/>
                </a:tc>
                <a:tc>
                  <a:txBody>
                    <a:bodyPr/>
                    <a:lstStyle/>
                    <a:p>
                      <a:pPr algn="l">
                        <a:lnSpc>
                          <a:spcPct val="130000"/>
                        </a:lnSpc>
                        <a:spcAft>
                          <a:spcPts val="0"/>
                        </a:spcAft>
                      </a:pPr>
                      <a:endParaRPr lang="el-GR" sz="1100" b="1" dirty="0">
                        <a:effectLst/>
                        <a:latin typeface="+mn-lt"/>
                        <a:ea typeface="Times New Roman"/>
                        <a:cs typeface="Times New Roman"/>
                      </a:endParaRPr>
                    </a:p>
                  </a:txBody>
                  <a:tcPr marL="42968" marR="42968" marT="0" marB="0" anchor="ctr"/>
                </a:tc>
                <a:tc>
                  <a:txBody>
                    <a:bodyPr/>
                    <a:lstStyle/>
                    <a:p>
                      <a:pPr algn="l">
                        <a:lnSpc>
                          <a:spcPct val="110000"/>
                        </a:lnSpc>
                        <a:spcAft>
                          <a:spcPts val="0"/>
                        </a:spcAft>
                      </a:pPr>
                      <a:endParaRPr lang="el-GR" sz="1100" dirty="0">
                        <a:effectLst/>
                        <a:latin typeface="+mn-lt"/>
                        <a:ea typeface="Times New Roman"/>
                        <a:cs typeface="Times New Roman"/>
                      </a:endParaRPr>
                    </a:p>
                  </a:txBody>
                  <a:tcPr marL="47531" marR="47531" marT="0" marB="0" anchor="ctr"/>
                </a:tc>
                <a:tc>
                  <a:txBody>
                    <a:bodyPr/>
                    <a:lstStyle/>
                    <a:p>
                      <a:pPr marL="457200" marR="0" lvl="1" indent="0" algn="r" defTabSz="914400" rtl="0" eaLnBrk="1" fontAlgn="auto" latinLnBrk="0" hangingPunct="1">
                        <a:lnSpc>
                          <a:spcPct val="130000"/>
                        </a:lnSpc>
                        <a:spcBef>
                          <a:spcPts val="0"/>
                        </a:spcBef>
                        <a:spcAft>
                          <a:spcPts val="0"/>
                        </a:spcAft>
                        <a:buClrTx/>
                        <a:buSzTx/>
                        <a:buFontTx/>
                        <a:buNone/>
                        <a:tabLst/>
                        <a:defRPr/>
                      </a:pPr>
                      <a:r>
                        <a:rPr lang="el-GR" sz="1100" b="1" dirty="0">
                          <a:effectLst/>
                          <a:latin typeface="+mn-lt"/>
                        </a:rPr>
                        <a:t>8.235.294,00</a:t>
                      </a:r>
                      <a:endParaRPr lang="el-GR" sz="1100" b="1"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3944403878"/>
                  </a:ext>
                </a:extLst>
              </a:tr>
              <a:tr h="0">
                <a:tc>
                  <a:txBody>
                    <a:bodyPr/>
                    <a:lstStyle/>
                    <a:p>
                      <a:pPr algn="ctr">
                        <a:lnSpc>
                          <a:spcPct val="130000"/>
                        </a:lnSpc>
                        <a:spcAft>
                          <a:spcPts val="0"/>
                        </a:spcAft>
                      </a:pPr>
                      <a:r>
                        <a:rPr lang="el-GR" sz="1100" dirty="0">
                          <a:effectLst/>
                          <a:latin typeface="+mn-lt"/>
                        </a:rPr>
                        <a:t>1</a:t>
                      </a:r>
                      <a:endParaRPr lang="el-GR" sz="1100" dirty="0">
                        <a:effectLst/>
                        <a:latin typeface="+mn-lt"/>
                        <a:ea typeface="Times New Roman"/>
                        <a:cs typeface="Times New Roman"/>
                      </a:endParaRPr>
                    </a:p>
                  </a:txBody>
                  <a:tcPr marL="47531" marR="47531" marT="0" marB="0" anchor="ctr"/>
                </a:tc>
                <a:tc>
                  <a:txBody>
                    <a:bodyPr/>
                    <a:lstStyle/>
                    <a:p>
                      <a:pPr algn="l" fontAlgn="ctr"/>
                      <a:r>
                        <a:rPr lang="el-GR" sz="1100" b="0" i="0" u="none" strike="noStrike" dirty="0">
                          <a:solidFill>
                            <a:srgbClr val="000000"/>
                          </a:solidFill>
                          <a:effectLst/>
                          <a:latin typeface="+mn-lt"/>
                          <a:cs typeface="Arial" panose="020B0604020202020204" pitchFamily="34" charset="0"/>
                        </a:rPr>
                        <a:t>Ολοκλήρωση αγωγού μεταφοράς και δικτύων φυσικού αερίου (</a:t>
                      </a:r>
                      <a:r>
                        <a:rPr lang="el-GR" sz="1100" b="0" i="0" u="none" strike="noStrike" dirty="0" err="1">
                          <a:solidFill>
                            <a:srgbClr val="000000"/>
                          </a:solidFill>
                          <a:effectLst/>
                          <a:latin typeface="+mn-lt"/>
                          <a:cs typeface="Arial" panose="020B0604020202020204" pitchFamily="34" charset="0"/>
                        </a:rPr>
                        <a:t>τμημ</a:t>
                      </a:r>
                      <a:r>
                        <a:rPr lang="el-GR" sz="1100" b="0" i="0" u="none" strike="noStrike" dirty="0">
                          <a:solidFill>
                            <a:srgbClr val="000000"/>
                          </a:solidFill>
                          <a:effectLst/>
                          <a:latin typeface="+mn-lt"/>
                          <a:cs typeface="Arial" panose="020B0604020202020204" pitchFamily="34" charset="0"/>
                        </a:rPr>
                        <a:t>. πράξη)</a:t>
                      </a:r>
                      <a:endParaRPr lang="el-GR" sz="1100" b="0" i="0" u="none" strike="noStrike" dirty="0">
                        <a:solidFill>
                          <a:srgbClr val="000000"/>
                        </a:solidFill>
                        <a:effectLst/>
                        <a:latin typeface="+mn-lt"/>
                      </a:endParaRPr>
                    </a:p>
                  </a:txBody>
                  <a:tcPr marL="9525" marR="9525" marT="9525" marB="0" anchor="ctr"/>
                </a:tc>
                <a:tc>
                  <a:txBody>
                    <a:bodyPr/>
                    <a:lstStyle/>
                    <a:p>
                      <a:pPr algn="ctr">
                        <a:lnSpc>
                          <a:spcPct val="130000"/>
                        </a:lnSpc>
                        <a:spcAft>
                          <a:spcPts val="0"/>
                        </a:spcAft>
                      </a:pPr>
                      <a:r>
                        <a:rPr lang="el-GR" sz="1100" dirty="0">
                          <a:effectLst/>
                          <a:latin typeface="+mn-lt"/>
                        </a:rPr>
                        <a:t>02</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a:effectLst/>
                          <a:latin typeface="+mn-lt"/>
                          <a:ea typeface="Times New Roman"/>
                          <a:cs typeface="Times New Roman"/>
                        </a:rPr>
                        <a:t>ΔΕΔΑ Α.Ε.</a:t>
                      </a:r>
                    </a:p>
                  </a:txBody>
                  <a:tcPr marL="47531" marR="47531" marT="0" marB="0" anchor="ctr"/>
                </a:tc>
                <a:tc>
                  <a:txBody>
                    <a:bodyPr/>
                    <a:lstStyle/>
                    <a:p>
                      <a:pPr lvl="1" algn="r" fontAlgn="ctr"/>
                      <a:r>
                        <a:rPr lang="el-GR" sz="1100" b="1" i="0" u="none" strike="noStrike" dirty="0">
                          <a:solidFill>
                            <a:srgbClr val="FF0000"/>
                          </a:solidFill>
                          <a:effectLst/>
                          <a:latin typeface="+mn-lt"/>
                          <a:cs typeface="Arial" panose="020B0604020202020204" pitchFamily="34" charset="0"/>
                        </a:rPr>
                        <a:t>13.250.736,00</a:t>
                      </a:r>
                      <a:endParaRPr lang="el-GR" sz="1100" b="1" i="0" u="none" strike="noStrike" dirty="0">
                        <a:solidFill>
                          <a:srgbClr val="FF0000"/>
                        </a:solidFill>
                        <a:effectLst/>
                        <a:latin typeface="+mn-lt"/>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sz="1100" dirty="0">
                          <a:effectLst/>
                          <a:latin typeface="+mn-lt"/>
                          <a:ea typeface="Times New Roman"/>
                          <a:cs typeface="Times New Roman"/>
                        </a:rPr>
                        <a:t>2</a:t>
                      </a:r>
                      <a:r>
                        <a:rPr lang="el-GR" sz="1100" dirty="0">
                          <a:effectLst/>
                          <a:latin typeface="+mn-lt"/>
                          <a:ea typeface="Times New Roman"/>
                          <a:cs typeface="Times New Roman"/>
                        </a:rPr>
                        <a:t>ο τρίμηνο 2024</a:t>
                      </a:r>
                    </a:p>
                  </a:txBody>
                  <a:tcPr marL="47531" marR="47531" marT="0" marB="0" anchor="ctr"/>
                </a:tc>
                <a:extLst>
                  <a:ext uri="{0D108BD9-81ED-4DB2-BD59-A6C34878D82A}">
                    <a16:rowId xmlns:a16="http://schemas.microsoft.com/office/drawing/2014/main" val="10002"/>
                  </a:ext>
                </a:extLst>
              </a:tr>
              <a:tr h="0">
                <a:tc>
                  <a:txBody>
                    <a:bodyPr/>
                    <a:lstStyle/>
                    <a:p>
                      <a:pPr algn="ctr">
                        <a:lnSpc>
                          <a:spcPct val="130000"/>
                        </a:lnSpc>
                        <a:spcAft>
                          <a:spcPts val="0"/>
                        </a:spcAft>
                      </a:pPr>
                      <a:r>
                        <a:rPr lang="el-GR" sz="1100" dirty="0">
                          <a:effectLst/>
                          <a:latin typeface="+mn-lt"/>
                        </a:rPr>
                        <a:t>2</a:t>
                      </a:r>
                      <a:endParaRPr lang="el-GR" sz="1100" dirty="0">
                        <a:effectLst/>
                        <a:latin typeface="+mn-lt"/>
                        <a:ea typeface="Times New Roman"/>
                        <a:cs typeface="Times New Roman"/>
                      </a:endParaRPr>
                    </a:p>
                  </a:txBody>
                  <a:tcPr marL="47531" marR="47531" marT="0" marB="0" anchor="ctr"/>
                </a:tc>
                <a:tc>
                  <a:txBody>
                    <a:bodyPr/>
                    <a:lstStyle/>
                    <a:p>
                      <a:pPr algn="l" fontAlgn="ctr"/>
                      <a:r>
                        <a:rPr lang="el-GR" sz="1100" b="0" i="0" u="none" strike="noStrike" dirty="0">
                          <a:solidFill>
                            <a:srgbClr val="000000"/>
                          </a:solidFill>
                          <a:effectLst/>
                          <a:latin typeface="+mn-lt"/>
                          <a:cs typeface="Arial" panose="020B0604020202020204" pitchFamily="34" charset="0"/>
                        </a:rPr>
                        <a:t>Κατασκευή Έργων Αντιπλημμυρικής Προστασίας - (Νέες πράξεις)</a:t>
                      </a:r>
                      <a:endParaRPr lang="el-GR" sz="1100" b="0" i="0" u="none" strike="noStrike" dirty="0">
                        <a:solidFill>
                          <a:srgbClr val="000000"/>
                        </a:solidFill>
                        <a:effectLst/>
                        <a:latin typeface="+mn-lt"/>
                      </a:endParaRPr>
                    </a:p>
                  </a:txBody>
                  <a:tcPr marL="9525" marR="9525" marT="9525" marB="0" anchor="ctr"/>
                </a:tc>
                <a:tc>
                  <a:txBody>
                    <a:bodyPr/>
                    <a:lstStyle/>
                    <a:p>
                      <a:pPr algn="ctr">
                        <a:lnSpc>
                          <a:spcPct val="130000"/>
                        </a:lnSpc>
                        <a:spcAft>
                          <a:spcPts val="0"/>
                        </a:spcAft>
                      </a:pPr>
                      <a:r>
                        <a:rPr lang="el-GR" sz="1100" dirty="0">
                          <a:effectLst/>
                          <a:latin typeface="+mn-lt"/>
                        </a:rPr>
                        <a:t>02</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a:effectLst/>
                          <a:latin typeface="+mn-lt"/>
                          <a:ea typeface="Times New Roman"/>
                          <a:cs typeface="Times New Roman"/>
                        </a:rPr>
                        <a:t>Υπουργείο Περιβάλλοντος και Ενέργειας</a:t>
                      </a:r>
                      <a:r>
                        <a:rPr lang="en-US" sz="1100" dirty="0">
                          <a:effectLst/>
                          <a:latin typeface="+mn-lt"/>
                          <a:ea typeface="Times New Roman"/>
                          <a:cs typeface="Times New Roman"/>
                        </a:rPr>
                        <a:t> </a:t>
                      </a:r>
                      <a:r>
                        <a:rPr lang="el-GR" sz="1100" dirty="0">
                          <a:effectLst/>
                          <a:latin typeface="+mn-lt"/>
                          <a:ea typeface="Times New Roman"/>
                          <a:cs typeface="Times New Roman"/>
                        </a:rPr>
                        <a:t>και εποπτευόμενοι φορείς του, ΟΤΑ Α &amp; Β</a:t>
                      </a:r>
                      <a:r>
                        <a:rPr lang="en-US" sz="1100" dirty="0">
                          <a:effectLst/>
                          <a:latin typeface="+mn-lt"/>
                          <a:ea typeface="Times New Roman"/>
                          <a:cs typeface="Times New Roman"/>
                        </a:rPr>
                        <a:t> </a:t>
                      </a:r>
                      <a:r>
                        <a:rPr lang="el-GR" sz="1100" dirty="0">
                          <a:effectLst/>
                          <a:latin typeface="+mn-lt"/>
                          <a:ea typeface="Times New Roman"/>
                          <a:cs typeface="Times New Roman"/>
                        </a:rPr>
                        <a:t>και εποπτευόμενοι φορείς τους κατά </a:t>
                      </a:r>
                    </a:p>
                    <a:p>
                      <a:pPr algn="l">
                        <a:lnSpc>
                          <a:spcPct val="110000"/>
                        </a:lnSpc>
                        <a:spcAft>
                          <a:spcPts val="0"/>
                        </a:spcAft>
                      </a:pPr>
                      <a:r>
                        <a:rPr lang="el-GR" sz="1100" dirty="0">
                          <a:effectLst/>
                          <a:latin typeface="+mn-lt"/>
                          <a:ea typeface="Times New Roman"/>
                          <a:cs typeface="Times New Roman"/>
                        </a:rPr>
                        <a:t>αρμοδιότητα</a:t>
                      </a:r>
                    </a:p>
                  </a:txBody>
                  <a:tcPr marL="47531" marR="47531" marT="0" marB="0" anchor="ctr"/>
                </a:tc>
                <a:tc>
                  <a:txBody>
                    <a:bodyPr/>
                    <a:lstStyle/>
                    <a:p>
                      <a:pPr lvl="1" algn="r" fontAlgn="ctr"/>
                      <a:r>
                        <a:rPr lang="el-GR" sz="1100" b="1" i="0" u="none" strike="noStrike" dirty="0">
                          <a:solidFill>
                            <a:srgbClr val="FF0000"/>
                          </a:solidFill>
                          <a:effectLst/>
                          <a:latin typeface="+mn-lt"/>
                          <a:cs typeface="Arial" panose="020B0604020202020204" pitchFamily="34" charset="0"/>
                        </a:rPr>
                        <a:t>30.000.000,00</a:t>
                      </a:r>
                      <a:endParaRPr lang="el-GR" sz="1100" b="1" i="0" u="none" strike="noStrike" dirty="0">
                        <a:solidFill>
                          <a:srgbClr val="FF0000"/>
                        </a:solidFill>
                        <a:effectLst/>
                        <a:latin typeface="+mn-lt"/>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sz="1100" dirty="0">
                          <a:effectLst/>
                          <a:latin typeface="+mn-lt"/>
                          <a:ea typeface="Times New Roman"/>
                          <a:cs typeface="Times New Roman"/>
                        </a:rPr>
                        <a:t>2</a:t>
                      </a:r>
                      <a:r>
                        <a:rPr lang="el-GR" sz="1100" dirty="0">
                          <a:effectLst/>
                          <a:latin typeface="+mn-lt"/>
                          <a:ea typeface="Times New Roman"/>
                          <a:cs typeface="Times New Roman"/>
                        </a:rPr>
                        <a:t>ο τρίμηνο 2024</a:t>
                      </a:r>
                    </a:p>
                  </a:txBody>
                  <a:tcPr marL="47531" marR="47531" marT="0" marB="0" anchor="ctr"/>
                </a:tc>
                <a:extLst>
                  <a:ext uri="{0D108BD9-81ED-4DB2-BD59-A6C34878D82A}">
                    <a16:rowId xmlns:a16="http://schemas.microsoft.com/office/drawing/2014/main" val="10003"/>
                  </a:ext>
                </a:extLst>
              </a:tr>
              <a:tr h="0">
                <a:tc>
                  <a:txBody>
                    <a:bodyPr/>
                    <a:lstStyle/>
                    <a:p>
                      <a:pPr algn="ctr">
                        <a:lnSpc>
                          <a:spcPct val="130000"/>
                        </a:lnSpc>
                        <a:spcAft>
                          <a:spcPts val="0"/>
                        </a:spcAft>
                      </a:pPr>
                      <a:r>
                        <a:rPr lang="el-GR" sz="1100" dirty="0">
                          <a:effectLst/>
                          <a:latin typeface="+mn-lt"/>
                        </a:rPr>
                        <a:t>3</a:t>
                      </a:r>
                      <a:endParaRPr lang="el-GR" sz="1100" dirty="0">
                        <a:effectLst/>
                        <a:latin typeface="+mn-lt"/>
                        <a:ea typeface="Times New Roman"/>
                        <a:cs typeface="Times New Roman"/>
                      </a:endParaRPr>
                    </a:p>
                  </a:txBody>
                  <a:tcPr marL="47531" marR="47531" marT="0" marB="0" anchor="ctr"/>
                </a:tc>
                <a:tc>
                  <a:txBody>
                    <a:bodyPr/>
                    <a:lstStyle/>
                    <a:p>
                      <a:pPr algn="l" fontAlgn="ctr"/>
                      <a:r>
                        <a:rPr lang="el-GR" sz="1100" b="0" i="0" u="none" strike="noStrike" dirty="0">
                          <a:solidFill>
                            <a:srgbClr val="000000"/>
                          </a:solidFill>
                          <a:effectLst/>
                          <a:latin typeface="+mn-lt"/>
                          <a:cs typeface="Arial" panose="020B0604020202020204" pitchFamily="34" charset="0"/>
                        </a:rPr>
                        <a:t>Βελτίωση υποδομών συλλογής και επεξεργασίας λυμάτων – </a:t>
                      </a:r>
                      <a:r>
                        <a:rPr lang="el-GR" sz="1100" b="0" i="0" u="none" strike="noStrike" dirty="0" err="1">
                          <a:solidFill>
                            <a:srgbClr val="000000"/>
                          </a:solidFill>
                          <a:effectLst/>
                          <a:latin typeface="+mn-lt"/>
                          <a:cs typeface="Arial" panose="020B0604020202020204" pitchFamily="34" charset="0"/>
                        </a:rPr>
                        <a:t>Τμημ</a:t>
                      </a:r>
                      <a:r>
                        <a:rPr lang="el-GR" sz="1100" b="0" i="0" u="none" strike="noStrike" dirty="0">
                          <a:solidFill>
                            <a:srgbClr val="000000"/>
                          </a:solidFill>
                          <a:effectLst/>
                          <a:latin typeface="+mn-lt"/>
                          <a:cs typeface="Arial" panose="020B0604020202020204" pitchFamily="34" charset="0"/>
                        </a:rPr>
                        <a:t>. Πράξεις</a:t>
                      </a:r>
                      <a:endParaRPr lang="el-GR" sz="1100" b="0" i="0" u="none" strike="noStrike" dirty="0">
                        <a:solidFill>
                          <a:srgbClr val="000000"/>
                        </a:solidFill>
                        <a:effectLst/>
                        <a:latin typeface="+mn-lt"/>
                      </a:endParaRPr>
                    </a:p>
                  </a:txBody>
                  <a:tcPr marL="9525" marR="9525" marT="9525" marB="0" anchor="ctr"/>
                </a:tc>
                <a:tc>
                  <a:txBody>
                    <a:bodyPr/>
                    <a:lstStyle/>
                    <a:p>
                      <a:pPr algn="ctr">
                        <a:lnSpc>
                          <a:spcPct val="130000"/>
                        </a:lnSpc>
                        <a:spcAft>
                          <a:spcPts val="0"/>
                        </a:spcAft>
                      </a:pPr>
                      <a:r>
                        <a:rPr lang="el-GR" sz="1100" dirty="0">
                          <a:effectLst/>
                          <a:latin typeface="+mn-lt"/>
                        </a:rPr>
                        <a:t>02</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a:effectLst/>
                          <a:latin typeface="+mn-lt"/>
                          <a:ea typeface="Times New Roman"/>
                          <a:cs typeface="Times New Roman"/>
                        </a:rPr>
                        <a:t>ΔΕΥΑ ΛΙΒΑΔΕΙΑΣ, ΔΗΜΟΣ ΚΑΡΥΣΤΟΥ </a:t>
                      </a:r>
                    </a:p>
                  </a:txBody>
                  <a:tcPr marL="47531" marR="47531" marT="0" marB="0" anchor="ctr"/>
                </a:tc>
                <a:tc>
                  <a:txBody>
                    <a:bodyPr/>
                    <a:lstStyle/>
                    <a:p>
                      <a:pPr lvl="1" algn="r" fontAlgn="ctr"/>
                      <a:r>
                        <a:rPr lang="el-GR" sz="1100" b="1" i="0" u="none" strike="noStrike" dirty="0">
                          <a:solidFill>
                            <a:srgbClr val="FF0000"/>
                          </a:solidFill>
                          <a:effectLst/>
                          <a:latin typeface="+mn-lt"/>
                          <a:cs typeface="Arial" panose="020B0604020202020204" pitchFamily="34" charset="0"/>
                        </a:rPr>
                        <a:t>7.378.542,00</a:t>
                      </a:r>
                      <a:endParaRPr lang="el-GR" sz="1100" b="1" i="0" u="none" strike="noStrike" dirty="0">
                        <a:solidFill>
                          <a:srgbClr val="FF0000"/>
                        </a:solidFill>
                        <a:effectLst/>
                        <a:latin typeface="+mn-lt"/>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sz="1100" dirty="0">
                          <a:effectLst/>
                          <a:latin typeface="+mn-lt"/>
                          <a:ea typeface="Times New Roman"/>
                          <a:cs typeface="Times New Roman"/>
                        </a:rPr>
                        <a:t>2</a:t>
                      </a:r>
                      <a:r>
                        <a:rPr lang="el-GR" sz="1100" dirty="0">
                          <a:effectLst/>
                          <a:latin typeface="+mn-lt"/>
                          <a:ea typeface="Times New Roman"/>
                          <a:cs typeface="Times New Roman"/>
                        </a:rPr>
                        <a:t>ο τρίμηνο 2024</a:t>
                      </a:r>
                    </a:p>
                  </a:txBody>
                  <a:tcPr marL="47531" marR="47531" marT="0" marB="0" anchor="ctr"/>
                </a:tc>
                <a:extLst>
                  <a:ext uri="{0D108BD9-81ED-4DB2-BD59-A6C34878D82A}">
                    <a16:rowId xmlns:a16="http://schemas.microsoft.com/office/drawing/2014/main" val="10004"/>
                  </a:ext>
                </a:extLst>
              </a:tr>
              <a:tr h="0">
                <a:tc>
                  <a:txBody>
                    <a:bodyPr/>
                    <a:lstStyle/>
                    <a:p>
                      <a:pPr algn="ctr">
                        <a:lnSpc>
                          <a:spcPct val="130000"/>
                        </a:lnSpc>
                        <a:spcAft>
                          <a:spcPts val="0"/>
                        </a:spcAft>
                      </a:pPr>
                      <a:r>
                        <a:rPr lang="el-GR" sz="1100" dirty="0">
                          <a:effectLst/>
                          <a:latin typeface="+mn-lt"/>
                        </a:rPr>
                        <a:t>4</a:t>
                      </a:r>
                      <a:endParaRPr lang="el-GR" sz="1100" dirty="0">
                        <a:effectLst/>
                        <a:latin typeface="+mn-lt"/>
                        <a:ea typeface="Times New Roman"/>
                        <a:cs typeface="Times New Roman"/>
                      </a:endParaRPr>
                    </a:p>
                  </a:txBody>
                  <a:tcPr marL="47531" marR="47531" marT="0" marB="0" anchor="ctr"/>
                </a:tc>
                <a:tc>
                  <a:txBody>
                    <a:bodyPr/>
                    <a:lstStyle/>
                    <a:p>
                      <a:pPr algn="l" fontAlgn="ctr"/>
                      <a:r>
                        <a:rPr lang="el-GR" sz="1100" b="0" i="0" u="none" strike="noStrike" dirty="0">
                          <a:solidFill>
                            <a:srgbClr val="000000"/>
                          </a:solidFill>
                          <a:effectLst/>
                          <a:latin typeface="+mn-lt"/>
                        </a:rPr>
                        <a:t>Εξοπλισμός Πολιτικής Προστασίας (Νέες πράξεις)</a:t>
                      </a:r>
                    </a:p>
                  </a:txBody>
                  <a:tcPr marL="9525" marR="9525" marT="9525" marB="0" anchor="ctr"/>
                </a:tc>
                <a:tc>
                  <a:txBody>
                    <a:bodyPr/>
                    <a:lstStyle/>
                    <a:p>
                      <a:pPr algn="ctr">
                        <a:lnSpc>
                          <a:spcPct val="130000"/>
                        </a:lnSpc>
                        <a:spcAft>
                          <a:spcPts val="0"/>
                        </a:spcAft>
                      </a:pPr>
                      <a:r>
                        <a:rPr lang="el-GR" sz="1100" dirty="0">
                          <a:effectLst/>
                          <a:latin typeface="+mn-lt"/>
                        </a:rPr>
                        <a:t>02</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a:effectLst/>
                          <a:latin typeface="+mn-lt"/>
                          <a:ea typeface="Times New Roman"/>
                          <a:cs typeface="Times New Roman"/>
                        </a:rPr>
                        <a:t>Υπουργείο Κλιματικής Κρίσης και Πολιτικής Προστασίας και εποπτευόμενοι φορείς του, ΟΤΑ Α &amp; Β και εποπτευόμενοι φορείς τους, φορείς με σχετική αρμοδιότητα</a:t>
                      </a:r>
                    </a:p>
                  </a:txBody>
                  <a:tcPr marL="47531" marR="47531" marT="0" marB="0" anchor="ctr"/>
                </a:tc>
                <a:tc>
                  <a:txBody>
                    <a:bodyPr/>
                    <a:lstStyle/>
                    <a:p>
                      <a:pPr lvl="1" algn="r" fontAlgn="ctr"/>
                      <a:r>
                        <a:rPr lang="el-GR" sz="1100" b="1" i="0" u="none" strike="noStrike" dirty="0">
                          <a:solidFill>
                            <a:srgbClr val="FF0000"/>
                          </a:solidFill>
                          <a:effectLst/>
                          <a:latin typeface="+mn-lt"/>
                        </a:rPr>
                        <a:t>10.000.000,00</a:t>
                      </a: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sz="1100" dirty="0">
                          <a:effectLst/>
                          <a:latin typeface="+mn-lt"/>
                          <a:ea typeface="Times New Roman"/>
                          <a:cs typeface="Times New Roman"/>
                        </a:rPr>
                        <a:t>2</a:t>
                      </a:r>
                      <a:r>
                        <a:rPr lang="el-GR" sz="1100" dirty="0">
                          <a:effectLst/>
                          <a:latin typeface="+mn-lt"/>
                          <a:ea typeface="Times New Roman"/>
                          <a:cs typeface="Times New Roman"/>
                        </a:rPr>
                        <a:t>ο τρίμηνο 2024</a:t>
                      </a:r>
                    </a:p>
                  </a:txBody>
                  <a:tcPr marL="47531" marR="47531" marT="0" marB="0" anchor="ctr"/>
                </a:tc>
                <a:extLst>
                  <a:ext uri="{0D108BD9-81ED-4DB2-BD59-A6C34878D82A}">
                    <a16:rowId xmlns:a16="http://schemas.microsoft.com/office/drawing/2014/main" val="10005"/>
                  </a:ext>
                </a:extLst>
              </a:tr>
              <a:tr h="389299">
                <a:tc>
                  <a:txBody>
                    <a:bodyPr/>
                    <a:lstStyle/>
                    <a:p>
                      <a:pPr algn="ctr">
                        <a:lnSpc>
                          <a:spcPct val="130000"/>
                        </a:lnSpc>
                        <a:spcAft>
                          <a:spcPts val="0"/>
                        </a:spcAft>
                      </a:pPr>
                      <a:r>
                        <a:rPr lang="el-GR" sz="1100" dirty="0">
                          <a:effectLst/>
                          <a:latin typeface="+mn-lt"/>
                        </a:rPr>
                        <a:t>5</a:t>
                      </a:r>
                      <a:endParaRPr lang="el-GR" sz="1100" dirty="0">
                        <a:effectLst/>
                        <a:latin typeface="+mn-lt"/>
                        <a:ea typeface="Times New Roman"/>
                        <a:cs typeface="Times New Roman"/>
                      </a:endParaRPr>
                    </a:p>
                  </a:txBody>
                  <a:tcPr marL="47531" marR="47531" marT="0" marB="0" anchor="ctr"/>
                </a:tc>
                <a:tc>
                  <a:txBody>
                    <a:bodyPr/>
                    <a:lstStyle/>
                    <a:p>
                      <a:pPr algn="l" fontAlgn="ctr"/>
                      <a:r>
                        <a:rPr lang="el-GR" sz="1100" b="0" i="0" u="none" strike="noStrike" dirty="0">
                          <a:solidFill>
                            <a:srgbClr val="000000"/>
                          </a:solidFill>
                          <a:effectLst/>
                          <a:latin typeface="+mn-lt"/>
                          <a:cs typeface="Arial" panose="020B0604020202020204" pitchFamily="34" charset="0"/>
                        </a:rPr>
                        <a:t>Δημιουργία κέντρων επαναχρησιμοποίησης υλικών, κέντρων επισκευής και άλλα μέτρα προώθησης της επαναχρησιμοποίησης αποβλήτων – Πράσινα Σημεία</a:t>
                      </a:r>
                      <a:endParaRPr lang="el-GR" sz="1100" b="0" i="0" u="none" strike="noStrike" dirty="0">
                        <a:solidFill>
                          <a:srgbClr val="000000"/>
                        </a:solidFill>
                        <a:effectLst/>
                        <a:latin typeface="+mn-lt"/>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rPr>
                        <a:t>02</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b="1" kern="1200" dirty="0">
                          <a:solidFill>
                            <a:schemeClr val="dk1"/>
                          </a:solidFill>
                          <a:effectLst/>
                          <a:latin typeface="+mn-lt"/>
                          <a:ea typeface="+mn-ea"/>
                          <a:cs typeface="+mn-cs"/>
                        </a:rPr>
                        <a:t> </a:t>
                      </a:r>
                      <a:r>
                        <a:rPr lang="el-GR" sz="1100" b="0" kern="1200" dirty="0">
                          <a:solidFill>
                            <a:schemeClr val="dk1"/>
                          </a:solidFill>
                          <a:effectLst/>
                          <a:latin typeface="+mn-lt"/>
                          <a:ea typeface="+mn-ea"/>
                          <a:cs typeface="+mn-cs"/>
                        </a:rPr>
                        <a:t>ΟΤΑ Α και εποπτευόμενοι φορείς τους, </a:t>
                      </a:r>
                    </a:p>
                    <a:p>
                      <a:pPr algn="l">
                        <a:lnSpc>
                          <a:spcPct val="110000"/>
                        </a:lnSpc>
                        <a:spcAft>
                          <a:spcPts val="0"/>
                        </a:spcAft>
                      </a:pPr>
                      <a:r>
                        <a:rPr lang="el-GR" sz="1100" b="0" kern="1200" dirty="0" err="1">
                          <a:solidFill>
                            <a:schemeClr val="dk1"/>
                          </a:solidFill>
                          <a:effectLst/>
                          <a:latin typeface="+mn-lt"/>
                          <a:ea typeface="+mn-ea"/>
                          <a:cs typeface="+mn-cs"/>
                        </a:rPr>
                        <a:t>ΦοΔΣΑ</a:t>
                      </a:r>
                      <a:endParaRPr lang="el-GR" sz="1100" b="0" kern="1200" dirty="0">
                        <a:solidFill>
                          <a:schemeClr val="dk1"/>
                        </a:solidFill>
                        <a:effectLst/>
                        <a:latin typeface="+mn-lt"/>
                        <a:ea typeface="+mn-ea"/>
                        <a:cs typeface="+mn-cs"/>
                      </a:endParaRPr>
                    </a:p>
                  </a:txBody>
                  <a:tcPr marL="47531" marR="47531" marT="0" marB="0" anchor="ctr"/>
                </a:tc>
                <a:tc>
                  <a:txBody>
                    <a:bodyPr/>
                    <a:lstStyle/>
                    <a:p>
                      <a:pPr lvl="1" algn="r" fontAlgn="ctr"/>
                      <a:r>
                        <a:rPr lang="el-GR" sz="1100" b="0" i="0" u="none" strike="noStrike" dirty="0">
                          <a:solidFill>
                            <a:srgbClr val="000000"/>
                          </a:solidFill>
                          <a:effectLst/>
                          <a:latin typeface="+mn-lt"/>
                          <a:cs typeface="Arial" panose="020B0604020202020204" pitchFamily="34" charset="0"/>
                        </a:rPr>
                        <a:t>2.949.689,00</a:t>
                      </a:r>
                      <a:endParaRPr lang="el-GR" sz="1100" b="0" i="0" u="none" strike="noStrike" dirty="0">
                        <a:solidFill>
                          <a:srgbClr val="000000"/>
                        </a:solidFill>
                        <a:effectLst/>
                        <a:latin typeface="+mn-lt"/>
                      </a:endParaRPr>
                    </a:p>
                  </a:txBody>
                  <a:tcPr marL="9525" marR="9525" marT="9525" marB="0" anchor="ctr"/>
                </a:tc>
                <a:tc>
                  <a:txBody>
                    <a:bodyPr/>
                    <a:lstStyle/>
                    <a:p>
                      <a:pPr algn="ctr">
                        <a:lnSpc>
                          <a:spcPct val="130000"/>
                        </a:lnSpc>
                        <a:spcAft>
                          <a:spcPts val="0"/>
                        </a:spcAft>
                      </a:pPr>
                      <a:r>
                        <a:rPr lang="el-GR" sz="1100" dirty="0" smtClean="0">
                          <a:effectLst/>
                          <a:latin typeface="+mn-lt"/>
                          <a:ea typeface="Times New Roman"/>
                          <a:cs typeface="Times New Roman"/>
                        </a:rPr>
                        <a:t>2ο εξάμηνο 2024</a:t>
                      </a: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10006"/>
                  </a:ext>
                </a:extLst>
              </a:tr>
              <a:tr h="61835">
                <a:tc>
                  <a:txBody>
                    <a:bodyPr/>
                    <a:lstStyle/>
                    <a:p>
                      <a:pPr algn="ctr">
                        <a:lnSpc>
                          <a:spcPct val="130000"/>
                        </a:lnSpc>
                        <a:spcAft>
                          <a:spcPts val="0"/>
                        </a:spcAft>
                      </a:pPr>
                      <a:r>
                        <a:rPr lang="el-GR" sz="1100" dirty="0">
                          <a:effectLst/>
                          <a:latin typeface="+mn-lt"/>
                          <a:ea typeface="Times New Roman"/>
                          <a:cs typeface="Times New Roman"/>
                        </a:rPr>
                        <a:t>6</a:t>
                      </a:r>
                    </a:p>
                  </a:txBody>
                  <a:tcPr marL="47531" marR="47531" marT="0" marB="0" anchor="ctr"/>
                </a:tc>
                <a:tc>
                  <a:txBody>
                    <a:bodyPr/>
                    <a:lstStyle/>
                    <a:p>
                      <a:pPr algn="l" fontAlgn="ctr"/>
                      <a:r>
                        <a:rPr lang="el-GR" sz="1100" b="0" i="0" u="none" strike="noStrike" dirty="0">
                          <a:solidFill>
                            <a:srgbClr val="000000"/>
                          </a:solidFill>
                          <a:effectLst/>
                          <a:latin typeface="+mn-lt"/>
                          <a:cs typeface="Arial" panose="020B0604020202020204" pitchFamily="34" charset="0"/>
                        </a:rPr>
                        <a:t>Υλοποίηση ΣΒΑΑ Δ. Χαλκιδέων – RSO2.7</a:t>
                      </a:r>
                      <a:endParaRPr lang="el-GR" sz="1100" b="0" i="0" u="none" strike="noStrike" dirty="0">
                        <a:solidFill>
                          <a:srgbClr val="000000"/>
                        </a:solidFill>
                        <a:effectLst/>
                        <a:latin typeface="+mn-lt"/>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rPr>
                        <a:t>02</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smtClean="0">
                          <a:effectLst/>
                          <a:latin typeface="+mn-lt"/>
                          <a:ea typeface="Times New Roman"/>
                          <a:cs typeface="Times New Roman"/>
                        </a:rPr>
                        <a:t>Αστική Αρχή</a:t>
                      </a:r>
                      <a:endParaRPr lang="el-GR" sz="1100" dirty="0">
                        <a:effectLst/>
                        <a:latin typeface="+mn-lt"/>
                        <a:ea typeface="Times New Roman"/>
                        <a:cs typeface="Times New Roman"/>
                      </a:endParaRPr>
                    </a:p>
                  </a:txBody>
                  <a:tcPr marL="47531" marR="47531" marT="0" marB="0" anchor="ctr"/>
                </a:tc>
                <a:tc>
                  <a:txBody>
                    <a:bodyPr/>
                    <a:lstStyle/>
                    <a:p>
                      <a:pPr lvl="1" algn="r" fontAlgn="ctr"/>
                      <a:r>
                        <a:rPr lang="el-GR" sz="1100" b="0" i="0" u="none" strike="noStrike" dirty="0">
                          <a:solidFill>
                            <a:srgbClr val="000000"/>
                          </a:solidFill>
                          <a:effectLst/>
                          <a:latin typeface="+mn-lt"/>
                          <a:cs typeface="Arial" panose="020B0604020202020204" pitchFamily="34" charset="0"/>
                        </a:rPr>
                        <a:t>750.000,00</a:t>
                      </a:r>
                      <a:endParaRPr lang="el-GR" sz="1100" b="0" i="0" u="none" strike="noStrike" dirty="0">
                        <a:solidFill>
                          <a:srgbClr val="000000"/>
                        </a:solidFill>
                        <a:effectLst/>
                        <a:latin typeface="+mn-lt"/>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smtClean="0">
                          <a:effectLst/>
                          <a:latin typeface="+mn-lt"/>
                          <a:ea typeface="Times New Roman"/>
                          <a:cs typeface="Times New Roman"/>
                        </a:rPr>
                        <a:t> 2ο εξάμηνο 2024</a:t>
                      </a:r>
                    </a:p>
                  </a:txBody>
                  <a:tcPr marL="47531" marR="47531" marT="0" marB="0" anchor="ctr"/>
                </a:tc>
                <a:extLst>
                  <a:ext uri="{0D108BD9-81ED-4DB2-BD59-A6C34878D82A}">
                    <a16:rowId xmlns:a16="http://schemas.microsoft.com/office/drawing/2014/main" val="2008581454"/>
                  </a:ext>
                </a:extLst>
              </a:tr>
              <a:tr h="0">
                <a:tc>
                  <a:txBody>
                    <a:bodyPr/>
                    <a:lstStyle/>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l-GR" sz="1100" b="1" dirty="0">
                          <a:effectLst/>
                          <a:latin typeface="+mn-lt"/>
                        </a:rPr>
                        <a:t>ΣΥΝΟΛΟ ΠΡΟΤ. 02</a:t>
                      </a:r>
                      <a:endParaRPr lang="el-GR" sz="1100" b="1" dirty="0">
                        <a:effectLst/>
                        <a:latin typeface="+mn-lt"/>
                        <a:ea typeface="Times New Roman"/>
                        <a:cs typeface="Times New Roman"/>
                      </a:endParaRPr>
                    </a:p>
                  </a:txBody>
                  <a:tcPr marL="9525" marR="9525" marT="9525" marB="0" anchor="ctr"/>
                </a:tc>
                <a:tc>
                  <a:txBody>
                    <a:bodyPr/>
                    <a:lstStyle/>
                    <a:p>
                      <a:pPr algn="ctr">
                        <a:lnSpc>
                          <a:spcPct val="130000"/>
                        </a:lnSpc>
                        <a:spcAft>
                          <a:spcPts val="0"/>
                        </a:spcAft>
                      </a:pPr>
                      <a:endParaRPr lang="el-GR" sz="1100" b="1" kern="1200" dirty="0">
                        <a:solidFill>
                          <a:schemeClr val="dk1"/>
                        </a:solidFill>
                        <a:effectLst/>
                        <a:latin typeface="+mn-lt"/>
                        <a:ea typeface="+mn-ea"/>
                        <a:cs typeface="+mn-cs"/>
                      </a:endParaRPr>
                    </a:p>
                  </a:txBody>
                  <a:tcPr marL="47531" marR="47531" marT="0" marB="0" anchor="ctr"/>
                </a:tc>
                <a:tc>
                  <a:txBody>
                    <a:bodyPr/>
                    <a:lstStyle/>
                    <a:p>
                      <a:pPr algn="l">
                        <a:lnSpc>
                          <a:spcPct val="110000"/>
                        </a:lnSpc>
                        <a:spcAft>
                          <a:spcPts val="0"/>
                        </a:spcAft>
                      </a:pPr>
                      <a:endParaRPr lang="el-GR" sz="1100" b="1" kern="1200" dirty="0">
                        <a:solidFill>
                          <a:schemeClr val="dk1"/>
                        </a:solidFill>
                        <a:effectLst/>
                        <a:latin typeface="+mn-lt"/>
                        <a:ea typeface="+mn-ea"/>
                        <a:cs typeface="+mn-cs"/>
                      </a:endParaRPr>
                    </a:p>
                  </a:txBody>
                  <a:tcPr marL="47531" marR="47531" marT="0" marB="0" anchor="ctr"/>
                </a:tc>
                <a:tc>
                  <a:txBody>
                    <a:bodyPr/>
                    <a:lstStyle/>
                    <a:p>
                      <a:pPr lvl="1" algn="r">
                        <a:lnSpc>
                          <a:spcPct val="130000"/>
                        </a:lnSpc>
                        <a:spcAft>
                          <a:spcPts val="0"/>
                        </a:spcAft>
                      </a:pPr>
                      <a:r>
                        <a:rPr lang="el-GR" sz="1100" b="1" kern="1200" dirty="0">
                          <a:solidFill>
                            <a:schemeClr val="dk1"/>
                          </a:solidFill>
                          <a:effectLst/>
                          <a:latin typeface="+mn-lt"/>
                          <a:ea typeface="+mn-ea"/>
                          <a:cs typeface="+mn-cs"/>
                        </a:rPr>
                        <a:t>64.328.967,00</a:t>
                      </a:r>
                    </a:p>
                  </a:txBody>
                  <a:tcPr marL="47531" marR="47531" marT="0" marB="0" anchor="ctr"/>
                </a:tc>
                <a:tc>
                  <a:txBody>
                    <a:bodyPr/>
                    <a:lstStyle/>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2461599109"/>
                  </a:ext>
                </a:extLst>
              </a:tr>
            </a:tbl>
          </a:graphicData>
        </a:graphic>
      </p:graphicFrame>
    </p:spTree>
    <p:extLst>
      <p:ext uri="{BB962C8B-B14F-4D97-AF65-F5344CB8AC3E}">
        <p14:creationId xmlns:p14="http://schemas.microsoft.com/office/powerpoint/2010/main" val="3268409666"/>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95275" y="165528"/>
            <a:ext cx="7337260" cy="535531"/>
          </a:xfrm>
          <a:prstGeom prst="rect">
            <a:avLst/>
          </a:prstGeom>
          <a:noFill/>
        </p:spPr>
        <p:txBody>
          <a:bodyPr wrap="square" rtlCol="0">
            <a:spAutoFit/>
          </a:bodyPr>
          <a:lstStyle/>
          <a:p>
            <a:pPr algn="ctr">
              <a:lnSpc>
                <a:spcPct val="90000"/>
              </a:lnSpc>
            </a:pPr>
            <a:r>
              <a:rPr lang="el-GR" sz="3200" dirty="0">
                <a:solidFill>
                  <a:schemeClr val="accent1">
                    <a:lumMod val="75000"/>
                  </a:schemeClr>
                </a:solidFill>
              </a:rPr>
              <a:t>Προγραμματισμός Προσκλήσεων (2/3) </a:t>
            </a:r>
          </a:p>
        </p:txBody>
      </p:sp>
      <p:grpSp>
        <p:nvGrpSpPr>
          <p:cNvPr id="3" name="Group 2"/>
          <p:cNvGrpSpPr/>
          <p:nvPr/>
        </p:nvGrpSpPr>
        <p:grpSpPr>
          <a:xfrm>
            <a:off x="5063905" y="1181520"/>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graphicFrame>
        <p:nvGraphicFramePr>
          <p:cNvPr id="8" name="Πίνακας 7">
            <a:extLst>
              <a:ext uri="{FF2B5EF4-FFF2-40B4-BE49-F238E27FC236}">
                <a16:creationId xmlns:a16="http://schemas.microsoft.com/office/drawing/2014/main" id="{58F45C5C-73A6-5407-AAFC-B64830D93EC4}"/>
              </a:ext>
            </a:extLst>
          </p:cNvPr>
          <p:cNvGraphicFramePr>
            <a:graphicFrameLocks noGrp="1"/>
          </p:cNvGraphicFramePr>
          <p:nvPr>
            <p:extLst>
              <p:ext uri="{D42A27DB-BD31-4B8C-83A1-F6EECF244321}">
                <p14:modId xmlns:p14="http://schemas.microsoft.com/office/powerpoint/2010/main" val="2147753548"/>
              </p:ext>
            </p:extLst>
          </p:nvPr>
        </p:nvGraphicFramePr>
        <p:xfrm>
          <a:off x="307106" y="1305318"/>
          <a:ext cx="11413898" cy="4897474"/>
        </p:xfrm>
        <a:graphic>
          <a:graphicData uri="http://schemas.openxmlformats.org/drawingml/2006/table">
            <a:tbl>
              <a:tblPr firstRow="1" firstCol="1" bandRow="1">
                <a:tableStyleId>{5C22544A-7EE6-4342-B048-85BDC9FD1C3A}</a:tableStyleId>
              </a:tblPr>
              <a:tblGrid>
                <a:gridCol w="450544">
                  <a:extLst>
                    <a:ext uri="{9D8B030D-6E8A-4147-A177-3AD203B41FA5}">
                      <a16:colId xmlns:a16="http://schemas.microsoft.com/office/drawing/2014/main" val="20000"/>
                    </a:ext>
                  </a:extLst>
                </a:gridCol>
                <a:gridCol w="3840476">
                  <a:extLst>
                    <a:ext uri="{9D8B030D-6E8A-4147-A177-3AD203B41FA5}">
                      <a16:colId xmlns:a16="http://schemas.microsoft.com/office/drawing/2014/main" val="20001"/>
                    </a:ext>
                  </a:extLst>
                </a:gridCol>
                <a:gridCol w="644434">
                  <a:extLst>
                    <a:ext uri="{9D8B030D-6E8A-4147-A177-3AD203B41FA5}">
                      <a16:colId xmlns:a16="http://schemas.microsoft.com/office/drawing/2014/main" val="20002"/>
                    </a:ext>
                  </a:extLst>
                </a:gridCol>
                <a:gridCol w="4100660">
                  <a:extLst>
                    <a:ext uri="{9D8B030D-6E8A-4147-A177-3AD203B41FA5}">
                      <a16:colId xmlns:a16="http://schemas.microsoft.com/office/drawing/2014/main" val="20003"/>
                    </a:ext>
                  </a:extLst>
                </a:gridCol>
                <a:gridCol w="1477180">
                  <a:extLst>
                    <a:ext uri="{9D8B030D-6E8A-4147-A177-3AD203B41FA5}">
                      <a16:colId xmlns:a16="http://schemas.microsoft.com/office/drawing/2014/main" val="20005"/>
                    </a:ext>
                  </a:extLst>
                </a:gridCol>
                <a:gridCol w="900604">
                  <a:extLst>
                    <a:ext uri="{9D8B030D-6E8A-4147-A177-3AD203B41FA5}">
                      <a16:colId xmlns:a16="http://schemas.microsoft.com/office/drawing/2014/main" val="20006"/>
                    </a:ext>
                  </a:extLst>
                </a:gridCol>
              </a:tblGrid>
              <a:tr h="439393">
                <a:tc>
                  <a:txBody>
                    <a:bodyPr/>
                    <a:lstStyle/>
                    <a:p>
                      <a:pPr algn="ctr">
                        <a:lnSpc>
                          <a:spcPct val="130000"/>
                        </a:lnSpc>
                        <a:spcAft>
                          <a:spcPts val="0"/>
                        </a:spcAft>
                      </a:pPr>
                      <a:r>
                        <a:rPr lang="el-GR" sz="1100" dirty="0">
                          <a:effectLst/>
                          <a:latin typeface="+mn-lt"/>
                        </a:rPr>
                        <a:t>Α/Α</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a:effectLst/>
                          <a:latin typeface="+mn-lt"/>
                        </a:rPr>
                        <a:t>ΤΙΤΛΟΣ ΠΡΟΣΚΛΗΣΗΣ</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err="1">
                          <a:effectLst/>
                          <a:latin typeface="+mn-lt"/>
                        </a:rPr>
                        <a:t>Προτ</a:t>
                      </a:r>
                      <a:r>
                        <a:rPr lang="el-GR" sz="1100" dirty="0">
                          <a:effectLst/>
                          <a:latin typeface="+mn-lt"/>
                        </a:rPr>
                        <a:t>.</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a:effectLst/>
                          <a:latin typeface="+mn-lt"/>
                        </a:rPr>
                        <a:t>ΔΥΝΗΤΙΚΟΙ ΔΙΚΑΙΟΥΧΟΙ</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a:effectLst/>
                          <a:latin typeface="+mn-lt"/>
                        </a:rPr>
                        <a:t>ΣΥΓΧΡΗΜ/ΝΗ ΔΗΜΟΣΙΑ ΔΑΠΑΝΗ</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a:effectLst/>
                          <a:latin typeface="+mn-lt"/>
                        </a:rPr>
                        <a:t>ΗΜΕΡ/ΝΙΑ ΕΝΑΡΞΗΣ</a:t>
                      </a:r>
                      <a:endParaRPr lang="el-GR" sz="1100">
                        <a:effectLst/>
                        <a:latin typeface="+mn-lt"/>
                        <a:ea typeface="Times New Roman"/>
                        <a:cs typeface="Times New Roman"/>
                      </a:endParaRPr>
                    </a:p>
                  </a:txBody>
                  <a:tcPr marL="47531" marR="47531" marT="0" marB="0" anchor="ctr"/>
                </a:tc>
                <a:extLst>
                  <a:ext uri="{0D108BD9-81ED-4DB2-BD59-A6C34878D82A}">
                    <a16:rowId xmlns:a16="http://schemas.microsoft.com/office/drawing/2014/main" val="10000"/>
                  </a:ext>
                </a:extLst>
              </a:tr>
              <a:tr h="56142">
                <a:tc>
                  <a:txBody>
                    <a:bodyPr/>
                    <a:lstStyle/>
                    <a:p>
                      <a:pPr algn="ctr">
                        <a:lnSpc>
                          <a:spcPct val="130000"/>
                        </a:lnSpc>
                        <a:spcAft>
                          <a:spcPts val="0"/>
                        </a:spcAft>
                      </a:pPr>
                      <a:r>
                        <a:rPr lang="el-GR" sz="1100" dirty="0">
                          <a:effectLst/>
                          <a:latin typeface="+mn-lt"/>
                        </a:rPr>
                        <a:t>1</a:t>
                      </a:r>
                      <a:endParaRPr lang="el-GR" sz="1100" dirty="0">
                        <a:effectLst/>
                        <a:latin typeface="+mn-lt"/>
                        <a:ea typeface="Times New Roman"/>
                        <a:cs typeface="Times New Roman"/>
                      </a:endParaRPr>
                    </a:p>
                  </a:txBody>
                  <a:tcPr marL="47531" marR="47531" marT="0" marB="0" anchor="ctr"/>
                </a:tc>
                <a:tc>
                  <a:txBody>
                    <a:bodyPr/>
                    <a:lstStyle/>
                    <a:p>
                      <a:pPr algn="l" fontAlgn="ctr"/>
                      <a:r>
                        <a:rPr lang="el-GR" sz="1100" b="0" i="0" u="none" strike="noStrike" dirty="0">
                          <a:solidFill>
                            <a:srgbClr val="000000"/>
                          </a:solidFill>
                          <a:effectLst/>
                          <a:latin typeface="+mn-lt"/>
                          <a:cs typeface="Arial" panose="020B0604020202020204" pitchFamily="34" charset="0"/>
                        </a:rPr>
                        <a:t>Ανάπτυξη υποδομών υγείας, (</a:t>
                      </a:r>
                      <a:r>
                        <a:rPr lang="el-GR" sz="1100" b="0" i="0" u="none" strike="noStrike" dirty="0" err="1">
                          <a:solidFill>
                            <a:srgbClr val="000000"/>
                          </a:solidFill>
                          <a:effectLst/>
                          <a:latin typeface="+mn-lt"/>
                          <a:cs typeface="Arial" panose="020B0604020202020204" pitchFamily="34" charset="0"/>
                        </a:rPr>
                        <a:t>Βθμια</a:t>
                      </a:r>
                      <a:r>
                        <a:rPr lang="el-GR" sz="1100" b="0" i="0" u="none" strike="noStrike" dirty="0">
                          <a:solidFill>
                            <a:srgbClr val="000000"/>
                          </a:solidFill>
                          <a:effectLst/>
                          <a:latin typeface="+mn-lt"/>
                          <a:cs typeface="Arial" panose="020B0604020202020204" pitchFamily="34" charset="0"/>
                        </a:rPr>
                        <a:t>) – (Νέες πράξεις)</a:t>
                      </a:r>
                    </a:p>
                  </a:txBody>
                  <a:tcPr marL="9525" marR="9525" marT="9525" marB="0" anchor="ctr"/>
                </a:tc>
                <a:tc>
                  <a:txBody>
                    <a:bodyPr/>
                    <a:lstStyle/>
                    <a:p>
                      <a:pPr algn="ctr">
                        <a:lnSpc>
                          <a:spcPct val="130000"/>
                        </a:lnSpc>
                        <a:spcAft>
                          <a:spcPts val="0"/>
                        </a:spcAft>
                      </a:pPr>
                      <a:r>
                        <a:rPr lang="el-GR" sz="1100" dirty="0">
                          <a:effectLst/>
                          <a:latin typeface="+mn-lt"/>
                        </a:rPr>
                        <a:t>04.01</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a:effectLst/>
                          <a:latin typeface="+mn-lt"/>
                          <a:ea typeface="Times New Roman"/>
                          <a:cs typeface="Times New Roman"/>
                        </a:rPr>
                        <a:t>Υπουργείο Υγείας και εποπτευόμενοι </a:t>
                      </a:r>
                    </a:p>
                    <a:p>
                      <a:pPr algn="l">
                        <a:lnSpc>
                          <a:spcPct val="110000"/>
                        </a:lnSpc>
                        <a:spcAft>
                          <a:spcPts val="0"/>
                        </a:spcAft>
                      </a:pPr>
                      <a:r>
                        <a:rPr lang="el-GR" sz="1100" dirty="0">
                          <a:effectLst/>
                          <a:latin typeface="+mn-lt"/>
                          <a:ea typeface="Times New Roman"/>
                          <a:cs typeface="Times New Roman"/>
                        </a:rPr>
                        <a:t>φορείς του βάσει αρμοδιότητας</a:t>
                      </a:r>
                    </a:p>
                  </a:txBody>
                  <a:tcPr marL="47531" marR="47531" marT="0" marB="0" anchor="ctr"/>
                </a:tc>
                <a:tc>
                  <a:txBody>
                    <a:bodyPr/>
                    <a:lstStyle/>
                    <a:p>
                      <a:pPr lvl="1" algn="r">
                        <a:lnSpc>
                          <a:spcPct val="130000"/>
                        </a:lnSpc>
                        <a:spcAft>
                          <a:spcPts val="0"/>
                        </a:spcAft>
                      </a:pPr>
                      <a:r>
                        <a:rPr lang="el-GR" sz="1100" dirty="0">
                          <a:solidFill>
                            <a:schemeClr val="tx1"/>
                          </a:solidFill>
                          <a:effectLst/>
                          <a:latin typeface="+mn-lt"/>
                        </a:rPr>
                        <a:t>7.000.000,00</a:t>
                      </a:r>
                      <a:endParaRPr lang="el-GR" sz="1100" dirty="0">
                        <a:solidFill>
                          <a:schemeClr val="tx1"/>
                        </a:solidFill>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smtClean="0">
                          <a:effectLst/>
                          <a:latin typeface="+mn-lt"/>
                          <a:ea typeface="Times New Roman"/>
                          <a:cs typeface="Times New Roman"/>
                        </a:rPr>
                        <a:t>2ο εξάμηνο 2024</a:t>
                      </a: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10001"/>
                  </a:ext>
                </a:extLst>
              </a:tr>
              <a:tr h="56142">
                <a:tc>
                  <a:txBody>
                    <a:bodyPr/>
                    <a:lstStyle/>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tc>
                  <a:txBody>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el-GR" sz="1100" b="1" dirty="0">
                          <a:effectLst/>
                          <a:latin typeface="+mn-lt"/>
                        </a:rPr>
                        <a:t>ΣΥΝΟΛΟ ΠΡΟΤ. 04.01</a:t>
                      </a:r>
                      <a:endParaRPr lang="el-GR" sz="1100" b="1" dirty="0">
                        <a:effectLst/>
                        <a:latin typeface="+mn-lt"/>
                        <a:ea typeface="Times New Roman"/>
                        <a:cs typeface="Times New Roman"/>
                      </a:endParaRPr>
                    </a:p>
                  </a:txBody>
                  <a:tcPr marL="42968" marR="42968" marT="0" marB="0" anchor="ctr"/>
                </a:tc>
                <a:tc>
                  <a:txBody>
                    <a:bodyPr/>
                    <a:lstStyle/>
                    <a:p>
                      <a:pPr algn="l">
                        <a:lnSpc>
                          <a:spcPct val="130000"/>
                        </a:lnSpc>
                        <a:spcAft>
                          <a:spcPts val="0"/>
                        </a:spcAft>
                      </a:pPr>
                      <a:endParaRPr lang="el-GR" sz="1100" b="1" dirty="0">
                        <a:effectLst/>
                        <a:latin typeface="+mn-lt"/>
                        <a:ea typeface="Times New Roman"/>
                        <a:cs typeface="Times New Roman"/>
                      </a:endParaRPr>
                    </a:p>
                  </a:txBody>
                  <a:tcPr marL="42968" marR="42968" marT="0" marB="0" anchor="ctr"/>
                </a:tc>
                <a:tc>
                  <a:txBody>
                    <a:bodyPr/>
                    <a:lstStyle/>
                    <a:p>
                      <a:pPr algn="l">
                        <a:lnSpc>
                          <a:spcPct val="110000"/>
                        </a:lnSpc>
                        <a:spcAft>
                          <a:spcPts val="0"/>
                        </a:spcAft>
                      </a:pPr>
                      <a:endParaRPr lang="el-GR" sz="1100" dirty="0">
                        <a:effectLst/>
                        <a:latin typeface="+mn-lt"/>
                        <a:ea typeface="Times New Roman"/>
                        <a:cs typeface="Times New Roman"/>
                      </a:endParaRPr>
                    </a:p>
                  </a:txBody>
                  <a:tcPr marL="47531" marR="47531" marT="0" marB="0" anchor="ctr"/>
                </a:tc>
                <a:tc>
                  <a:txBody>
                    <a:bodyPr/>
                    <a:lstStyle/>
                    <a:p>
                      <a:pPr marL="457200" marR="0" lvl="1" indent="0" algn="r" defTabSz="914400" rtl="0" eaLnBrk="1" fontAlgn="auto" latinLnBrk="0" hangingPunct="1">
                        <a:lnSpc>
                          <a:spcPct val="130000"/>
                        </a:lnSpc>
                        <a:spcBef>
                          <a:spcPts val="0"/>
                        </a:spcBef>
                        <a:spcAft>
                          <a:spcPts val="0"/>
                        </a:spcAft>
                        <a:buClrTx/>
                        <a:buSzTx/>
                        <a:buFontTx/>
                        <a:buNone/>
                        <a:tabLst/>
                        <a:defRPr/>
                      </a:pPr>
                      <a:r>
                        <a:rPr lang="el-GR" sz="1100" b="1" dirty="0">
                          <a:effectLst/>
                          <a:latin typeface="+mn-lt"/>
                        </a:rPr>
                        <a:t>8.235.294,00</a:t>
                      </a:r>
                      <a:endParaRPr lang="el-GR" sz="1100" b="1"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3944403878"/>
                  </a:ext>
                </a:extLst>
              </a:tr>
              <a:tr h="0">
                <a:tc>
                  <a:txBody>
                    <a:bodyPr/>
                    <a:lstStyle/>
                    <a:p>
                      <a:pPr algn="ctr">
                        <a:lnSpc>
                          <a:spcPct val="130000"/>
                        </a:lnSpc>
                        <a:spcAft>
                          <a:spcPts val="0"/>
                        </a:spcAft>
                      </a:pPr>
                      <a:r>
                        <a:rPr lang="el-GR" sz="1100" dirty="0">
                          <a:effectLst/>
                          <a:latin typeface="+mn-lt"/>
                        </a:rPr>
                        <a:t>1</a:t>
                      </a:r>
                      <a:endParaRPr lang="el-GR" sz="1100" dirty="0">
                        <a:effectLst/>
                        <a:latin typeface="+mn-lt"/>
                        <a:ea typeface="Times New Roman"/>
                        <a:cs typeface="Times New Roman"/>
                      </a:endParaRPr>
                    </a:p>
                  </a:txBody>
                  <a:tcPr marL="47531" marR="47531" marT="0" marB="0" anchor="ctr"/>
                </a:tc>
                <a:tc>
                  <a:txBody>
                    <a:bodyPr/>
                    <a:lstStyle/>
                    <a:p>
                      <a:pPr algn="l" fontAlgn="ctr"/>
                      <a:r>
                        <a:rPr lang="el-GR" sz="1000" b="0" i="0" u="none" strike="noStrike" dirty="0">
                          <a:solidFill>
                            <a:srgbClr val="000000"/>
                          </a:solidFill>
                          <a:effectLst/>
                          <a:latin typeface="Calibri" panose="020F0502020204030204" pitchFamily="34" charset="0"/>
                          <a:cs typeface="Arial" panose="020B0604020202020204" pitchFamily="34" charset="0"/>
                        </a:rPr>
                        <a:t>Κέντρα Ημερήσια Φροντίδας Ηλικιωμένων (ΚΗΦΗ)- Νέες Δράσεις</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a:lnSpc>
                          <a:spcPct val="130000"/>
                        </a:lnSpc>
                        <a:spcAft>
                          <a:spcPts val="0"/>
                        </a:spcAft>
                      </a:pPr>
                      <a:r>
                        <a:rPr lang="el-GR" sz="1100" dirty="0">
                          <a:effectLst/>
                          <a:latin typeface="+mn-lt"/>
                        </a:rPr>
                        <a:t>04.02</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smtClean="0">
                          <a:effectLst/>
                          <a:latin typeface="+mn-lt"/>
                          <a:ea typeface="Times New Roman"/>
                          <a:cs typeface="Times New Roman"/>
                        </a:rPr>
                        <a:t>Φορείς που νομίμως κατέχουν άδεια ίδρυσης και λειτουργίας και έχουν τη δυνατότητα παροχής αυτών των υπηρεσιών, σύμφωνα με το πλαίσιο που διέπει την ίδρυση και λειτουργία τους</a:t>
                      </a:r>
                      <a:endParaRPr lang="el-GR" sz="1100" dirty="0">
                        <a:effectLst/>
                        <a:latin typeface="+mn-lt"/>
                        <a:ea typeface="Times New Roman"/>
                        <a:cs typeface="Times New Roman"/>
                      </a:endParaRPr>
                    </a:p>
                  </a:txBody>
                  <a:tcPr marL="47531" marR="47531" marT="0" marB="0" anchor="ctr"/>
                </a:tc>
                <a:tc>
                  <a:txBody>
                    <a:bodyPr/>
                    <a:lstStyle/>
                    <a:p>
                      <a:pPr algn="r" fontAlgn="ctr"/>
                      <a:r>
                        <a:rPr lang="el-GR" sz="1100" b="1" i="0" u="none" strike="noStrike" dirty="0">
                          <a:solidFill>
                            <a:srgbClr val="FF0000"/>
                          </a:solidFill>
                          <a:effectLst/>
                          <a:latin typeface="Calibri" panose="020F0502020204030204" pitchFamily="34" charset="0"/>
                          <a:cs typeface="Arial" panose="020B0604020202020204" pitchFamily="34" charset="0"/>
                        </a:rPr>
                        <a:t>462.000,00</a:t>
                      </a:r>
                      <a:endParaRPr lang="el-GR" sz="1100" b="1" i="0" u="none" strike="noStrike" dirty="0">
                        <a:solidFill>
                          <a:srgbClr val="FF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sz="1100" dirty="0">
                          <a:effectLst/>
                          <a:latin typeface="+mn-lt"/>
                          <a:ea typeface="Times New Roman"/>
                          <a:cs typeface="Times New Roman"/>
                        </a:rPr>
                        <a:t>2</a:t>
                      </a:r>
                      <a:r>
                        <a:rPr lang="el-GR" sz="1100" dirty="0">
                          <a:effectLst/>
                          <a:latin typeface="+mn-lt"/>
                          <a:ea typeface="Times New Roman"/>
                          <a:cs typeface="Times New Roman"/>
                        </a:rPr>
                        <a:t>ο τρίμηνο 2024</a:t>
                      </a:r>
                    </a:p>
                  </a:txBody>
                  <a:tcPr marL="47531" marR="47531" marT="0" marB="0" anchor="ctr"/>
                </a:tc>
                <a:extLst>
                  <a:ext uri="{0D108BD9-81ED-4DB2-BD59-A6C34878D82A}">
                    <a16:rowId xmlns:a16="http://schemas.microsoft.com/office/drawing/2014/main" val="10002"/>
                  </a:ext>
                </a:extLst>
              </a:tr>
              <a:tr h="0">
                <a:tc>
                  <a:txBody>
                    <a:bodyPr/>
                    <a:lstStyle/>
                    <a:p>
                      <a:pPr algn="ctr">
                        <a:lnSpc>
                          <a:spcPct val="130000"/>
                        </a:lnSpc>
                        <a:spcAft>
                          <a:spcPts val="0"/>
                        </a:spcAft>
                      </a:pPr>
                      <a:r>
                        <a:rPr lang="el-GR" sz="1100" dirty="0">
                          <a:effectLst/>
                          <a:latin typeface="+mn-lt"/>
                        </a:rPr>
                        <a:t>2</a:t>
                      </a:r>
                      <a:endParaRPr lang="el-GR" sz="1100" dirty="0">
                        <a:effectLst/>
                        <a:latin typeface="+mn-lt"/>
                        <a:ea typeface="Times New Roman"/>
                        <a:cs typeface="Times New Roman"/>
                      </a:endParaRPr>
                    </a:p>
                  </a:txBody>
                  <a:tcPr marL="47531" marR="47531" marT="0" marB="0" anchor="ctr"/>
                </a:tc>
                <a:tc>
                  <a:txBody>
                    <a:bodyPr/>
                    <a:lstStyle/>
                    <a:p>
                      <a:pPr algn="l" fontAlgn="ctr"/>
                      <a:r>
                        <a:rPr lang="el-GR" sz="1000" b="0" i="0" u="none" strike="noStrike" dirty="0">
                          <a:solidFill>
                            <a:srgbClr val="000000"/>
                          </a:solidFill>
                          <a:effectLst/>
                          <a:latin typeface="Calibri" panose="020F0502020204030204" pitchFamily="34" charset="0"/>
                          <a:cs typeface="Arial" panose="020B0604020202020204" pitchFamily="34" charset="0"/>
                        </a:rPr>
                        <a:t>Στέγες Υποστηριζόμενης Διαβίωσης (ΣΥΔ)- Νέες Δράσεις</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rPr>
                        <a:t>04.02</a:t>
                      </a:r>
                      <a:endParaRPr lang="el-GR" sz="1100" dirty="0">
                        <a:effectLst/>
                        <a:latin typeface="+mn-lt"/>
                        <a:ea typeface="Times New Roman"/>
                        <a:cs typeface="Times New Roman"/>
                      </a:endParaRPr>
                    </a:p>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tc>
                  <a: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lang="el-GR" sz="1100" dirty="0" smtClean="0">
                          <a:effectLst/>
                          <a:latin typeface="+mn-lt"/>
                          <a:ea typeface="Times New Roman"/>
                          <a:cs typeface="Times New Roman"/>
                        </a:rPr>
                        <a:t>Σύλλογος γονέων</a:t>
                      </a:r>
                      <a:r>
                        <a:rPr lang="el-GR" sz="1100" baseline="0" dirty="0" smtClean="0">
                          <a:effectLst/>
                          <a:latin typeface="+mn-lt"/>
                          <a:ea typeface="Times New Roman"/>
                          <a:cs typeface="Times New Roman"/>
                        </a:rPr>
                        <a:t> &amp; κηδεμόνων ατόμων με αναπηρία Ν. Φθιώτιδας, Εστία </a:t>
                      </a:r>
                      <a:r>
                        <a:rPr lang="el-GR" sz="1100" dirty="0" smtClean="0">
                          <a:effectLst/>
                          <a:latin typeface="+mn-lt"/>
                          <a:ea typeface="Times New Roman"/>
                          <a:cs typeface="Times New Roman"/>
                        </a:rPr>
                        <a:t>"ΑΓ. ΝΙΚΟΛΑΟΣ«</a:t>
                      </a:r>
                      <a:endParaRPr lang="el-GR" sz="1100" b="0" kern="1200" dirty="0">
                        <a:solidFill>
                          <a:schemeClr val="tx1"/>
                        </a:solidFill>
                        <a:effectLst/>
                        <a:latin typeface="+mn-lt"/>
                        <a:ea typeface="+mn-ea"/>
                        <a:cs typeface="+mn-cs"/>
                      </a:endParaRPr>
                    </a:p>
                  </a:txBody>
                  <a:tcPr marL="47531" marR="47531" marT="0" marB="0" anchor="ctr"/>
                </a:tc>
                <a:tc>
                  <a:txBody>
                    <a:bodyPr/>
                    <a:lstStyle/>
                    <a:p>
                      <a:pPr algn="r" fontAlgn="ctr"/>
                      <a:r>
                        <a:rPr lang="el-GR" sz="1100" b="1" i="0" u="none" strike="noStrike" dirty="0">
                          <a:solidFill>
                            <a:srgbClr val="FF0000"/>
                          </a:solidFill>
                          <a:effectLst/>
                          <a:latin typeface="Calibri" panose="020F0502020204030204" pitchFamily="34" charset="0"/>
                          <a:cs typeface="Arial" panose="020B0604020202020204" pitchFamily="34" charset="0"/>
                        </a:rPr>
                        <a:t>415.800,00</a:t>
                      </a:r>
                      <a:endParaRPr lang="el-GR" sz="1100" b="1" i="0" u="none" strike="noStrike" dirty="0">
                        <a:solidFill>
                          <a:srgbClr val="FF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sz="1100" dirty="0">
                          <a:effectLst/>
                          <a:latin typeface="+mn-lt"/>
                          <a:ea typeface="Times New Roman"/>
                          <a:cs typeface="Times New Roman"/>
                        </a:rPr>
                        <a:t>2</a:t>
                      </a:r>
                      <a:r>
                        <a:rPr lang="el-GR" sz="1100" dirty="0">
                          <a:effectLst/>
                          <a:latin typeface="+mn-lt"/>
                          <a:ea typeface="Times New Roman"/>
                          <a:cs typeface="Times New Roman"/>
                        </a:rPr>
                        <a:t>ο τρίμηνο 2024</a:t>
                      </a:r>
                    </a:p>
                  </a:txBody>
                  <a:tcPr marL="47531" marR="47531" marT="0" marB="0" anchor="ctr"/>
                </a:tc>
                <a:extLst>
                  <a:ext uri="{0D108BD9-81ED-4DB2-BD59-A6C34878D82A}">
                    <a16:rowId xmlns:a16="http://schemas.microsoft.com/office/drawing/2014/main" val="10003"/>
                  </a:ext>
                </a:extLst>
              </a:tr>
              <a:tr h="0">
                <a:tc>
                  <a:txBody>
                    <a:bodyPr/>
                    <a:lstStyle/>
                    <a:p>
                      <a:pPr algn="ctr">
                        <a:lnSpc>
                          <a:spcPct val="130000"/>
                        </a:lnSpc>
                        <a:spcAft>
                          <a:spcPts val="0"/>
                        </a:spcAft>
                      </a:pPr>
                      <a:r>
                        <a:rPr lang="el-GR" sz="1100" dirty="0">
                          <a:effectLst/>
                          <a:latin typeface="+mn-lt"/>
                        </a:rPr>
                        <a:t>3</a:t>
                      </a:r>
                      <a:endParaRPr lang="el-GR" sz="1100" dirty="0">
                        <a:effectLst/>
                        <a:latin typeface="+mn-lt"/>
                        <a:ea typeface="Times New Roman"/>
                        <a:cs typeface="Times New Roman"/>
                      </a:endParaRPr>
                    </a:p>
                  </a:txBody>
                  <a:tcPr marL="47531" marR="47531" marT="0" marB="0" anchor="ctr"/>
                </a:tc>
                <a:tc>
                  <a:txBody>
                    <a:bodyPr/>
                    <a:lstStyle/>
                    <a:p>
                      <a:pPr algn="l" fontAlgn="ctr"/>
                      <a:r>
                        <a:rPr lang="el-GR" sz="1000" b="0" i="0" u="none" strike="noStrike">
                          <a:solidFill>
                            <a:srgbClr val="000000"/>
                          </a:solidFill>
                          <a:effectLst/>
                          <a:latin typeface="Calibri" panose="020F0502020204030204" pitchFamily="34" charset="0"/>
                          <a:cs typeface="Arial" panose="020B0604020202020204" pitchFamily="34" charset="0"/>
                        </a:rPr>
                        <a:t>Νέες δομές παροχής βασικών αγαθών</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rPr>
                        <a:t>04.02</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smtClean="0">
                          <a:effectLst/>
                          <a:latin typeface="+mn-lt"/>
                          <a:ea typeface="Times New Roman"/>
                          <a:cs typeface="Times New Roman"/>
                        </a:rPr>
                        <a:t>ΟΤΑ α’ βαθμού (πλην Δήμων</a:t>
                      </a:r>
                      <a:r>
                        <a:rPr lang="el-GR" sz="1100" baseline="0" dirty="0" smtClean="0">
                          <a:effectLst/>
                          <a:latin typeface="+mn-lt"/>
                          <a:ea typeface="Times New Roman"/>
                          <a:cs typeface="Times New Roman"/>
                        </a:rPr>
                        <a:t> με δομές που συνεχίζονται από ΕΠ 14-20</a:t>
                      </a:r>
                      <a:endParaRPr lang="el-GR" sz="1100" dirty="0">
                        <a:effectLst/>
                        <a:latin typeface="+mn-lt"/>
                        <a:ea typeface="Times New Roman"/>
                        <a:cs typeface="Times New Roman"/>
                      </a:endParaRPr>
                    </a:p>
                  </a:txBody>
                  <a:tcPr marL="47531" marR="47531" marT="0" marB="0" anchor="ctr"/>
                </a:tc>
                <a:tc>
                  <a:txBody>
                    <a:bodyPr/>
                    <a:lstStyle/>
                    <a:p>
                      <a:pPr algn="r" fontAlgn="ctr"/>
                      <a:r>
                        <a:rPr lang="el-GR" sz="1100" b="1" i="0" u="none" strike="noStrike" dirty="0">
                          <a:solidFill>
                            <a:srgbClr val="FF0000"/>
                          </a:solidFill>
                          <a:effectLst/>
                          <a:latin typeface="Calibri" panose="020F0502020204030204" pitchFamily="34" charset="0"/>
                          <a:cs typeface="Arial" panose="020B0604020202020204" pitchFamily="34" charset="0"/>
                        </a:rPr>
                        <a:t>2.780.140,00</a:t>
                      </a:r>
                      <a:endParaRPr lang="el-GR" sz="1100" b="1" i="0" u="none" strike="noStrike" dirty="0">
                        <a:solidFill>
                          <a:srgbClr val="FF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sz="1100" dirty="0">
                          <a:effectLst/>
                          <a:latin typeface="+mn-lt"/>
                          <a:ea typeface="Times New Roman"/>
                          <a:cs typeface="Times New Roman"/>
                        </a:rPr>
                        <a:t>2</a:t>
                      </a:r>
                      <a:r>
                        <a:rPr lang="el-GR" sz="1100" dirty="0">
                          <a:effectLst/>
                          <a:latin typeface="+mn-lt"/>
                          <a:ea typeface="Times New Roman"/>
                          <a:cs typeface="Times New Roman"/>
                        </a:rPr>
                        <a:t>ο τρίμηνο 2024</a:t>
                      </a:r>
                    </a:p>
                  </a:txBody>
                  <a:tcPr marL="47531" marR="47531" marT="0" marB="0" anchor="ctr"/>
                </a:tc>
                <a:extLst>
                  <a:ext uri="{0D108BD9-81ED-4DB2-BD59-A6C34878D82A}">
                    <a16:rowId xmlns:a16="http://schemas.microsoft.com/office/drawing/2014/main" val="10004"/>
                  </a:ext>
                </a:extLst>
              </a:tr>
              <a:tr h="0">
                <a:tc>
                  <a:txBody>
                    <a:bodyPr/>
                    <a:lstStyle/>
                    <a:p>
                      <a:pPr algn="ctr">
                        <a:lnSpc>
                          <a:spcPct val="130000"/>
                        </a:lnSpc>
                        <a:spcAft>
                          <a:spcPts val="0"/>
                        </a:spcAft>
                      </a:pPr>
                      <a:r>
                        <a:rPr lang="el-GR" sz="1100" dirty="0">
                          <a:effectLst/>
                          <a:latin typeface="+mn-lt"/>
                        </a:rPr>
                        <a:t>4</a:t>
                      </a:r>
                      <a:endParaRPr lang="el-GR" sz="1100" dirty="0">
                        <a:effectLst/>
                        <a:latin typeface="+mn-lt"/>
                        <a:ea typeface="Times New Roman"/>
                        <a:cs typeface="Times New Roman"/>
                      </a:endParaRPr>
                    </a:p>
                  </a:txBody>
                  <a:tcPr marL="47531" marR="47531" marT="0" marB="0" anchor="ctr"/>
                </a:tc>
                <a:tc>
                  <a:txBody>
                    <a:bodyPr/>
                    <a:lstStyle/>
                    <a:p>
                      <a:pPr algn="l" fontAlgn="ctr"/>
                      <a:r>
                        <a:rPr lang="el-GR" sz="1000" b="0" i="0" u="none" strike="noStrike" dirty="0">
                          <a:solidFill>
                            <a:srgbClr val="000000"/>
                          </a:solidFill>
                          <a:effectLst/>
                          <a:latin typeface="Calibri" panose="020F0502020204030204" pitchFamily="34" charset="0"/>
                          <a:cs typeface="Arial" panose="020B0604020202020204" pitchFamily="34" charset="0"/>
                        </a:rPr>
                        <a:t>Ενίσχυση/Επιχορήγηση Κοινωνικών Επιχειρήσεων (ΚΑΛΟ)</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rPr>
                        <a:t>04.02</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a:effectLst/>
                          <a:latin typeface="+mn-lt"/>
                          <a:ea typeface="Times New Roman"/>
                          <a:cs typeface="Times New Roman"/>
                        </a:rPr>
                        <a:t>Υφιστάμενοι φορείς Κ.ΑΛ.Ο του  Ν.4430/2016 εγγεγραμμένοι στο Μητρώο  Κ.ΑΛ.Ο με πιστοποιητικό εγγραφής σε ισχύ. </a:t>
                      </a:r>
                    </a:p>
                    <a:p>
                      <a:pPr algn="l">
                        <a:lnSpc>
                          <a:spcPct val="110000"/>
                        </a:lnSpc>
                        <a:spcAft>
                          <a:spcPts val="0"/>
                        </a:spcAft>
                      </a:pPr>
                      <a:r>
                        <a:rPr lang="el-GR" sz="1100" dirty="0">
                          <a:effectLst/>
                          <a:latin typeface="+mn-lt"/>
                          <a:ea typeface="Times New Roman"/>
                          <a:cs typeface="Times New Roman"/>
                        </a:rPr>
                        <a:t>Υπό σύσταση φορείς Κ.ΑΛ.Ο.</a:t>
                      </a:r>
                    </a:p>
                  </a:txBody>
                  <a:tcPr marL="47531" marR="47531" marT="0" marB="0" anchor="ctr"/>
                </a:tc>
                <a:tc>
                  <a:txBody>
                    <a:bodyPr/>
                    <a:lstStyle/>
                    <a:p>
                      <a:pPr algn="r" fontAlgn="ctr"/>
                      <a:r>
                        <a:rPr lang="el-GR" sz="1100" b="0" i="0" u="none" strike="noStrike" dirty="0">
                          <a:solidFill>
                            <a:srgbClr val="000000"/>
                          </a:solidFill>
                          <a:effectLst/>
                          <a:latin typeface="Calibri" panose="020F0502020204030204" pitchFamily="34" charset="0"/>
                          <a:cs typeface="Arial" panose="020B0604020202020204" pitchFamily="34" charset="0"/>
                        </a:rPr>
                        <a:t>1.764.706,00</a:t>
                      </a:r>
                      <a:endParaRPr lang="el-GR"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a:lnSpc>
                          <a:spcPct val="130000"/>
                        </a:lnSpc>
                        <a:spcAft>
                          <a:spcPts val="0"/>
                        </a:spcAft>
                      </a:pPr>
                      <a:r>
                        <a:rPr lang="el-GR" sz="1100" dirty="0" smtClean="0">
                          <a:effectLst/>
                          <a:latin typeface="+mn-lt"/>
                          <a:ea typeface="Times New Roman"/>
                          <a:cs typeface="Times New Roman"/>
                        </a:rPr>
                        <a:t>2ο εξάμηνο 2024</a:t>
                      </a: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10005"/>
                  </a:ext>
                </a:extLst>
              </a:tr>
              <a:tr h="389299">
                <a:tc>
                  <a:txBody>
                    <a:bodyPr/>
                    <a:lstStyle/>
                    <a:p>
                      <a:pPr algn="ctr">
                        <a:lnSpc>
                          <a:spcPct val="130000"/>
                        </a:lnSpc>
                        <a:spcAft>
                          <a:spcPts val="0"/>
                        </a:spcAft>
                      </a:pPr>
                      <a:r>
                        <a:rPr lang="el-GR" sz="1100" dirty="0">
                          <a:effectLst/>
                          <a:latin typeface="+mn-lt"/>
                        </a:rPr>
                        <a:t>5</a:t>
                      </a:r>
                      <a:endParaRPr lang="el-GR" sz="1100" dirty="0">
                        <a:effectLst/>
                        <a:latin typeface="+mn-lt"/>
                        <a:ea typeface="Times New Roman"/>
                        <a:cs typeface="Times New Roman"/>
                      </a:endParaRPr>
                    </a:p>
                  </a:txBody>
                  <a:tcPr marL="47531" marR="47531" marT="0" marB="0" anchor="ctr"/>
                </a:tc>
                <a:tc>
                  <a:txBody>
                    <a:bodyPr/>
                    <a:lstStyle/>
                    <a:p>
                      <a:pPr algn="l" fontAlgn="ctr"/>
                      <a:r>
                        <a:rPr lang="el-GR" sz="1000" b="0" i="0" u="none" strike="noStrike">
                          <a:solidFill>
                            <a:srgbClr val="000000"/>
                          </a:solidFill>
                          <a:effectLst/>
                          <a:latin typeface="Calibri" panose="020F0502020204030204" pitchFamily="34" charset="0"/>
                          <a:cs typeface="Arial" panose="020B0604020202020204" pitchFamily="34" charset="0"/>
                        </a:rPr>
                        <a:t>Ολοκληρωμένες δράσεις ένταξης Υπηκόων τρίτων χωρών στην αγορά εργασίας</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rPr>
                        <a:t>04.02</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b="0" kern="1200" dirty="0" smtClean="0">
                          <a:solidFill>
                            <a:schemeClr val="dk1"/>
                          </a:solidFill>
                          <a:effectLst/>
                          <a:latin typeface="+mn-lt"/>
                          <a:ea typeface="+mn-ea"/>
                          <a:cs typeface="+mn-cs"/>
                        </a:rPr>
                        <a:t>Διεθνής Οργανισμός Μετανάστευσης</a:t>
                      </a:r>
                    </a:p>
                  </a:txBody>
                  <a:tcPr marL="47531" marR="47531" marT="0" marB="0" anchor="ctr"/>
                </a:tc>
                <a:tc>
                  <a:txBody>
                    <a:bodyPr/>
                    <a:lstStyle/>
                    <a:p>
                      <a:pPr algn="r" fontAlgn="ctr"/>
                      <a:r>
                        <a:rPr lang="el-GR" sz="1100" b="0" i="0" u="none" strike="noStrike" dirty="0">
                          <a:solidFill>
                            <a:srgbClr val="000000"/>
                          </a:solidFill>
                          <a:effectLst/>
                          <a:latin typeface="Calibri" panose="020F0502020204030204" pitchFamily="34" charset="0"/>
                          <a:cs typeface="Arial" panose="020B0604020202020204" pitchFamily="34" charset="0"/>
                        </a:rPr>
                        <a:t>1.764.706,00</a:t>
                      </a:r>
                      <a:endParaRPr lang="el-GR"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a:lnSpc>
                          <a:spcPct val="130000"/>
                        </a:lnSpc>
                        <a:spcAft>
                          <a:spcPts val="0"/>
                        </a:spcAft>
                      </a:pPr>
                      <a:r>
                        <a:rPr lang="el-GR" sz="1100" dirty="0" smtClean="0">
                          <a:effectLst/>
                          <a:latin typeface="+mn-lt"/>
                          <a:ea typeface="Times New Roman"/>
                          <a:cs typeface="Times New Roman"/>
                        </a:rPr>
                        <a:t>2ο εξάμηνο 2024</a:t>
                      </a: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10006"/>
                  </a:ext>
                </a:extLst>
              </a:tr>
              <a:tr h="61835">
                <a:tc>
                  <a:txBody>
                    <a:bodyPr/>
                    <a:lstStyle/>
                    <a:p>
                      <a:pPr algn="ctr">
                        <a:lnSpc>
                          <a:spcPct val="130000"/>
                        </a:lnSpc>
                        <a:spcAft>
                          <a:spcPts val="0"/>
                        </a:spcAft>
                      </a:pPr>
                      <a:r>
                        <a:rPr lang="el-GR" sz="1100" dirty="0">
                          <a:effectLst/>
                          <a:latin typeface="+mn-lt"/>
                          <a:ea typeface="Times New Roman"/>
                          <a:cs typeface="Times New Roman"/>
                        </a:rPr>
                        <a:t>6</a:t>
                      </a:r>
                    </a:p>
                  </a:txBody>
                  <a:tcPr marL="47531" marR="47531" marT="0" marB="0" anchor="ctr"/>
                </a:tc>
                <a:tc>
                  <a:txBody>
                    <a:bodyPr/>
                    <a:lstStyle/>
                    <a:p>
                      <a:pPr algn="l" fontAlgn="ctr"/>
                      <a:r>
                        <a:rPr lang="el-GR" sz="1000" b="0" i="0" u="none" strike="noStrike">
                          <a:solidFill>
                            <a:srgbClr val="000000"/>
                          </a:solidFill>
                          <a:effectLst/>
                          <a:latin typeface="Calibri" panose="020F0502020204030204" pitchFamily="34" charset="0"/>
                          <a:cs typeface="Arial" panose="020B0604020202020204" pitchFamily="34" charset="0"/>
                        </a:rPr>
                        <a:t>Κέντρα Διημέρευσης/Ημερήσιας Φροντίδας (ΚΔΗΦ)- Νέες δράσεις</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rPr>
                        <a:t>04.02</a:t>
                      </a:r>
                      <a:endParaRPr lang="el-GR" sz="1100" dirty="0">
                        <a:effectLst/>
                        <a:latin typeface="+mn-lt"/>
                        <a:ea typeface="Times New Roman"/>
                        <a:cs typeface="Times New Roman"/>
                      </a:endParaRPr>
                    </a:p>
                  </a:txBody>
                  <a:tcPr marL="47531" marR="47531" marT="0" marB="0" anchor="ctr"/>
                </a:tc>
                <a:tc>
                  <a:txBody>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lang="el-GR" sz="1100" dirty="0" smtClean="0">
                          <a:effectLst/>
                          <a:latin typeface="+mn-lt"/>
                          <a:ea typeface="Times New Roman"/>
                          <a:cs typeface="Times New Roman"/>
                        </a:rPr>
                        <a:t>Σύλλογος γονέων</a:t>
                      </a:r>
                      <a:r>
                        <a:rPr lang="el-GR" sz="1100" baseline="0" dirty="0" smtClean="0">
                          <a:effectLst/>
                          <a:latin typeface="+mn-lt"/>
                          <a:ea typeface="Times New Roman"/>
                          <a:cs typeface="Times New Roman"/>
                        </a:rPr>
                        <a:t> &amp; κηδεμόνων ατόμων με αναπηρία Ν. Φθιώτιδας, Εστία </a:t>
                      </a:r>
                      <a:r>
                        <a:rPr lang="el-GR" sz="1100" dirty="0" smtClean="0">
                          <a:effectLst/>
                          <a:latin typeface="+mn-lt"/>
                          <a:ea typeface="Times New Roman"/>
                          <a:cs typeface="Times New Roman"/>
                        </a:rPr>
                        <a:t>"ΑΓ. ΝΙΚΟΛΑΟΣ«, </a:t>
                      </a:r>
                      <a:r>
                        <a:rPr lang="el-GR" sz="1100" dirty="0" err="1" smtClean="0">
                          <a:effectLst/>
                          <a:latin typeface="+mn-lt"/>
                          <a:ea typeface="Times New Roman"/>
                          <a:cs typeface="Times New Roman"/>
                        </a:rPr>
                        <a:t>Γραμματικοπούλειο</a:t>
                      </a:r>
                      <a:r>
                        <a:rPr lang="el-GR" sz="1100" baseline="0" dirty="0" smtClean="0">
                          <a:effectLst/>
                          <a:latin typeface="+mn-lt"/>
                          <a:ea typeface="Times New Roman"/>
                          <a:cs typeface="Times New Roman"/>
                        </a:rPr>
                        <a:t> </a:t>
                      </a:r>
                      <a:r>
                        <a:rPr lang="el-GR" sz="1100" baseline="0" dirty="0" err="1" smtClean="0">
                          <a:effectLst/>
                          <a:latin typeface="+mn-lt"/>
                          <a:ea typeface="Times New Roman"/>
                          <a:cs typeface="Times New Roman"/>
                        </a:rPr>
                        <a:t>Μπάλειο</a:t>
                      </a:r>
                      <a:r>
                        <a:rPr lang="el-GR" sz="1100" baseline="0" dirty="0" smtClean="0">
                          <a:effectLst/>
                          <a:latin typeface="+mn-lt"/>
                          <a:ea typeface="Times New Roman"/>
                          <a:cs typeface="Times New Roman"/>
                        </a:rPr>
                        <a:t> </a:t>
                      </a:r>
                      <a:r>
                        <a:rPr lang="el-GR" sz="1100" baseline="0" dirty="0" err="1" smtClean="0">
                          <a:effectLst/>
                          <a:latin typeface="+mn-lt"/>
                          <a:ea typeface="Times New Roman"/>
                          <a:cs typeface="Times New Roman"/>
                        </a:rPr>
                        <a:t>Τρίγκειο</a:t>
                      </a:r>
                      <a:r>
                        <a:rPr lang="el-GR" sz="1100" baseline="0" dirty="0" smtClean="0">
                          <a:effectLst/>
                          <a:latin typeface="+mn-lt"/>
                          <a:ea typeface="Times New Roman"/>
                          <a:cs typeface="Times New Roman"/>
                        </a:rPr>
                        <a:t> Θεραπευτήριο Χρόνιων Παθήσεων</a:t>
                      </a:r>
                      <a:endParaRPr lang="el-GR" sz="1100" b="0" kern="1200" dirty="0">
                        <a:solidFill>
                          <a:schemeClr val="tx1"/>
                        </a:solidFill>
                        <a:effectLst/>
                        <a:latin typeface="+mn-lt"/>
                        <a:ea typeface="+mn-ea"/>
                        <a:cs typeface="+mn-cs"/>
                      </a:endParaRPr>
                    </a:p>
                  </a:txBody>
                  <a:tcPr marL="47531" marR="47531" marT="0" marB="0" anchor="ctr"/>
                </a:tc>
                <a:tc>
                  <a:txBody>
                    <a:bodyPr/>
                    <a:lstStyle/>
                    <a:p>
                      <a:pPr algn="r" fontAlgn="ctr"/>
                      <a:r>
                        <a:rPr lang="el-GR" sz="1100" b="0" i="0" u="none" strike="noStrike">
                          <a:solidFill>
                            <a:srgbClr val="000000"/>
                          </a:solidFill>
                          <a:effectLst/>
                          <a:latin typeface="Calibri" panose="020F0502020204030204" pitchFamily="34" charset="0"/>
                          <a:cs typeface="Arial" panose="020B0604020202020204" pitchFamily="34" charset="0"/>
                        </a:rPr>
                        <a:t>931.765,00</a:t>
                      </a:r>
                      <a:endParaRPr lang="el-GR" sz="1100" b="0" i="0" u="none" strike="noStrike">
                        <a:solidFill>
                          <a:srgbClr val="000000"/>
                        </a:solidFill>
                        <a:effectLst/>
                        <a:latin typeface="Calibri" panose="020F0502020204030204" pitchFamily="34" charset="0"/>
                      </a:endParaRPr>
                    </a:p>
                  </a:txBody>
                  <a:tcPr marL="9525" marR="9525" marT="9525" marB="0" anchor="ctr"/>
                </a:tc>
                <a:tc>
                  <a:txBody>
                    <a:bodyPr/>
                    <a:lstStyle/>
                    <a:p>
                      <a:pPr algn="ctr">
                        <a:lnSpc>
                          <a:spcPct val="130000"/>
                        </a:lnSpc>
                        <a:spcAft>
                          <a:spcPts val="0"/>
                        </a:spcAft>
                      </a:pPr>
                      <a:r>
                        <a:rPr lang="el-GR" sz="1100" dirty="0" smtClean="0">
                          <a:effectLst/>
                          <a:latin typeface="+mn-lt"/>
                          <a:ea typeface="Times New Roman"/>
                          <a:cs typeface="Times New Roman"/>
                        </a:rPr>
                        <a:t>2ο εξάμηνο 2024</a:t>
                      </a: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2008581454"/>
                  </a:ext>
                </a:extLst>
              </a:tr>
              <a:tr h="61835">
                <a:tc>
                  <a:txBody>
                    <a:bodyPr/>
                    <a:lstStyle/>
                    <a:p>
                      <a:pPr algn="ctr">
                        <a:lnSpc>
                          <a:spcPct val="130000"/>
                        </a:lnSpc>
                        <a:spcAft>
                          <a:spcPts val="0"/>
                        </a:spcAft>
                      </a:pPr>
                      <a:r>
                        <a:rPr lang="el-GR" sz="1100" dirty="0">
                          <a:effectLst/>
                          <a:latin typeface="+mn-lt"/>
                          <a:ea typeface="Times New Roman"/>
                          <a:cs typeface="Times New Roman"/>
                        </a:rPr>
                        <a:t>7</a:t>
                      </a:r>
                    </a:p>
                  </a:txBody>
                  <a:tcPr marL="47531" marR="47531" marT="0" marB="0" anchor="ctr"/>
                </a:tc>
                <a:tc>
                  <a:txBody>
                    <a:bodyPr/>
                    <a:lstStyle/>
                    <a:p>
                      <a:pPr algn="l" fontAlgn="ctr"/>
                      <a:r>
                        <a:rPr lang="el-GR" sz="1000" b="0" i="0" u="none" strike="noStrike" dirty="0">
                          <a:solidFill>
                            <a:srgbClr val="000000"/>
                          </a:solidFill>
                          <a:effectLst/>
                          <a:latin typeface="Calibri" panose="020F0502020204030204" pitchFamily="34" charset="0"/>
                          <a:cs typeface="Arial" panose="020B0604020202020204" pitchFamily="34" charset="0"/>
                        </a:rPr>
                        <a:t>Προώθηση και υποστήριξη παιδιών για την ένταξή τους στην προσχολική εκπαίδευση καθώς και για την πρόσβαση παιδιών σχολικής ηλικίας, εφήβων και ατόμων με αναπηρία, σε υπηρεσίες δημιουργικής απασχόλησης, κύκλος 2024-2025</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ea typeface="Times New Roman"/>
                          <a:cs typeface="Times New Roman"/>
                        </a:rPr>
                        <a:t>04.02</a:t>
                      </a:r>
                    </a:p>
                  </a:txBody>
                  <a:tcPr marL="47531" marR="47531" marT="0" marB="0" anchor="ctr"/>
                </a:tc>
                <a:tc>
                  <a:txBody>
                    <a:bodyPr/>
                    <a:lstStyle/>
                    <a:p>
                      <a:pPr algn="l">
                        <a:lnSpc>
                          <a:spcPct val="110000"/>
                        </a:lnSpc>
                        <a:spcAft>
                          <a:spcPts val="0"/>
                        </a:spcAft>
                      </a:pPr>
                      <a:r>
                        <a:rPr lang="el-GR" sz="1100" b="0" kern="1200" dirty="0">
                          <a:solidFill>
                            <a:schemeClr val="tx1"/>
                          </a:solidFill>
                          <a:effectLst/>
                          <a:latin typeface="+mn-lt"/>
                          <a:ea typeface="+mn-ea"/>
                          <a:cs typeface="+mn-cs"/>
                        </a:rPr>
                        <a:t>Ελληνική Εταιρεία Τοπικής Ανάπτυξης και </a:t>
                      </a:r>
                    </a:p>
                    <a:p>
                      <a:pPr algn="l">
                        <a:lnSpc>
                          <a:spcPct val="110000"/>
                        </a:lnSpc>
                        <a:spcAft>
                          <a:spcPts val="0"/>
                        </a:spcAft>
                      </a:pPr>
                      <a:r>
                        <a:rPr lang="el-GR" sz="1100" b="0" kern="1200" dirty="0">
                          <a:solidFill>
                            <a:schemeClr val="tx1"/>
                          </a:solidFill>
                          <a:effectLst/>
                          <a:latin typeface="+mn-lt"/>
                          <a:ea typeface="+mn-ea"/>
                          <a:cs typeface="+mn-cs"/>
                        </a:rPr>
                        <a:t>Αυτοδιοίκησης Α. Ε.</a:t>
                      </a:r>
                    </a:p>
                  </a:txBody>
                  <a:tcPr marL="47531" marR="47531" marT="0" marB="0" anchor="ctr"/>
                </a:tc>
                <a:tc>
                  <a:txBody>
                    <a:bodyPr/>
                    <a:lstStyle/>
                    <a:p>
                      <a:pPr algn="r" fontAlgn="ctr"/>
                      <a:r>
                        <a:rPr lang="el-GR" sz="1100" b="0" i="0" u="none" strike="noStrike" dirty="0">
                          <a:solidFill>
                            <a:srgbClr val="000000"/>
                          </a:solidFill>
                          <a:effectLst/>
                          <a:latin typeface="Calibri" panose="020F0502020204030204" pitchFamily="34" charset="0"/>
                          <a:cs typeface="Arial" panose="020B0604020202020204" pitchFamily="34" charset="0"/>
                        </a:rPr>
                        <a:t>5.000.000,00</a:t>
                      </a:r>
                      <a:endParaRPr lang="el-GR"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a:lnSpc>
                          <a:spcPct val="130000"/>
                        </a:lnSpc>
                        <a:spcAft>
                          <a:spcPts val="0"/>
                        </a:spcAft>
                      </a:pPr>
                      <a:r>
                        <a:rPr lang="el-GR" sz="1100" dirty="0" smtClean="0">
                          <a:effectLst/>
                          <a:latin typeface="+mn-lt"/>
                          <a:ea typeface="Times New Roman"/>
                          <a:cs typeface="Times New Roman"/>
                        </a:rPr>
                        <a:t>2ο εξάμηνο 2024</a:t>
                      </a: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3669341569"/>
                  </a:ext>
                </a:extLst>
              </a:tr>
              <a:tr h="0">
                <a:tc>
                  <a:txBody>
                    <a:bodyPr/>
                    <a:lstStyle/>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l-GR" sz="1100" b="1" dirty="0">
                          <a:effectLst/>
                          <a:latin typeface="+mn-lt"/>
                        </a:rPr>
                        <a:t>ΣΥΝΟΛΟ ΠΡΟΤ. 04.02</a:t>
                      </a:r>
                      <a:endParaRPr lang="el-GR" sz="1100" b="1" dirty="0">
                        <a:effectLst/>
                        <a:latin typeface="+mn-lt"/>
                        <a:ea typeface="Times New Roman"/>
                        <a:cs typeface="Times New Roman"/>
                      </a:endParaRPr>
                    </a:p>
                  </a:txBody>
                  <a:tcPr marL="9525" marR="9525" marT="9525" marB="0" anchor="ctr"/>
                </a:tc>
                <a:tc>
                  <a:txBody>
                    <a:bodyPr/>
                    <a:lstStyle/>
                    <a:p>
                      <a:pPr algn="ctr">
                        <a:lnSpc>
                          <a:spcPct val="130000"/>
                        </a:lnSpc>
                        <a:spcAft>
                          <a:spcPts val="0"/>
                        </a:spcAft>
                      </a:pPr>
                      <a:endParaRPr lang="el-GR" sz="1100" b="1" kern="1200" dirty="0">
                        <a:solidFill>
                          <a:schemeClr val="dk1"/>
                        </a:solidFill>
                        <a:effectLst/>
                        <a:latin typeface="+mn-lt"/>
                        <a:ea typeface="+mn-ea"/>
                        <a:cs typeface="+mn-cs"/>
                      </a:endParaRPr>
                    </a:p>
                  </a:txBody>
                  <a:tcPr marL="47531" marR="47531" marT="0" marB="0" anchor="ctr"/>
                </a:tc>
                <a:tc>
                  <a:txBody>
                    <a:bodyPr/>
                    <a:lstStyle/>
                    <a:p>
                      <a:pPr algn="l">
                        <a:lnSpc>
                          <a:spcPct val="130000"/>
                        </a:lnSpc>
                        <a:spcAft>
                          <a:spcPts val="0"/>
                        </a:spcAft>
                      </a:pPr>
                      <a:endParaRPr lang="el-GR" sz="1100" b="1" kern="1200" dirty="0">
                        <a:solidFill>
                          <a:schemeClr val="dk1"/>
                        </a:solidFill>
                        <a:effectLst/>
                        <a:latin typeface="+mn-lt"/>
                        <a:ea typeface="+mn-ea"/>
                        <a:cs typeface="+mn-cs"/>
                      </a:endParaRPr>
                    </a:p>
                  </a:txBody>
                  <a:tcPr marL="47531" marR="47531" marT="0" marB="0" anchor="ctr"/>
                </a:tc>
                <a:tc>
                  <a:txBody>
                    <a:bodyPr/>
                    <a:lstStyle/>
                    <a:p>
                      <a:pPr lvl="1" algn="r">
                        <a:lnSpc>
                          <a:spcPct val="130000"/>
                        </a:lnSpc>
                        <a:spcAft>
                          <a:spcPts val="0"/>
                        </a:spcAft>
                      </a:pPr>
                      <a:r>
                        <a:rPr lang="el-GR" sz="1100" b="1" kern="1200" dirty="0">
                          <a:solidFill>
                            <a:schemeClr val="dk1"/>
                          </a:solidFill>
                          <a:effectLst/>
                          <a:latin typeface="+mn-lt"/>
                          <a:ea typeface="+mn-ea"/>
                          <a:cs typeface="+mn-cs"/>
                        </a:rPr>
                        <a:t>13.119.117,00</a:t>
                      </a:r>
                    </a:p>
                  </a:txBody>
                  <a:tcPr marL="47531" marR="47531" marT="0" marB="0" anchor="ctr"/>
                </a:tc>
                <a:tc>
                  <a:txBody>
                    <a:bodyPr/>
                    <a:lstStyle/>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2461599109"/>
                  </a:ext>
                </a:extLst>
              </a:tr>
            </a:tbl>
          </a:graphicData>
        </a:graphic>
      </p:graphicFrame>
    </p:spTree>
    <p:extLst>
      <p:ext uri="{BB962C8B-B14F-4D97-AF65-F5344CB8AC3E}">
        <p14:creationId xmlns:p14="http://schemas.microsoft.com/office/powerpoint/2010/main" val="1311490055"/>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95275" y="165528"/>
            <a:ext cx="7337260" cy="535531"/>
          </a:xfrm>
          <a:prstGeom prst="rect">
            <a:avLst/>
          </a:prstGeom>
          <a:noFill/>
        </p:spPr>
        <p:txBody>
          <a:bodyPr wrap="square" rtlCol="0">
            <a:spAutoFit/>
          </a:bodyPr>
          <a:lstStyle/>
          <a:p>
            <a:pPr algn="ctr">
              <a:lnSpc>
                <a:spcPct val="90000"/>
              </a:lnSpc>
            </a:pPr>
            <a:r>
              <a:rPr lang="el-GR" sz="3200" dirty="0">
                <a:solidFill>
                  <a:schemeClr val="accent1">
                    <a:lumMod val="75000"/>
                  </a:schemeClr>
                </a:solidFill>
              </a:rPr>
              <a:t>Προγραμματισμός Προσκλήσεων (3/3) </a:t>
            </a:r>
          </a:p>
        </p:txBody>
      </p:sp>
      <p:grpSp>
        <p:nvGrpSpPr>
          <p:cNvPr id="3" name="Group 2"/>
          <p:cNvGrpSpPr/>
          <p:nvPr/>
        </p:nvGrpSpPr>
        <p:grpSpPr>
          <a:xfrm>
            <a:off x="5063905" y="1158929"/>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515240"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graphicFrame>
        <p:nvGraphicFramePr>
          <p:cNvPr id="8" name="Πίνακας 7">
            <a:extLst>
              <a:ext uri="{FF2B5EF4-FFF2-40B4-BE49-F238E27FC236}">
                <a16:creationId xmlns:a16="http://schemas.microsoft.com/office/drawing/2014/main" id="{58F45C5C-73A6-5407-AAFC-B64830D93EC4}"/>
              </a:ext>
            </a:extLst>
          </p:cNvPr>
          <p:cNvGraphicFramePr>
            <a:graphicFrameLocks noGrp="1"/>
          </p:cNvGraphicFramePr>
          <p:nvPr>
            <p:extLst>
              <p:ext uri="{D42A27DB-BD31-4B8C-83A1-F6EECF244321}">
                <p14:modId xmlns:p14="http://schemas.microsoft.com/office/powerpoint/2010/main" val="550130312"/>
              </p:ext>
            </p:extLst>
          </p:nvPr>
        </p:nvGraphicFramePr>
        <p:xfrm>
          <a:off x="307106" y="1749750"/>
          <a:ext cx="11413898" cy="3054577"/>
        </p:xfrm>
        <a:graphic>
          <a:graphicData uri="http://schemas.openxmlformats.org/drawingml/2006/table">
            <a:tbl>
              <a:tblPr firstRow="1" firstCol="1" bandRow="1">
                <a:tableStyleId>{5C22544A-7EE6-4342-B048-85BDC9FD1C3A}</a:tableStyleId>
              </a:tblPr>
              <a:tblGrid>
                <a:gridCol w="450544">
                  <a:extLst>
                    <a:ext uri="{9D8B030D-6E8A-4147-A177-3AD203B41FA5}">
                      <a16:colId xmlns:a16="http://schemas.microsoft.com/office/drawing/2014/main" val="20000"/>
                    </a:ext>
                  </a:extLst>
                </a:gridCol>
                <a:gridCol w="4468774">
                  <a:extLst>
                    <a:ext uri="{9D8B030D-6E8A-4147-A177-3AD203B41FA5}">
                      <a16:colId xmlns:a16="http://schemas.microsoft.com/office/drawing/2014/main" val="20001"/>
                    </a:ext>
                  </a:extLst>
                </a:gridCol>
                <a:gridCol w="591670">
                  <a:extLst>
                    <a:ext uri="{9D8B030D-6E8A-4147-A177-3AD203B41FA5}">
                      <a16:colId xmlns:a16="http://schemas.microsoft.com/office/drawing/2014/main" val="20002"/>
                    </a:ext>
                  </a:extLst>
                </a:gridCol>
                <a:gridCol w="3525126">
                  <a:extLst>
                    <a:ext uri="{9D8B030D-6E8A-4147-A177-3AD203B41FA5}">
                      <a16:colId xmlns:a16="http://schemas.microsoft.com/office/drawing/2014/main" val="20003"/>
                    </a:ext>
                  </a:extLst>
                </a:gridCol>
                <a:gridCol w="1477180">
                  <a:extLst>
                    <a:ext uri="{9D8B030D-6E8A-4147-A177-3AD203B41FA5}">
                      <a16:colId xmlns:a16="http://schemas.microsoft.com/office/drawing/2014/main" val="20005"/>
                    </a:ext>
                  </a:extLst>
                </a:gridCol>
                <a:gridCol w="900604">
                  <a:extLst>
                    <a:ext uri="{9D8B030D-6E8A-4147-A177-3AD203B41FA5}">
                      <a16:colId xmlns:a16="http://schemas.microsoft.com/office/drawing/2014/main" val="20006"/>
                    </a:ext>
                  </a:extLst>
                </a:gridCol>
              </a:tblGrid>
              <a:tr h="439393">
                <a:tc>
                  <a:txBody>
                    <a:bodyPr/>
                    <a:lstStyle/>
                    <a:p>
                      <a:pPr algn="ctr">
                        <a:lnSpc>
                          <a:spcPct val="130000"/>
                        </a:lnSpc>
                        <a:spcAft>
                          <a:spcPts val="0"/>
                        </a:spcAft>
                      </a:pPr>
                      <a:r>
                        <a:rPr lang="el-GR" sz="1100" dirty="0">
                          <a:effectLst/>
                          <a:latin typeface="+mn-lt"/>
                        </a:rPr>
                        <a:t>Α/Α</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a:effectLst/>
                          <a:latin typeface="+mn-lt"/>
                        </a:rPr>
                        <a:t>ΤΙΤΛΟΣ ΠΡΟΣΚΛΗΣΗΣ</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err="1">
                          <a:effectLst/>
                          <a:latin typeface="+mn-lt"/>
                        </a:rPr>
                        <a:t>Προτ</a:t>
                      </a:r>
                      <a:r>
                        <a:rPr lang="el-GR" sz="1100" dirty="0">
                          <a:effectLst/>
                          <a:latin typeface="+mn-lt"/>
                        </a:rPr>
                        <a:t>.</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a:effectLst/>
                          <a:latin typeface="+mn-lt"/>
                        </a:rPr>
                        <a:t>ΔΥΝΗΤΙΚΟΙ ΔΙΚΑΙΟΥΧΟΙ</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dirty="0">
                          <a:effectLst/>
                          <a:latin typeface="+mn-lt"/>
                        </a:rPr>
                        <a:t>ΣΥΓΧΡΗΜ/ΝΗ ΔΗΜΟΣΙΑ ΔΑΠΑΝΗ</a:t>
                      </a:r>
                      <a:endParaRPr lang="el-GR" sz="1100" dirty="0">
                        <a:effectLst/>
                        <a:latin typeface="+mn-lt"/>
                        <a:ea typeface="Times New Roman"/>
                        <a:cs typeface="Times New Roman"/>
                      </a:endParaRPr>
                    </a:p>
                  </a:txBody>
                  <a:tcPr marL="47531" marR="47531" marT="0" marB="0" anchor="ctr"/>
                </a:tc>
                <a:tc>
                  <a:txBody>
                    <a:bodyPr/>
                    <a:lstStyle/>
                    <a:p>
                      <a:pPr algn="ctr">
                        <a:lnSpc>
                          <a:spcPct val="130000"/>
                        </a:lnSpc>
                        <a:spcAft>
                          <a:spcPts val="0"/>
                        </a:spcAft>
                      </a:pPr>
                      <a:r>
                        <a:rPr lang="el-GR" sz="1100">
                          <a:effectLst/>
                          <a:latin typeface="+mn-lt"/>
                        </a:rPr>
                        <a:t>ΗΜΕΡ/ΝΙΑ ΕΝΑΡΞΗΣ</a:t>
                      </a:r>
                      <a:endParaRPr lang="el-GR" sz="1100">
                        <a:effectLst/>
                        <a:latin typeface="+mn-lt"/>
                        <a:ea typeface="Times New Roman"/>
                        <a:cs typeface="Times New Roman"/>
                      </a:endParaRPr>
                    </a:p>
                  </a:txBody>
                  <a:tcPr marL="47531" marR="47531" marT="0" marB="0" anchor="ctr"/>
                </a:tc>
                <a:extLst>
                  <a:ext uri="{0D108BD9-81ED-4DB2-BD59-A6C34878D82A}">
                    <a16:rowId xmlns:a16="http://schemas.microsoft.com/office/drawing/2014/main" val="10000"/>
                  </a:ext>
                </a:extLst>
              </a:tr>
              <a:tr h="56142">
                <a:tc>
                  <a:txBody>
                    <a:bodyPr/>
                    <a:lstStyle/>
                    <a:p>
                      <a:pPr algn="ctr">
                        <a:lnSpc>
                          <a:spcPct val="130000"/>
                        </a:lnSpc>
                        <a:spcAft>
                          <a:spcPts val="0"/>
                        </a:spcAft>
                      </a:pPr>
                      <a:r>
                        <a:rPr lang="el-GR" sz="1100" dirty="0">
                          <a:effectLst/>
                          <a:latin typeface="+mn-lt"/>
                        </a:rPr>
                        <a:t>1</a:t>
                      </a:r>
                      <a:endParaRPr lang="el-GR" sz="1100" dirty="0">
                        <a:effectLst/>
                        <a:latin typeface="+mn-lt"/>
                        <a:ea typeface="Times New Roman"/>
                        <a:cs typeface="Times New Roman"/>
                      </a:endParaRPr>
                    </a:p>
                  </a:txBody>
                  <a:tcPr marL="47531" marR="47531" marT="0" marB="0" anchor="ctr"/>
                </a:tc>
                <a:tc>
                  <a:txBody>
                    <a:bodyPr/>
                    <a:lstStyle/>
                    <a:p>
                      <a:pPr algn="l" fontAlgn="ctr"/>
                      <a:r>
                        <a:rPr lang="el-GR" sz="1100" b="0" i="0" u="none" strike="noStrike" dirty="0">
                          <a:solidFill>
                            <a:srgbClr val="000000"/>
                          </a:solidFill>
                          <a:effectLst/>
                          <a:latin typeface="Calibri" panose="020F0502020204030204" pitchFamily="34" charset="0"/>
                          <a:cs typeface="Arial" panose="020B0604020202020204" pitchFamily="34" charset="0"/>
                        </a:rPr>
                        <a:t>Υλοποίηση ΣΒΑΑ Δ. </a:t>
                      </a:r>
                      <a:r>
                        <a:rPr lang="el-GR" sz="1100" b="0" i="0" u="none" strike="noStrike" dirty="0" err="1">
                          <a:solidFill>
                            <a:srgbClr val="000000"/>
                          </a:solidFill>
                          <a:effectLst/>
                          <a:latin typeface="Calibri" panose="020F0502020204030204" pitchFamily="34" charset="0"/>
                          <a:cs typeface="Arial" panose="020B0604020202020204" pitchFamily="34" charset="0"/>
                        </a:rPr>
                        <a:t>Χαλκιδέων</a:t>
                      </a:r>
                      <a:r>
                        <a:rPr lang="el-GR" sz="1100" b="0" i="0" u="none" strike="noStrike" dirty="0">
                          <a:solidFill>
                            <a:srgbClr val="000000"/>
                          </a:solidFill>
                          <a:effectLst/>
                          <a:latin typeface="Calibri" panose="020F0502020204030204" pitchFamily="34" charset="0"/>
                          <a:cs typeface="Arial" panose="020B0604020202020204" pitchFamily="34" charset="0"/>
                        </a:rPr>
                        <a:t> - RSO5.1.</a:t>
                      </a:r>
                      <a:endParaRPr lang="el-GR"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rPr>
                        <a:t>05</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smtClean="0">
                          <a:effectLst/>
                          <a:latin typeface="+mn-lt"/>
                          <a:ea typeface="Times New Roman"/>
                          <a:cs typeface="Times New Roman"/>
                        </a:rPr>
                        <a:t>Αστική Αρχή</a:t>
                      </a:r>
                      <a:endParaRPr lang="el-GR" sz="1100" dirty="0">
                        <a:effectLst/>
                        <a:latin typeface="+mn-lt"/>
                        <a:ea typeface="Times New Roman"/>
                        <a:cs typeface="Times New Roman"/>
                      </a:endParaRPr>
                    </a:p>
                  </a:txBody>
                  <a:tcPr marL="47531" marR="47531" marT="0" marB="0" anchor="ctr"/>
                </a:tc>
                <a:tc>
                  <a:txBody>
                    <a:bodyPr/>
                    <a:lstStyle/>
                    <a:p>
                      <a:pPr algn="r" fontAlgn="ctr"/>
                      <a:r>
                        <a:rPr lang="el-GR" sz="1100" b="1" i="0" u="none" strike="noStrike" dirty="0">
                          <a:solidFill>
                            <a:srgbClr val="FF0000"/>
                          </a:solidFill>
                          <a:effectLst/>
                          <a:latin typeface="Calibri" panose="020F0502020204030204" pitchFamily="34" charset="0"/>
                          <a:cs typeface="Arial" panose="020B0604020202020204" pitchFamily="34" charset="0"/>
                        </a:rPr>
                        <a:t>14.055.793,00</a:t>
                      </a:r>
                      <a:endParaRPr lang="el-GR" sz="1100" b="1" i="0" u="none" strike="noStrike" dirty="0">
                        <a:solidFill>
                          <a:srgbClr val="FF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ea typeface="Times New Roman"/>
                          <a:cs typeface="Times New Roman"/>
                        </a:rPr>
                        <a:t>2</a:t>
                      </a:r>
                      <a:r>
                        <a:rPr lang="el-GR" sz="1100" baseline="30000" dirty="0">
                          <a:effectLst/>
                          <a:latin typeface="+mn-lt"/>
                          <a:ea typeface="Times New Roman"/>
                          <a:cs typeface="Times New Roman"/>
                        </a:rPr>
                        <a:t>ο</a:t>
                      </a:r>
                      <a:r>
                        <a:rPr lang="el-GR" sz="1100" dirty="0">
                          <a:effectLst/>
                          <a:latin typeface="+mn-lt"/>
                          <a:ea typeface="Times New Roman"/>
                          <a:cs typeface="Times New Roman"/>
                        </a:rPr>
                        <a:t> τρίμηνο 2024</a:t>
                      </a:r>
                    </a:p>
                  </a:txBody>
                  <a:tcPr marL="47531" marR="47531" marT="0" marB="0" anchor="ctr"/>
                </a:tc>
                <a:extLst>
                  <a:ext uri="{0D108BD9-81ED-4DB2-BD59-A6C34878D82A}">
                    <a16:rowId xmlns:a16="http://schemas.microsoft.com/office/drawing/2014/main" val="10001"/>
                  </a:ext>
                </a:extLst>
              </a:tr>
              <a:tr h="56142">
                <a:tc>
                  <a:txBody>
                    <a:bodyPr/>
                    <a:lstStyle/>
                    <a:p>
                      <a:pPr algn="ctr">
                        <a:lnSpc>
                          <a:spcPct val="130000"/>
                        </a:lnSpc>
                        <a:spcAft>
                          <a:spcPts val="0"/>
                        </a:spcAft>
                      </a:pPr>
                      <a:r>
                        <a:rPr lang="el-GR" sz="1100" dirty="0">
                          <a:effectLst/>
                          <a:latin typeface="+mn-lt"/>
                          <a:ea typeface="Times New Roman"/>
                          <a:cs typeface="Times New Roman"/>
                        </a:rPr>
                        <a:t>2</a:t>
                      </a:r>
                    </a:p>
                  </a:txBody>
                  <a:tcPr marL="47531" marR="47531" marT="0" marB="0" anchor="ctr"/>
                </a:tc>
                <a:tc>
                  <a:txBody>
                    <a:bodyPr/>
                    <a:lstStyle/>
                    <a:p>
                      <a:pPr algn="l" fontAlgn="ctr"/>
                      <a:r>
                        <a:rPr lang="el-GR" sz="1100" b="0" i="0" u="none" strike="noStrike" dirty="0">
                          <a:solidFill>
                            <a:srgbClr val="000000"/>
                          </a:solidFill>
                          <a:effectLst/>
                          <a:latin typeface="Calibri" panose="020F0502020204030204" pitchFamily="34" charset="0"/>
                          <a:cs typeface="Arial" panose="020B0604020202020204" pitchFamily="34" charset="0"/>
                        </a:rPr>
                        <a:t>ΟΧΕ Πολιτισμού</a:t>
                      </a:r>
                      <a:endParaRPr lang="el-GR"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rPr>
                        <a:t>05</a:t>
                      </a:r>
                      <a:endParaRPr lang="el-GR" sz="1100" dirty="0">
                        <a:effectLst/>
                        <a:latin typeface="+mn-lt"/>
                        <a:ea typeface="Times New Roman"/>
                        <a:cs typeface="Times New Roman"/>
                      </a:endParaRPr>
                    </a:p>
                  </a:txBody>
                  <a:tcPr marL="42968" marR="42968" marT="0" marB="0" anchor="ctr"/>
                </a:tc>
                <a:tc>
                  <a:txBody>
                    <a:bodyPr/>
                    <a:lstStyle/>
                    <a:p>
                      <a:pPr algn="l">
                        <a:lnSpc>
                          <a:spcPct val="110000"/>
                        </a:lnSpc>
                        <a:spcAft>
                          <a:spcPts val="0"/>
                        </a:spcAft>
                      </a:pPr>
                      <a:r>
                        <a:rPr lang="el-GR" sz="1100" dirty="0" smtClean="0">
                          <a:effectLst/>
                          <a:latin typeface="+mn-lt"/>
                          <a:ea typeface="Times New Roman"/>
                          <a:cs typeface="Times New Roman"/>
                        </a:rPr>
                        <a:t>Χωρική</a:t>
                      </a:r>
                      <a:r>
                        <a:rPr lang="el-GR" sz="1100" baseline="0" dirty="0" smtClean="0">
                          <a:effectLst/>
                          <a:latin typeface="+mn-lt"/>
                          <a:ea typeface="Times New Roman"/>
                          <a:cs typeface="Times New Roman"/>
                        </a:rPr>
                        <a:t> Αρχή</a:t>
                      </a:r>
                      <a:endParaRPr lang="el-GR" sz="1100" dirty="0">
                        <a:effectLst/>
                        <a:latin typeface="+mn-lt"/>
                        <a:ea typeface="Times New Roman"/>
                        <a:cs typeface="Times New Roman"/>
                      </a:endParaRPr>
                    </a:p>
                  </a:txBody>
                  <a:tcPr marL="47531" marR="47531" marT="0" marB="0" anchor="ctr"/>
                </a:tc>
                <a:tc>
                  <a:txBody>
                    <a:bodyPr/>
                    <a:lstStyle/>
                    <a:p>
                      <a:pPr algn="r" fontAlgn="ctr"/>
                      <a:r>
                        <a:rPr lang="el-GR" sz="1100" b="0" i="0" u="none" strike="noStrike" dirty="0">
                          <a:solidFill>
                            <a:srgbClr val="000000"/>
                          </a:solidFill>
                          <a:effectLst/>
                          <a:latin typeface="Calibri" panose="020F0502020204030204" pitchFamily="34" charset="0"/>
                          <a:cs typeface="Arial" panose="020B0604020202020204" pitchFamily="34" charset="0"/>
                        </a:rPr>
                        <a:t>3.200.000,00</a:t>
                      </a:r>
                      <a:endParaRPr lang="el-GR"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a:lnSpc>
                          <a:spcPct val="130000"/>
                        </a:lnSpc>
                        <a:spcAft>
                          <a:spcPts val="0"/>
                        </a:spcAft>
                      </a:pPr>
                      <a:r>
                        <a:rPr lang="el-GR" sz="1100" dirty="0" smtClean="0">
                          <a:effectLst/>
                          <a:latin typeface="+mn-lt"/>
                          <a:ea typeface="Times New Roman"/>
                          <a:cs typeface="Times New Roman"/>
                        </a:rPr>
                        <a:t>2ο εξάμηνο 2024</a:t>
                      </a: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3944403878"/>
                  </a:ext>
                </a:extLst>
              </a:tr>
              <a:tr h="0">
                <a:tc>
                  <a:txBody>
                    <a:bodyPr/>
                    <a:lstStyle/>
                    <a:p>
                      <a:pPr algn="ctr">
                        <a:lnSpc>
                          <a:spcPct val="130000"/>
                        </a:lnSpc>
                        <a:spcAft>
                          <a:spcPts val="0"/>
                        </a:spcAft>
                      </a:pPr>
                      <a:r>
                        <a:rPr lang="el-GR" sz="1100" dirty="0">
                          <a:effectLst/>
                          <a:latin typeface="+mn-lt"/>
                          <a:ea typeface="Times New Roman"/>
                          <a:cs typeface="Times New Roman"/>
                        </a:rPr>
                        <a:t>3</a:t>
                      </a:r>
                    </a:p>
                  </a:txBody>
                  <a:tcPr marL="47531" marR="47531" marT="0" marB="0" anchor="ctr"/>
                </a:tc>
                <a:tc>
                  <a:txBody>
                    <a:bodyPr/>
                    <a:lstStyle/>
                    <a:p>
                      <a:pPr algn="l" fontAlgn="ctr"/>
                      <a:r>
                        <a:rPr lang="el-GR" sz="1100" b="0" i="0" u="none" strike="noStrike" dirty="0">
                          <a:solidFill>
                            <a:srgbClr val="000000"/>
                          </a:solidFill>
                          <a:effectLst/>
                          <a:latin typeface="Calibri" panose="020F0502020204030204" pitchFamily="34" charset="0"/>
                          <a:cs typeface="Arial" panose="020B0604020202020204" pitchFamily="34" charset="0"/>
                        </a:rPr>
                        <a:t>ΒΑΑ ΛΑΜΙΑΣ (Νέες πράξεις)</a:t>
                      </a:r>
                      <a:endParaRPr lang="el-GR"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a:lnSpc>
                          <a:spcPct val="130000"/>
                        </a:lnSpc>
                        <a:spcAft>
                          <a:spcPts val="0"/>
                        </a:spcAft>
                      </a:pPr>
                      <a:r>
                        <a:rPr lang="el-GR" sz="1100" dirty="0">
                          <a:effectLst/>
                          <a:latin typeface="+mn-lt"/>
                        </a:rPr>
                        <a:t>05</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smtClean="0">
                          <a:effectLst/>
                          <a:latin typeface="+mn-lt"/>
                          <a:ea typeface="Times New Roman"/>
                          <a:cs typeface="Times New Roman"/>
                        </a:rPr>
                        <a:t>Αστική Αρχή</a:t>
                      </a:r>
                      <a:endParaRPr lang="el-GR" sz="1100" dirty="0">
                        <a:effectLst/>
                        <a:latin typeface="+mn-lt"/>
                        <a:ea typeface="Times New Roman"/>
                        <a:cs typeface="Times New Roman"/>
                      </a:endParaRPr>
                    </a:p>
                  </a:txBody>
                  <a:tcPr marL="47531" marR="47531" marT="0" marB="0" anchor="ctr"/>
                </a:tc>
                <a:tc>
                  <a:txBody>
                    <a:bodyPr/>
                    <a:lstStyle/>
                    <a:p>
                      <a:pPr algn="r" fontAlgn="ctr"/>
                      <a:r>
                        <a:rPr lang="en-US" sz="1100" b="0" i="0" u="none" strike="noStrike" dirty="0">
                          <a:solidFill>
                            <a:srgbClr val="000000"/>
                          </a:solidFill>
                          <a:effectLst/>
                          <a:latin typeface="Calibri" panose="020F0502020204030204" pitchFamily="34" charset="0"/>
                        </a:rPr>
                        <a:t>13.800.000,00</a:t>
                      </a:r>
                    </a:p>
                  </a:txBody>
                  <a:tcPr marL="9525" marR="9525" marT="9525" marB="0" anchor="ctr"/>
                </a:tc>
                <a:tc>
                  <a:txBody>
                    <a:bodyPr/>
                    <a:lstStyle/>
                    <a:p>
                      <a:pPr algn="ctr">
                        <a:lnSpc>
                          <a:spcPct val="130000"/>
                        </a:lnSpc>
                        <a:spcAft>
                          <a:spcPts val="0"/>
                        </a:spcAft>
                      </a:pPr>
                      <a:r>
                        <a:rPr lang="el-GR" sz="1100" dirty="0" smtClean="0">
                          <a:effectLst/>
                          <a:latin typeface="+mn-lt"/>
                          <a:ea typeface="Times New Roman"/>
                          <a:cs typeface="Times New Roman"/>
                        </a:rPr>
                        <a:t>2ο εξάμηνο 2024</a:t>
                      </a: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10002"/>
                  </a:ext>
                </a:extLst>
              </a:tr>
              <a:tr h="0">
                <a:tc>
                  <a:txBody>
                    <a:bodyPr/>
                    <a:lstStyle/>
                    <a:p>
                      <a:pPr algn="ctr">
                        <a:lnSpc>
                          <a:spcPct val="130000"/>
                        </a:lnSpc>
                        <a:spcAft>
                          <a:spcPts val="0"/>
                        </a:spcAft>
                      </a:pPr>
                      <a:r>
                        <a:rPr lang="el-GR" sz="1100" dirty="0">
                          <a:effectLst/>
                          <a:latin typeface="+mn-lt"/>
                          <a:ea typeface="Times New Roman"/>
                          <a:cs typeface="Times New Roman"/>
                        </a:rPr>
                        <a:t>4</a:t>
                      </a:r>
                    </a:p>
                  </a:txBody>
                  <a:tcPr marL="47531" marR="47531" marT="0" marB="0" anchor="ctr"/>
                </a:tc>
                <a:tc>
                  <a:txBody>
                    <a:bodyPr/>
                    <a:lstStyle/>
                    <a:p>
                      <a:pPr algn="l" fontAlgn="ctr"/>
                      <a:r>
                        <a:rPr lang="el-GR" sz="1100" b="0" i="0" u="none" strike="noStrike" dirty="0">
                          <a:solidFill>
                            <a:srgbClr val="000000"/>
                          </a:solidFill>
                          <a:effectLst/>
                          <a:latin typeface="Calibri" panose="020F0502020204030204" pitchFamily="34" charset="0"/>
                          <a:cs typeface="Arial" panose="020B0604020202020204" pitchFamily="34" charset="0"/>
                        </a:rPr>
                        <a:t>ΒΑΑ ΘΗΒΑΣ/ ΛΙΒΑΔΕΙΑΣ (Νέες πράξεις)</a:t>
                      </a:r>
                      <a:endParaRPr lang="el-GR"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rPr>
                        <a:t>05</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smtClean="0">
                          <a:effectLst/>
                          <a:latin typeface="+mn-lt"/>
                          <a:ea typeface="Times New Roman"/>
                          <a:cs typeface="Times New Roman"/>
                        </a:rPr>
                        <a:t>Αστική Αρχή</a:t>
                      </a:r>
                      <a:endParaRPr lang="el-GR" sz="1100" dirty="0">
                        <a:effectLst/>
                        <a:latin typeface="+mn-lt"/>
                        <a:ea typeface="Times New Roman"/>
                        <a:cs typeface="Times New Roman"/>
                      </a:endParaRPr>
                    </a:p>
                  </a:txBody>
                  <a:tcPr marL="47531" marR="47531" marT="0" marB="0" anchor="ctr"/>
                </a:tc>
                <a:tc>
                  <a:txBody>
                    <a:bodyPr/>
                    <a:lstStyle/>
                    <a:p>
                      <a:pPr algn="r" fontAlgn="ctr"/>
                      <a:r>
                        <a:rPr lang="en-US" sz="1100" b="0" i="0" u="none" strike="noStrike" dirty="0">
                          <a:solidFill>
                            <a:srgbClr val="000000"/>
                          </a:solidFill>
                          <a:effectLst/>
                          <a:latin typeface="Calibri" panose="020F0502020204030204" pitchFamily="34" charset="0"/>
                        </a:rPr>
                        <a:t>11.704.000,00</a:t>
                      </a:r>
                    </a:p>
                  </a:txBody>
                  <a:tcPr marL="9525" marR="9525" marT="9525" marB="0" anchor="ctr"/>
                </a:tc>
                <a:tc>
                  <a:txBody>
                    <a:bodyPr/>
                    <a:lstStyle/>
                    <a:p>
                      <a:pPr algn="ctr">
                        <a:lnSpc>
                          <a:spcPct val="130000"/>
                        </a:lnSpc>
                        <a:spcAft>
                          <a:spcPts val="0"/>
                        </a:spcAft>
                      </a:pPr>
                      <a:r>
                        <a:rPr lang="el-GR" sz="1100" dirty="0" smtClean="0">
                          <a:effectLst/>
                          <a:latin typeface="+mn-lt"/>
                          <a:ea typeface="Times New Roman"/>
                          <a:cs typeface="Times New Roman"/>
                        </a:rPr>
                        <a:t>2ο εξάμηνο 2024</a:t>
                      </a: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10003"/>
                  </a:ext>
                </a:extLst>
              </a:tr>
              <a:tr h="0">
                <a:tc>
                  <a:txBody>
                    <a:bodyPr/>
                    <a:lstStyle/>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l-GR" sz="1100" b="1" dirty="0">
                          <a:effectLst/>
                          <a:latin typeface="+mn-lt"/>
                        </a:rPr>
                        <a:t>ΣΥΝΟΛΟ ΠΡΟΤ. 05</a:t>
                      </a:r>
                      <a:endParaRPr lang="el-GR" sz="1100" b="1" dirty="0">
                        <a:effectLst/>
                        <a:latin typeface="+mn-lt"/>
                        <a:ea typeface="Times New Roman"/>
                        <a:cs typeface="Times New Roman"/>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endParaRPr lang="el-GR" sz="1100" dirty="0">
                        <a:effectLst/>
                        <a:latin typeface="+mn-lt"/>
                        <a:ea typeface="Times New Roman"/>
                        <a:cs typeface="Times New Roman"/>
                      </a:endParaRPr>
                    </a:p>
                  </a:txBody>
                  <a:tcPr marL="47531" marR="47531" marT="0" marB="0" anchor="ctr"/>
                </a:tc>
                <a:tc>
                  <a:txBody>
                    <a:bodyPr/>
                    <a:lstStyle/>
                    <a:p>
                      <a:pPr algn="r" fontAlgn="ctr"/>
                      <a:r>
                        <a:rPr lang="el-GR" sz="1100" b="1" i="0" u="none" strike="noStrike" dirty="0">
                          <a:solidFill>
                            <a:srgbClr val="000000"/>
                          </a:solidFill>
                          <a:effectLst/>
                          <a:latin typeface="Calibri" panose="020F0502020204030204" pitchFamily="34" charset="0"/>
                        </a:rPr>
                        <a:t>42.759.793,00</a:t>
                      </a: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el-GR" sz="1100" b="1"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10004"/>
                  </a:ext>
                </a:extLst>
              </a:tr>
              <a:tr h="0">
                <a:tc>
                  <a:txBody>
                    <a:bodyPr/>
                    <a:lstStyle/>
                    <a:p>
                      <a:pPr algn="ctr">
                        <a:lnSpc>
                          <a:spcPct val="130000"/>
                        </a:lnSpc>
                        <a:spcAft>
                          <a:spcPts val="0"/>
                        </a:spcAft>
                      </a:pPr>
                      <a:r>
                        <a:rPr lang="el-GR" sz="1100" dirty="0">
                          <a:effectLst/>
                          <a:latin typeface="+mn-lt"/>
                          <a:ea typeface="Times New Roman"/>
                          <a:cs typeface="Times New Roman"/>
                        </a:rPr>
                        <a:t>1</a:t>
                      </a:r>
                    </a:p>
                  </a:txBody>
                  <a:tcPr marL="47531" marR="47531" marT="0"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l-GR" sz="1100" b="0" i="0" u="none" strike="noStrike" dirty="0">
                          <a:solidFill>
                            <a:srgbClr val="000000"/>
                          </a:solidFill>
                          <a:effectLst/>
                          <a:latin typeface="Calibri" panose="020F0502020204030204" pitchFamily="34" charset="0"/>
                          <a:cs typeface="Arial" panose="020B0604020202020204" pitchFamily="34" charset="0"/>
                        </a:rPr>
                        <a:t>Ενδυνάμωση της διοικητικής ικανότητας δικαιούχων του Προγράμματος</a:t>
                      </a:r>
                      <a:endParaRPr lang="el-GR"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l-GR" sz="1100" dirty="0">
                          <a:effectLst/>
                          <a:latin typeface="+mn-lt"/>
                        </a:rPr>
                        <a:t>06.01</a:t>
                      </a:r>
                      <a:endParaRPr lang="el-GR" sz="1100" dirty="0">
                        <a:effectLst/>
                        <a:latin typeface="+mn-lt"/>
                        <a:ea typeface="Times New Roman"/>
                        <a:cs typeface="Times New Roman"/>
                      </a:endParaRPr>
                    </a:p>
                  </a:txBody>
                  <a:tcPr marL="47531" marR="47531" marT="0" marB="0" anchor="ctr"/>
                </a:tc>
                <a:tc>
                  <a:txBody>
                    <a:bodyPr/>
                    <a:lstStyle/>
                    <a:p>
                      <a:pPr algn="l">
                        <a:lnSpc>
                          <a:spcPct val="110000"/>
                        </a:lnSpc>
                        <a:spcAft>
                          <a:spcPts val="0"/>
                        </a:spcAft>
                      </a:pPr>
                      <a:r>
                        <a:rPr lang="el-GR" sz="1100" dirty="0">
                          <a:effectLst/>
                          <a:latin typeface="+mn-lt"/>
                          <a:ea typeface="Times New Roman"/>
                          <a:cs typeface="Times New Roman"/>
                        </a:rPr>
                        <a:t>Δημόσιοι Φορείς Δικαιούχοι του Προγράμματος (ΟΤΑ Α’ &amp; Β’, Τοπικές Αρχές ΟΧΕ/ ΒΑΑ)</a:t>
                      </a:r>
                    </a:p>
                  </a:txBody>
                  <a:tcPr marL="47531" marR="47531" marT="0" marB="0" anchor="ctr"/>
                </a:tc>
                <a:tc>
                  <a:txBody>
                    <a:bodyPr/>
                    <a:lstStyle/>
                    <a:p>
                      <a:pPr algn="r" fontAlgn="ctr"/>
                      <a:r>
                        <a:rPr lang="el-GR" sz="1100" b="0" i="0" u="none" strike="noStrike" dirty="0">
                          <a:solidFill>
                            <a:srgbClr val="000000"/>
                          </a:solidFill>
                          <a:effectLst/>
                          <a:latin typeface="Calibri" panose="020F0502020204030204" pitchFamily="34" charset="0"/>
                        </a:rPr>
                        <a:t>750.000,00</a:t>
                      </a:r>
                    </a:p>
                  </a:txBody>
                  <a:tcPr marL="9525" marR="9525" marT="9525" marB="0" anchor="ctr"/>
                </a:tc>
                <a:tc>
                  <a:txBody>
                    <a:bodyPr/>
                    <a:lstStyle/>
                    <a:p>
                      <a:pPr algn="ctr">
                        <a:lnSpc>
                          <a:spcPct val="130000"/>
                        </a:lnSpc>
                        <a:spcAft>
                          <a:spcPts val="0"/>
                        </a:spcAft>
                      </a:pPr>
                      <a:r>
                        <a:rPr lang="el-GR" sz="1100" dirty="0" smtClean="0">
                          <a:effectLst/>
                          <a:latin typeface="+mn-lt"/>
                          <a:ea typeface="Times New Roman"/>
                          <a:cs typeface="Times New Roman"/>
                        </a:rPr>
                        <a:t>2ο εξάμηνο 2024</a:t>
                      </a: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10005"/>
                  </a:ext>
                </a:extLst>
              </a:tr>
              <a:tr h="0">
                <a:tc>
                  <a:txBody>
                    <a:bodyPr/>
                    <a:lstStyle/>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l-GR" sz="1100" b="1" dirty="0">
                          <a:effectLst/>
                          <a:latin typeface="+mn-lt"/>
                        </a:rPr>
                        <a:t>ΣΥΝΟΛΟ ΠΡΟΤ. 06.01</a:t>
                      </a:r>
                      <a:endParaRPr lang="el-GR" sz="1100" b="1" dirty="0">
                        <a:effectLst/>
                        <a:latin typeface="+mn-lt"/>
                        <a:ea typeface="Times New Roman"/>
                        <a:cs typeface="Times New Roman"/>
                      </a:endParaRPr>
                    </a:p>
                  </a:txBody>
                  <a:tcPr marL="9525" marR="9525" marT="9525" marB="0" anchor="ctr"/>
                </a:tc>
                <a:tc>
                  <a:txBody>
                    <a:bodyPr/>
                    <a:lstStyle/>
                    <a:p>
                      <a:pPr algn="ctr">
                        <a:lnSpc>
                          <a:spcPct val="130000"/>
                        </a:lnSpc>
                        <a:spcAft>
                          <a:spcPts val="0"/>
                        </a:spcAft>
                      </a:pPr>
                      <a:endParaRPr lang="el-GR" sz="1100" b="1" kern="1200" dirty="0">
                        <a:solidFill>
                          <a:schemeClr val="dk1"/>
                        </a:solidFill>
                        <a:effectLst/>
                        <a:latin typeface="+mn-lt"/>
                        <a:ea typeface="+mn-ea"/>
                        <a:cs typeface="+mn-cs"/>
                      </a:endParaRPr>
                    </a:p>
                  </a:txBody>
                  <a:tcPr marL="47531" marR="47531" marT="0" marB="0" anchor="ctr"/>
                </a:tc>
                <a:tc>
                  <a:txBody>
                    <a:bodyPr/>
                    <a:lstStyle/>
                    <a:p>
                      <a:pPr algn="l">
                        <a:lnSpc>
                          <a:spcPct val="130000"/>
                        </a:lnSpc>
                        <a:spcAft>
                          <a:spcPts val="0"/>
                        </a:spcAft>
                      </a:pPr>
                      <a:endParaRPr lang="el-GR" sz="1100" b="1" kern="1200" dirty="0">
                        <a:solidFill>
                          <a:schemeClr val="dk1"/>
                        </a:solidFill>
                        <a:effectLst/>
                        <a:latin typeface="+mn-lt"/>
                        <a:ea typeface="+mn-ea"/>
                        <a:cs typeface="+mn-cs"/>
                      </a:endParaRPr>
                    </a:p>
                  </a:txBody>
                  <a:tcPr marL="47531" marR="47531" marT="0" marB="0" anchor="ctr"/>
                </a:tc>
                <a:tc>
                  <a:txBody>
                    <a:bodyPr/>
                    <a:lstStyle/>
                    <a:p>
                      <a:pPr lvl="1" algn="r">
                        <a:lnSpc>
                          <a:spcPct val="130000"/>
                        </a:lnSpc>
                        <a:spcAft>
                          <a:spcPts val="0"/>
                        </a:spcAft>
                      </a:pPr>
                      <a:r>
                        <a:rPr lang="el-GR" sz="1100" b="1" kern="1200" dirty="0">
                          <a:solidFill>
                            <a:schemeClr val="dk1"/>
                          </a:solidFill>
                          <a:effectLst/>
                          <a:latin typeface="+mn-lt"/>
                          <a:ea typeface="+mn-ea"/>
                          <a:cs typeface="+mn-cs"/>
                        </a:rPr>
                        <a:t>750.000,00</a:t>
                      </a:r>
                    </a:p>
                  </a:txBody>
                  <a:tcPr marL="47531" marR="47531" marT="0" marB="0" anchor="ctr"/>
                </a:tc>
                <a:tc>
                  <a:txBody>
                    <a:bodyPr/>
                    <a:lstStyle/>
                    <a:p>
                      <a:pPr algn="ctr">
                        <a:lnSpc>
                          <a:spcPct val="130000"/>
                        </a:lnSpc>
                        <a:spcAft>
                          <a:spcPts val="0"/>
                        </a:spcAft>
                      </a:pPr>
                      <a:endParaRPr lang="el-GR" sz="1100" dirty="0">
                        <a:effectLst/>
                        <a:latin typeface="+mn-lt"/>
                        <a:ea typeface="Times New Roman"/>
                        <a:cs typeface="Times New Roman"/>
                      </a:endParaRPr>
                    </a:p>
                  </a:txBody>
                  <a:tcPr marL="47531" marR="47531" marT="0" marB="0" anchor="ctr"/>
                </a:tc>
                <a:extLst>
                  <a:ext uri="{0D108BD9-81ED-4DB2-BD59-A6C34878D82A}">
                    <a16:rowId xmlns:a16="http://schemas.microsoft.com/office/drawing/2014/main" val="2461599109"/>
                  </a:ext>
                </a:extLst>
              </a:tr>
            </a:tbl>
          </a:graphicData>
        </a:graphic>
      </p:graphicFrame>
      <p:sp>
        <p:nvSpPr>
          <p:cNvPr id="9" name="TextBox 8">
            <a:extLst>
              <a:ext uri="{FF2B5EF4-FFF2-40B4-BE49-F238E27FC236}">
                <a16:creationId xmlns:a16="http://schemas.microsoft.com/office/drawing/2014/main" id="{99E129C8-FC3F-2EF5-978D-D5A27357FF89}"/>
              </a:ext>
            </a:extLst>
          </p:cNvPr>
          <p:cNvSpPr txBox="1"/>
          <p:nvPr/>
        </p:nvSpPr>
        <p:spPr>
          <a:xfrm>
            <a:off x="307106" y="4939851"/>
            <a:ext cx="11413898" cy="1280351"/>
          </a:xfrm>
          <a:prstGeom prst="rect">
            <a:avLst/>
          </a:prstGeom>
          <a:noFill/>
        </p:spPr>
        <p:txBody>
          <a:bodyPr wrap="square">
            <a:spAutoFit/>
          </a:bodyPr>
          <a:lstStyle/>
          <a:p>
            <a:pPr algn="just">
              <a:lnSpc>
                <a:spcPct val="105000"/>
              </a:lnSpc>
              <a:spcBef>
                <a:spcPts val="600"/>
              </a:spcBef>
              <a:spcAft>
                <a:spcPts val="600"/>
              </a:spcAft>
            </a:pPr>
            <a:r>
              <a:rPr lang="el-GR" sz="1600" dirty="0" smtClean="0">
                <a:solidFill>
                  <a:srgbClr val="000000"/>
                </a:solidFill>
                <a:effectLst/>
                <a:ea typeface="Times New Roman" panose="02020603050405020304" pitchFamily="18" charset="0"/>
                <a:cs typeface="Arial" panose="020B0604020202020204" pitchFamily="34" charset="0"/>
              </a:rPr>
              <a:t>Επιπλέον, οριστικοποιούνται τα </a:t>
            </a:r>
            <a:r>
              <a:rPr lang="el-GR" sz="1600" dirty="0">
                <a:solidFill>
                  <a:srgbClr val="000000"/>
                </a:solidFill>
                <a:effectLst/>
                <a:ea typeface="Times New Roman" panose="02020603050405020304" pitchFamily="18" charset="0"/>
                <a:cs typeface="Arial" panose="020B0604020202020204" pitchFamily="34" charset="0"/>
              </a:rPr>
              <a:t>στοιχεία δράσεων, τουλάχιστον στους τομείς της έρευνας και καινοτομίας, της ενίσχυσης της επιχειρηματικότητας ΜΜΕ, της ψηφιακής αναβάθμισης ΜΜΕ, της αναβάθμισης δικτύων ύδρευσης, επεξεργασίας λυμάτων (νέες δράσεις), οι οποίες θα οδηγήσουν στην έκδοση προσκλήσεων. </a:t>
            </a:r>
            <a:endParaRPr lang="el-GR" sz="1600" dirty="0" smtClean="0">
              <a:solidFill>
                <a:srgbClr val="000000"/>
              </a:solidFill>
              <a:effectLst/>
              <a:ea typeface="Times New Roman" panose="02020603050405020304" pitchFamily="18" charset="0"/>
              <a:cs typeface="Arial" panose="020B0604020202020204" pitchFamily="34" charset="0"/>
            </a:endParaRPr>
          </a:p>
          <a:p>
            <a:pPr algn="just">
              <a:lnSpc>
                <a:spcPct val="105000"/>
              </a:lnSpc>
              <a:spcBef>
                <a:spcPts val="600"/>
              </a:spcBef>
              <a:spcAft>
                <a:spcPts val="600"/>
              </a:spcAft>
            </a:pPr>
            <a:r>
              <a:rPr lang="el-GR" sz="1600" b="1" dirty="0" smtClean="0">
                <a:solidFill>
                  <a:srgbClr val="000000"/>
                </a:solidFill>
                <a:effectLst/>
                <a:ea typeface="Times New Roman" panose="02020603050405020304" pitchFamily="18" charset="0"/>
                <a:cs typeface="Arial" panose="020B0604020202020204" pitchFamily="34" charset="0"/>
              </a:rPr>
              <a:t>Η </a:t>
            </a:r>
            <a:r>
              <a:rPr lang="el-GR" sz="1600" b="1" dirty="0">
                <a:solidFill>
                  <a:schemeClr val="accent1"/>
                </a:solidFill>
                <a:effectLst/>
                <a:ea typeface="Times New Roman" panose="02020603050405020304" pitchFamily="18" charset="0"/>
                <a:cs typeface="Arial" panose="020B0604020202020204" pitchFamily="34" charset="0"/>
              </a:rPr>
              <a:t>συνολική</a:t>
            </a:r>
            <a:r>
              <a:rPr lang="el-GR" sz="1600" b="1" dirty="0">
                <a:solidFill>
                  <a:srgbClr val="000000"/>
                </a:solidFill>
                <a:effectLst/>
                <a:ea typeface="Times New Roman" panose="02020603050405020304" pitchFamily="18" charset="0"/>
                <a:cs typeface="Arial" panose="020B0604020202020204" pitchFamily="34" charset="0"/>
              </a:rPr>
              <a:t> </a:t>
            </a:r>
            <a:r>
              <a:rPr lang="el-GR" sz="1600" b="1" dirty="0">
                <a:solidFill>
                  <a:schemeClr val="accent1"/>
                </a:solidFill>
                <a:effectLst/>
                <a:ea typeface="Times New Roman" panose="02020603050405020304" pitchFamily="18" charset="0"/>
                <a:cs typeface="Arial" panose="020B0604020202020204" pitchFamily="34" charset="0"/>
              </a:rPr>
              <a:t>ενεργοποίηση του Προγράμματος στις 31.12.2024 </a:t>
            </a:r>
            <a:r>
              <a:rPr lang="el-GR" sz="1600" b="1" dirty="0">
                <a:solidFill>
                  <a:srgbClr val="000000"/>
                </a:solidFill>
                <a:effectLst/>
                <a:ea typeface="Times New Roman" panose="02020603050405020304" pitchFamily="18" charset="0"/>
                <a:cs typeface="Arial" panose="020B0604020202020204" pitchFamily="34" charset="0"/>
              </a:rPr>
              <a:t>εκτιμάται ότι θα υπερβεί το </a:t>
            </a:r>
            <a:r>
              <a:rPr lang="el-GR" sz="1600" b="1" dirty="0">
                <a:solidFill>
                  <a:schemeClr val="accent1"/>
                </a:solidFill>
                <a:effectLst/>
                <a:ea typeface="Times New Roman" panose="02020603050405020304" pitchFamily="18" charset="0"/>
                <a:cs typeface="Arial" panose="020B0604020202020204" pitchFamily="34" charset="0"/>
              </a:rPr>
              <a:t>70% </a:t>
            </a:r>
            <a:r>
              <a:rPr lang="el-GR" sz="1600" b="1" dirty="0">
                <a:solidFill>
                  <a:srgbClr val="000000"/>
                </a:solidFill>
                <a:effectLst/>
                <a:ea typeface="Times New Roman" panose="02020603050405020304" pitchFamily="18" charset="0"/>
                <a:cs typeface="Arial" panose="020B0604020202020204" pitchFamily="34" charset="0"/>
              </a:rPr>
              <a:t>(ή τα </a:t>
            </a:r>
            <a:r>
              <a:rPr lang="el-GR" sz="1600" b="1" dirty="0">
                <a:solidFill>
                  <a:srgbClr val="FF0000"/>
                </a:solidFill>
                <a:effectLst/>
                <a:ea typeface="Times New Roman" panose="02020603050405020304" pitchFamily="18" charset="0"/>
                <a:cs typeface="Arial" panose="020B0604020202020204" pitchFamily="34" charset="0"/>
              </a:rPr>
              <a:t>300.000.000 € </a:t>
            </a:r>
            <a:r>
              <a:rPr lang="el-GR" sz="1600" b="1" dirty="0">
                <a:solidFill>
                  <a:srgbClr val="000000"/>
                </a:solidFill>
                <a:effectLst/>
                <a:ea typeface="Times New Roman" panose="02020603050405020304" pitchFamily="18" charset="0"/>
                <a:cs typeface="Arial" panose="020B0604020202020204" pitchFamily="34" charset="0"/>
              </a:rPr>
              <a:t>σε όρους Δ.Δ.).</a:t>
            </a:r>
            <a:endParaRPr lang="el-GR" sz="1600" b="1"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4277210"/>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44463" y="219215"/>
            <a:ext cx="8531185" cy="590931"/>
          </a:xfrm>
          <a:prstGeom prst="rect">
            <a:avLst/>
          </a:prstGeom>
          <a:noFill/>
        </p:spPr>
        <p:txBody>
          <a:bodyPr wrap="square" rtlCol="0">
            <a:spAutoFit/>
          </a:bodyPr>
          <a:lstStyle/>
          <a:p>
            <a:pPr algn="ctr">
              <a:lnSpc>
                <a:spcPct val="90000"/>
              </a:lnSpc>
            </a:pPr>
            <a:r>
              <a:rPr lang="el-GR" sz="3600" dirty="0">
                <a:solidFill>
                  <a:schemeClr val="accent1">
                    <a:lumMod val="75000"/>
                  </a:schemeClr>
                </a:solidFill>
              </a:rPr>
              <a:t>Πρόοδος εντάξεων </a:t>
            </a:r>
            <a:endParaRPr lang="en-US" sz="3600" dirty="0">
              <a:solidFill>
                <a:schemeClr val="accent1">
                  <a:lumMod val="75000"/>
                </a:schemeClr>
              </a:solidFill>
            </a:endParaRPr>
          </a:p>
        </p:txBody>
      </p:sp>
      <p:grpSp>
        <p:nvGrpSpPr>
          <p:cNvPr id="21" name="Group 20"/>
          <p:cNvGrpSpPr/>
          <p:nvPr/>
        </p:nvGrpSpPr>
        <p:grpSpPr>
          <a:xfrm>
            <a:off x="5210055" y="1004655"/>
            <a:ext cx="661311" cy="101677"/>
            <a:chOff x="1847846" y="5503706"/>
            <a:chExt cx="1041400" cy="160116"/>
          </a:xfrm>
        </p:grpSpPr>
        <p:sp>
          <p:nvSpPr>
            <p:cNvPr id="22" name="Parallelogram 21"/>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Parallelogram 22"/>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Parallelogram 23"/>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 name="Group 24"/>
          <p:cNvGrpSpPr/>
          <p:nvPr/>
        </p:nvGrpSpPr>
        <p:grpSpPr>
          <a:xfrm>
            <a:off x="945104" y="2929693"/>
            <a:ext cx="1346705" cy="1346704"/>
            <a:chOff x="4061895" y="4064562"/>
            <a:chExt cx="2420399" cy="2420397"/>
          </a:xfrm>
        </p:grpSpPr>
        <p:sp>
          <p:nvSpPr>
            <p:cNvPr id="26" name="Oval 25"/>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12,0</a:t>
              </a:r>
              <a:r>
                <a:rPr lang="en-US" sz="2000" dirty="0">
                  <a:solidFill>
                    <a:schemeClr val="tx1">
                      <a:lumMod val="65000"/>
                      <a:lumOff val="35000"/>
                    </a:schemeClr>
                  </a:solidFill>
                </a:rPr>
                <a:t>%</a:t>
              </a:r>
            </a:p>
          </p:txBody>
        </p:sp>
        <p:sp>
          <p:nvSpPr>
            <p:cNvPr id="27" name="Arc 26"/>
            <p:cNvSpPr/>
            <p:nvPr/>
          </p:nvSpPr>
          <p:spPr>
            <a:xfrm>
              <a:off x="4061895" y="4064562"/>
              <a:ext cx="2420399" cy="2420397"/>
            </a:xfrm>
            <a:prstGeom prst="arc">
              <a:avLst>
                <a:gd name="adj1" fmla="val 16897392"/>
                <a:gd name="adj2" fmla="val 19097097"/>
              </a:avLst>
            </a:prstGeom>
            <a:ln w="152400" cap="rnd" cmpd="sng">
              <a:solidFill>
                <a:schemeClr val="accent1"/>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grpSp>
        <p:nvGrpSpPr>
          <p:cNvPr id="28" name="Group 27"/>
          <p:cNvGrpSpPr/>
          <p:nvPr/>
        </p:nvGrpSpPr>
        <p:grpSpPr>
          <a:xfrm>
            <a:off x="2996456" y="2929693"/>
            <a:ext cx="1346705" cy="1346704"/>
            <a:chOff x="4061895" y="4064562"/>
            <a:chExt cx="2420399" cy="2420397"/>
          </a:xfrm>
        </p:grpSpPr>
        <p:sp>
          <p:nvSpPr>
            <p:cNvPr id="29" name="Oval 28"/>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8,9 </a:t>
              </a:r>
              <a:r>
                <a:rPr lang="en-US" sz="2000" dirty="0">
                  <a:solidFill>
                    <a:schemeClr val="tx1">
                      <a:lumMod val="65000"/>
                      <a:lumOff val="35000"/>
                    </a:schemeClr>
                  </a:solidFill>
                </a:rPr>
                <a:t>%</a:t>
              </a:r>
            </a:p>
          </p:txBody>
        </p:sp>
        <p:sp>
          <p:nvSpPr>
            <p:cNvPr id="30" name="Arc 29"/>
            <p:cNvSpPr/>
            <p:nvPr/>
          </p:nvSpPr>
          <p:spPr>
            <a:xfrm>
              <a:off x="4061895" y="4064562"/>
              <a:ext cx="2420399" cy="2420397"/>
            </a:xfrm>
            <a:prstGeom prst="arc">
              <a:avLst>
                <a:gd name="adj1" fmla="val 16396125"/>
                <a:gd name="adj2" fmla="val 18228366"/>
              </a:avLst>
            </a:prstGeom>
            <a:ln w="152400" cap="rnd" cmpd="sng">
              <a:solidFill>
                <a:schemeClr val="accent3"/>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sp>
        <p:nvSpPr>
          <p:cNvPr id="32" name="Rectangle 31"/>
          <p:cNvSpPr/>
          <p:nvPr/>
        </p:nvSpPr>
        <p:spPr>
          <a:xfrm>
            <a:off x="1365195" y="5030942"/>
            <a:ext cx="2571184" cy="400110"/>
          </a:xfrm>
          <a:prstGeom prst="rect">
            <a:avLst/>
          </a:prstGeom>
        </p:spPr>
        <p:txBody>
          <a:bodyPr wrap="square">
            <a:spAutoFit/>
          </a:bodyPr>
          <a:lstStyle/>
          <a:p>
            <a:r>
              <a:rPr lang="el-GR" sz="2000" dirty="0">
                <a:solidFill>
                  <a:srgbClr val="FF0000"/>
                </a:solidFill>
                <a:cs typeface="Segoe UI" panose="020B0502040204020203" pitchFamily="34" charset="0"/>
              </a:rPr>
              <a:t>Π/Υ</a:t>
            </a:r>
            <a:r>
              <a:rPr lang="el-GR" sz="2000" b="1" dirty="0">
                <a:solidFill>
                  <a:srgbClr val="FF0000"/>
                </a:solidFill>
                <a:cs typeface="Segoe UI" panose="020B0502040204020203" pitchFamily="34" charset="0"/>
              </a:rPr>
              <a:t>: 37.753.860 €</a:t>
            </a:r>
          </a:p>
        </p:txBody>
      </p:sp>
      <p:sp>
        <p:nvSpPr>
          <p:cNvPr id="33" name="Rectangle 32"/>
          <p:cNvSpPr/>
          <p:nvPr/>
        </p:nvSpPr>
        <p:spPr>
          <a:xfrm>
            <a:off x="670628" y="4543948"/>
            <a:ext cx="1980159" cy="609398"/>
          </a:xfrm>
          <a:prstGeom prst="rect">
            <a:avLst/>
          </a:prstGeom>
        </p:spPr>
        <p:txBody>
          <a:bodyPr wrap="square">
            <a:spAutoFit/>
          </a:bodyPr>
          <a:lstStyle/>
          <a:p>
            <a:pPr algn="ctr">
              <a:lnSpc>
                <a:spcPct val="120000"/>
              </a:lnSpc>
            </a:pPr>
            <a:r>
              <a:rPr lang="el-GR" sz="1400" i="1" dirty="0"/>
              <a:t>ποσοστό εντάξεων ως προς το ΕΤΠΑ</a:t>
            </a:r>
            <a:endParaRPr lang="en-US" sz="1400" i="1" dirty="0">
              <a:solidFill>
                <a:schemeClr val="bg1">
                  <a:lumMod val="65000"/>
                </a:schemeClr>
              </a:solidFill>
              <a:cs typeface="Segoe UI Light" panose="020B0502040204020203" pitchFamily="34" charset="0"/>
            </a:endParaRPr>
          </a:p>
        </p:txBody>
      </p:sp>
      <p:pic>
        <p:nvPicPr>
          <p:cNvPr id="42" name="Picture 2"/>
          <p:cNvPicPr>
            <a:picLocks noChangeAspect="1" noChangeArrowheads="1"/>
          </p:cNvPicPr>
          <p:nvPr/>
        </p:nvPicPr>
        <p:blipFill>
          <a:blip r:embed="rId2"/>
          <a:srcRect l="92302" t="4808" r="450" b="93134"/>
          <a:stretch>
            <a:fillRect/>
          </a:stretch>
        </p:blipFill>
        <p:spPr bwMode="auto">
          <a:xfrm>
            <a:off x="9013372" y="195942"/>
            <a:ext cx="2363874" cy="251927"/>
          </a:xfrm>
          <a:prstGeom prst="rect">
            <a:avLst/>
          </a:prstGeom>
          <a:noFill/>
          <a:ln w="9525">
            <a:noFill/>
            <a:miter lim="800000"/>
            <a:headEnd/>
            <a:tailEnd/>
          </a:ln>
          <a:effectLst/>
        </p:spPr>
      </p:pic>
      <p:pic>
        <p:nvPicPr>
          <p:cNvPr id="43"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44"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45"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46"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47" name="Εικόνα 46"/>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
        <p:nvSpPr>
          <p:cNvPr id="51" name="Rectangle 12"/>
          <p:cNvSpPr/>
          <p:nvPr/>
        </p:nvSpPr>
        <p:spPr>
          <a:xfrm>
            <a:off x="805546" y="1284498"/>
            <a:ext cx="10854921" cy="677108"/>
          </a:xfrm>
          <a:prstGeom prst="rect">
            <a:avLst/>
          </a:prstGeom>
        </p:spPr>
        <p:txBody>
          <a:bodyPr wrap="square">
            <a:spAutoFit/>
          </a:bodyPr>
          <a:lstStyle/>
          <a:p>
            <a:r>
              <a:rPr lang="el-GR" dirty="0"/>
              <a:t>Μέχρι σήμερα (21/06/2024) έχουν ενταχθεί </a:t>
            </a:r>
            <a:r>
              <a:rPr lang="el-GR" dirty="0">
                <a:solidFill>
                  <a:schemeClr val="accent1"/>
                </a:solidFill>
              </a:rPr>
              <a:t>84 πράξεις προς χρηματοδότηση </a:t>
            </a:r>
            <a:r>
              <a:rPr lang="el-GR" dirty="0"/>
              <a:t>συνολικού προϋπολογισμού </a:t>
            </a:r>
            <a:r>
              <a:rPr lang="el-GR" sz="2000" b="1" dirty="0">
                <a:solidFill>
                  <a:srgbClr val="FF0000"/>
                </a:solidFill>
                <a:cs typeface="Segoe UI" panose="020B0502040204020203" pitchFamily="34" charset="0"/>
              </a:rPr>
              <a:t>66.219.864 €</a:t>
            </a:r>
            <a:r>
              <a:rPr lang="el-GR" sz="2000" dirty="0"/>
              <a:t> </a:t>
            </a:r>
            <a:r>
              <a:rPr lang="el-GR" dirty="0"/>
              <a:t>ποσοστό εξειδίκευσης </a:t>
            </a:r>
            <a:r>
              <a:rPr lang="el-GR" dirty="0">
                <a:solidFill>
                  <a:schemeClr val="accent1"/>
                </a:solidFill>
              </a:rPr>
              <a:t>15,5% </a:t>
            </a:r>
            <a:r>
              <a:rPr lang="el-GR" dirty="0"/>
              <a:t>του Προγράμματος.</a:t>
            </a:r>
          </a:p>
        </p:txBody>
      </p:sp>
      <p:sp>
        <p:nvSpPr>
          <p:cNvPr id="52" name="Rectangle 11"/>
          <p:cNvSpPr/>
          <p:nvPr/>
        </p:nvSpPr>
        <p:spPr>
          <a:xfrm>
            <a:off x="1049990" y="2087175"/>
            <a:ext cx="3639146" cy="646331"/>
          </a:xfrm>
          <a:prstGeom prst="rect">
            <a:avLst/>
          </a:prstGeom>
        </p:spPr>
        <p:txBody>
          <a:bodyPr wrap="square">
            <a:spAutoFit/>
          </a:bodyPr>
          <a:lstStyle/>
          <a:p>
            <a:pPr algn="ctr"/>
            <a:r>
              <a:rPr lang="el-GR" b="1" dirty="0">
                <a:solidFill>
                  <a:schemeClr val="tx1">
                    <a:lumMod val="75000"/>
                    <a:lumOff val="25000"/>
                  </a:schemeClr>
                </a:solidFill>
                <a:cs typeface="Segoe UI" panose="020B0502040204020203" pitchFamily="34" charset="0"/>
              </a:rPr>
              <a:t>33 πράξεις χρηματοδοτούνται από το ΕΤΠΑ</a:t>
            </a:r>
          </a:p>
        </p:txBody>
      </p:sp>
      <p:sp>
        <p:nvSpPr>
          <p:cNvPr id="54" name="Rectangle 32"/>
          <p:cNvSpPr/>
          <p:nvPr/>
        </p:nvSpPr>
        <p:spPr>
          <a:xfrm>
            <a:off x="2717609" y="4388208"/>
            <a:ext cx="2047821" cy="609398"/>
          </a:xfrm>
          <a:prstGeom prst="rect">
            <a:avLst/>
          </a:prstGeom>
        </p:spPr>
        <p:txBody>
          <a:bodyPr wrap="square">
            <a:spAutoFit/>
          </a:bodyPr>
          <a:lstStyle/>
          <a:p>
            <a:pPr algn="ctr">
              <a:lnSpc>
                <a:spcPct val="120000"/>
              </a:lnSpc>
            </a:pPr>
            <a:r>
              <a:rPr lang="el-GR" sz="1400" i="1" dirty="0"/>
              <a:t>ποσοστό εντάξεων ως προς το Πρόγραμμα</a:t>
            </a:r>
            <a:endParaRPr lang="en-US" sz="1400" i="1" dirty="0">
              <a:solidFill>
                <a:schemeClr val="bg1">
                  <a:lumMod val="65000"/>
                </a:schemeClr>
              </a:solidFill>
              <a:cs typeface="Segoe UI Light" panose="020B0502040204020203" pitchFamily="34" charset="0"/>
            </a:endParaRPr>
          </a:p>
        </p:txBody>
      </p:sp>
      <p:grpSp>
        <p:nvGrpSpPr>
          <p:cNvPr id="55" name="Group 24"/>
          <p:cNvGrpSpPr/>
          <p:nvPr/>
        </p:nvGrpSpPr>
        <p:grpSpPr>
          <a:xfrm>
            <a:off x="6857253" y="2929693"/>
            <a:ext cx="1346705" cy="1346704"/>
            <a:chOff x="4061895" y="4064562"/>
            <a:chExt cx="2420399" cy="2420397"/>
          </a:xfrm>
        </p:grpSpPr>
        <p:sp>
          <p:nvSpPr>
            <p:cNvPr id="56" name="Oval 25"/>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25,8</a:t>
              </a:r>
              <a:r>
                <a:rPr lang="en-US" sz="2000" dirty="0">
                  <a:solidFill>
                    <a:schemeClr val="tx1">
                      <a:lumMod val="65000"/>
                      <a:lumOff val="35000"/>
                    </a:schemeClr>
                  </a:solidFill>
                </a:rPr>
                <a:t>%</a:t>
              </a:r>
            </a:p>
          </p:txBody>
        </p:sp>
        <p:sp>
          <p:nvSpPr>
            <p:cNvPr id="57" name="Arc 26"/>
            <p:cNvSpPr/>
            <p:nvPr/>
          </p:nvSpPr>
          <p:spPr>
            <a:xfrm>
              <a:off x="4061895" y="4064562"/>
              <a:ext cx="2420399" cy="2420397"/>
            </a:xfrm>
            <a:prstGeom prst="arc">
              <a:avLst>
                <a:gd name="adj1" fmla="val 16897392"/>
                <a:gd name="adj2" fmla="val 104064"/>
              </a:avLst>
            </a:prstGeom>
            <a:ln w="152400" cap="rnd" cmpd="sng">
              <a:solidFill>
                <a:schemeClr val="accent1"/>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grpSp>
        <p:nvGrpSpPr>
          <p:cNvPr id="58" name="Group 27"/>
          <p:cNvGrpSpPr/>
          <p:nvPr/>
        </p:nvGrpSpPr>
        <p:grpSpPr>
          <a:xfrm>
            <a:off x="8908605" y="2929693"/>
            <a:ext cx="1346705" cy="1346704"/>
            <a:chOff x="4061895" y="4064562"/>
            <a:chExt cx="2420399" cy="2420397"/>
          </a:xfrm>
        </p:grpSpPr>
        <p:sp>
          <p:nvSpPr>
            <p:cNvPr id="59" name="Oval 28"/>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6,7 </a:t>
              </a:r>
              <a:r>
                <a:rPr lang="en-US" sz="2000" dirty="0">
                  <a:solidFill>
                    <a:schemeClr val="tx1">
                      <a:lumMod val="65000"/>
                      <a:lumOff val="35000"/>
                    </a:schemeClr>
                  </a:solidFill>
                </a:rPr>
                <a:t>%</a:t>
              </a:r>
            </a:p>
          </p:txBody>
        </p:sp>
        <p:sp>
          <p:nvSpPr>
            <p:cNvPr id="60" name="Arc 29"/>
            <p:cNvSpPr/>
            <p:nvPr/>
          </p:nvSpPr>
          <p:spPr>
            <a:xfrm>
              <a:off x="4061895" y="4064562"/>
              <a:ext cx="2420399" cy="2420397"/>
            </a:xfrm>
            <a:prstGeom prst="arc">
              <a:avLst>
                <a:gd name="adj1" fmla="val 16396125"/>
                <a:gd name="adj2" fmla="val 17990634"/>
              </a:avLst>
            </a:prstGeom>
            <a:ln w="152400" cap="rnd" cmpd="sng">
              <a:solidFill>
                <a:schemeClr val="accent3"/>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sp>
        <p:nvSpPr>
          <p:cNvPr id="61" name="Rectangle 31"/>
          <p:cNvSpPr/>
          <p:nvPr/>
        </p:nvSpPr>
        <p:spPr>
          <a:xfrm>
            <a:off x="7408685" y="5006238"/>
            <a:ext cx="2571184" cy="400110"/>
          </a:xfrm>
          <a:prstGeom prst="rect">
            <a:avLst/>
          </a:prstGeom>
        </p:spPr>
        <p:txBody>
          <a:bodyPr wrap="square">
            <a:spAutoFit/>
          </a:bodyPr>
          <a:lstStyle/>
          <a:p>
            <a:r>
              <a:rPr lang="el-GR" sz="2000" dirty="0">
                <a:solidFill>
                  <a:srgbClr val="FF0000"/>
                </a:solidFill>
                <a:cs typeface="Segoe UI" panose="020B0502040204020203" pitchFamily="34" charset="0"/>
              </a:rPr>
              <a:t>Π/Υ</a:t>
            </a:r>
            <a:r>
              <a:rPr lang="el-GR" sz="2000" b="1" dirty="0">
                <a:solidFill>
                  <a:srgbClr val="FF0000"/>
                </a:solidFill>
                <a:cs typeface="Segoe UI" panose="020B0502040204020203" pitchFamily="34" charset="0"/>
              </a:rPr>
              <a:t>: 28.466.004 €</a:t>
            </a:r>
          </a:p>
        </p:txBody>
      </p:sp>
      <p:sp>
        <p:nvSpPr>
          <p:cNvPr id="62" name="Rectangle 32"/>
          <p:cNvSpPr/>
          <p:nvPr/>
        </p:nvSpPr>
        <p:spPr>
          <a:xfrm>
            <a:off x="6582777" y="4407756"/>
            <a:ext cx="1980159" cy="609398"/>
          </a:xfrm>
          <a:prstGeom prst="rect">
            <a:avLst/>
          </a:prstGeom>
        </p:spPr>
        <p:txBody>
          <a:bodyPr wrap="square">
            <a:spAutoFit/>
          </a:bodyPr>
          <a:lstStyle/>
          <a:p>
            <a:pPr algn="ctr">
              <a:lnSpc>
                <a:spcPct val="120000"/>
              </a:lnSpc>
            </a:pPr>
            <a:r>
              <a:rPr lang="el-GR" sz="1400" i="1" dirty="0"/>
              <a:t>ποσοστό εντάξεων ως προς το ΕΚΤ+</a:t>
            </a:r>
            <a:endParaRPr lang="en-US" sz="1400" i="1" dirty="0">
              <a:solidFill>
                <a:schemeClr val="bg1">
                  <a:lumMod val="65000"/>
                </a:schemeClr>
              </a:solidFill>
              <a:cs typeface="Segoe UI Light" panose="020B0502040204020203" pitchFamily="34" charset="0"/>
            </a:endParaRPr>
          </a:p>
        </p:txBody>
      </p:sp>
      <p:sp>
        <p:nvSpPr>
          <p:cNvPr id="64" name="Rectangle 32"/>
          <p:cNvSpPr/>
          <p:nvPr/>
        </p:nvSpPr>
        <p:spPr>
          <a:xfrm>
            <a:off x="8618168" y="4406382"/>
            <a:ext cx="1980158" cy="609398"/>
          </a:xfrm>
          <a:prstGeom prst="rect">
            <a:avLst/>
          </a:prstGeom>
        </p:spPr>
        <p:txBody>
          <a:bodyPr wrap="square">
            <a:spAutoFit/>
          </a:bodyPr>
          <a:lstStyle/>
          <a:p>
            <a:pPr algn="ctr">
              <a:lnSpc>
                <a:spcPct val="120000"/>
              </a:lnSpc>
            </a:pPr>
            <a:r>
              <a:rPr lang="el-GR" sz="1400" i="1" dirty="0"/>
              <a:t>ποσοστό εντάξεων ως προς το Πρόγραμμα</a:t>
            </a:r>
            <a:endParaRPr lang="en-US" sz="1400" i="1" dirty="0">
              <a:solidFill>
                <a:schemeClr val="bg1">
                  <a:lumMod val="65000"/>
                </a:schemeClr>
              </a:solidFill>
              <a:cs typeface="Segoe UI Light" panose="020B0502040204020203" pitchFamily="34" charset="0"/>
            </a:endParaRPr>
          </a:p>
        </p:txBody>
      </p:sp>
      <p:cxnSp>
        <p:nvCxnSpPr>
          <p:cNvPr id="65" name="Straight Connector 106"/>
          <p:cNvCxnSpPr/>
          <p:nvPr/>
        </p:nvCxnSpPr>
        <p:spPr>
          <a:xfrm>
            <a:off x="5907580" y="2345847"/>
            <a:ext cx="0" cy="3839107"/>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Rectangle 11">
            <a:extLst>
              <a:ext uri="{FF2B5EF4-FFF2-40B4-BE49-F238E27FC236}">
                <a16:creationId xmlns:a16="http://schemas.microsoft.com/office/drawing/2014/main" id="{BCCECA4E-B195-C878-7BEC-A067B0320E94}"/>
              </a:ext>
            </a:extLst>
          </p:cNvPr>
          <p:cNvSpPr/>
          <p:nvPr/>
        </p:nvSpPr>
        <p:spPr>
          <a:xfrm>
            <a:off x="6655452" y="2083758"/>
            <a:ext cx="3639146" cy="646331"/>
          </a:xfrm>
          <a:prstGeom prst="rect">
            <a:avLst/>
          </a:prstGeom>
        </p:spPr>
        <p:txBody>
          <a:bodyPr wrap="square">
            <a:spAutoFit/>
          </a:bodyPr>
          <a:lstStyle/>
          <a:p>
            <a:pPr algn="ctr"/>
            <a:r>
              <a:rPr lang="el-GR" b="1" dirty="0">
                <a:solidFill>
                  <a:schemeClr val="tx1">
                    <a:lumMod val="75000"/>
                    <a:lumOff val="25000"/>
                  </a:schemeClr>
                </a:solidFill>
                <a:cs typeface="Segoe UI" panose="020B0502040204020203" pitchFamily="34" charset="0"/>
              </a:rPr>
              <a:t>51 πράξεις χρηματοδοτούνται από το ΕΚΤ+</a:t>
            </a:r>
          </a:p>
        </p:txBody>
      </p:sp>
      <p:sp>
        <p:nvSpPr>
          <p:cNvPr id="2" name="TextBox 1"/>
          <p:cNvSpPr txBox="1"/>
          <p:nvPr/>
        </p:nvSpPr>
        <p:spPr>
          <a:xfrm>
            <a:off x="805545" y="5442397"/>
            <a:ext cx="10854922" cy="923330"/>
          </a:xfrm>
          <a:prstGeom prst="rect">
            <a:avLst/>
          </a:prstGeom>
          <a:noFill/>
        </p:spPr>
        <p:txBody>
          <a:bodyPr wrap="square" rtlCol="0">
            <a:spAutoFit/>
          </a:bodyPr>
          <a:lstStyle/>
          <a:p>
            <a:r>
              <a:rPr lang="el-GR" dirty="0"/>
              <a:t>Έως τις </a:t>
            </a:r>
            <a:r>
              <a:rPr lang="el-GR" dirty="0">
                <a:solidFill>
                  <a:schemeClr val="accent1"/>
                </a:solidFill>
              </a:rPr>
              <a:t>30.06.2024 πρόκειται να ενταχθούν στο Πρόγραμμα νέες </a:t>
            </a:r>
            <a:r>
              <a:rPr lang="el-GR" dirty="0" smtClean="0">
                <a:solidFill>
                  <a:schemeClr val="accent1"/>
                </a:solidFill>
              </a:rPr>
              <a:t>πράξεις </a:t>
            </a:r>
            <a:r>
              <a:rPr lang="el-GR" dirty="0" smtClean="0"/>
              <a:t>(το </a:t>
            </a:r>
            <a:r>
              <a:rPr lang="en-US" dirty="0"/>
              <a:t>phased</a:t>
            </a:r>
            <a:r>
              <a:rPr lang="el-GR" dirty="0"/>
              <a:t> </a:t>
            </a:r>
            <a:r>
              <a:rPr lang="el-GR" dirty="0" smtClean="0"/>
              <a:t>έργο ανάπτυξης δικτύων Φυσικού Αερίου)</a:t>
            </a:r>
            <a:r>
              <a:rPr lang="en-US" dirty="0" smtClean="0"/>
              <a:t>.</a:t>
            </a:r>
            <a:r>
              <a:rPr lang="el-GR" dirty="0" smtClean="0"/>
              <a:t> Ο προϋπολογισμός </a:t>
            </a:r>
            <a:r>
              <a:rPr lang="el-GR" dirty="0"/>
              <a:t>των ενταγμένων </a:t>
            </a:r>
            <a:r>
              <a:rPr lang="el-GR" dirty="0" smtClean="0"/>
              <a:t>έργων θα ανέλθει στα </a:t>
            </a:r>
            <a:r>
              <a:rPr lang="el-GR" dirty="0">
                <a:solidFill>
                  <a:srgbClr val="FF0000"/>
                </a:solidFill>
              </a:rPr>
              <a:t>80 εκ. €</a:t>
            </a:r>
            <a:r>
              <a:rPr lang="el-GR" dirty="0"/>
              <a:t>. </a:t>
            </a:r>
            <a:endParaRPr lang="el-GR" dirty="0" smtClean="0"/>
          </a:p>
          <a:p>
            <a:r>
              <a:rPr lang="el-GR" dirty="0" smtClean="0">
                <a:solidFill>
                  <a:schemeClr val="accent1"/>
                </a:solidFill>
              </a:rPr>
              <a:t>Εκτίμηση προϋπολογισμού </a:t>
            </a:r>
            <a:r>
              <a:rPr lang="el-GR" dirty="0">
                <a:solidFill>
                  <a:schemeClr val="accent1"/>
                </a:solidFill>
              </a:rPr>
              <a:t>ενταγμένων </a:t>
            </a:r>
            <a:r>
              <a:rPr lang="el-GR" dirty="0" smtClean="0">
                <a:solidFill>
                  <a:schemeClr val="accent1"/>
                </a:solidFill>
              </a:rPr>
              <a:t>πράξεων στις 31.12.2024</a:t>
            </a:r>
            <a:r>
              <a:rPr lang="el-GR" dirty="0" smtClean="0"/>
              <a:t>: &gt;</a:t>
            </a:r>
            <a:r>
              <a:rPr lang="el-GR" dirty="0" smtClean="0">
                <a:solidFill>
                  <a:srgbClr val="FF0000"/>
                </a:solidFill>
              </a:rPr>
              <a:t>140 </a:t>
            </a:r>
            <a:r>
              <a:rPr lang="el-GR" dirty="0">
                <a:solidFill>
                  <a:srgbClr val="FF0000"/>
                </a:solidFill>
              </a:rPr>
              <a:t>εκ. </a:t>
            </a:r>
            <a:r>
              <a:rPr lang="el-GR" dirty="0" smtClean="0">
                <a:solidFill>
                  <a:srgbClr val="FF0000"/>
                </a:solidFill>
              </a:rPr>
              <a:t>€</a:t>
            </a:r>
            <a:r>
              <a:rPr lang="el-GR" dirty="0"/>
              <a:t> </a:t>
            </a:r>
            <a:r>
              <a:rPr lang="el-GR" dirty="0" smtClean="0"/>
              <a:t>( ή </a:t>
            </a:r>
            <a:r>
              <a:rPr lang="el-GR" dirty="0" smtClean="0">
                <a:solidFill>
                  <a:schemeClr val="accent1"/>
                </a:solidFill>
              </a:rPr>
              <a:t>32,9</a:t>
            </a:r>
            <a:r>
              <a:rPr lang="el-GR" dirty="0">
                <a:solidFill>
                  <a:schemeClr val="accent1"/>
                </a:solidFill>
              </a:rPr>
              <a:t>% </a:t>
            </a:r>
            <a:r>
              <a:rPr lang="el-GR" dirty="0"/>
              <a:t>του </a:t>
            </a:r>
            <a:r>
              <a:rPr lang="el-GR" dirty="0" smtClean="0"/>
              <a:t>Προγράμματος).</a:t>
            </a:r>
            <a:endParaRPr lang="el-GR" dirty="0"/>
          </a:p>
        </p:txBody>
      </p:sp>
    </p:spTree>
    <p:extLst>
      <p:ext uri="{BB962C8B-B14F-4D97-AF65-F5344CB8AC3E}">
        <p14:creationId xmlns:p14="http://schemas.microsoft.com/office/powerpoint/2010/main" val="74427329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 calcmode="lin" valueType="num">
                                      <p:cBhvr additive="base">
                                        <p:cTn id="10" dur="750" fill="hold"/>
                                        <p:tgtEl>
                                          <p:spTgt spid="51"/>
                                        </p:tgtEl>
                                        <p:attrNameLst>
                                          <p:attrName>ppt_x</p:attrName>
                                        </p:attrNameLst>
                                      </p:cBhvr>
                                      <p:tavLst>
                                        <p:tav tm="0">
                                          <p:val>
                                            <p:strVal val="0-#ppt_w/2"/>
                                          </p:val>
                                        </p:tav>
                                        <p:tav tm="100000">
                                          <p:val>
                                            <p:strVal val="#ppt_x"/>
                                          </p:val>
                                        </p:tav>
                                      </p:tavLst>
                                    </p:anim>
                                    <p:anim calcmode="lin" valueType="num">
                                      <p:cBhvr additive="base">
                                        <p:cTn id="11" dur="750" fill="hold"/>
                                        <p:tgtEl>
                                          <p:spTgt spid="51"/>
                                        </p:tgtEl>
                                        <p:attrNameLst>
                                          <p:attrName>ppt_y</p:attrName>
                                        </p:attrNameLst>
                                      </p:cBhvr>
                                      <p:tavLst>
                                        <p:tav tm="0">
                                          <p:val>
                                            <p:strVal val="#ppt_y"/>
                                          </p:val>
                                        </p:tav>
                                        <p:tav tm="100000">
                                          <p:val>
                                            <p:strVal val="#ppt_y"/>
                                          </p:val>
                                        </p:tav>
                                      </p:tavLst>
                                    </p:anim>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childTnLst>
                          </p:cTn>
                        </p:par>
                        <p:par>
                          <p:cTn id="31" fill="hold">
                            <p:stCondLst>
                              <p:cond delay="1250"/>
                            </p:stCondLst>
                            <p:childTnLst>
                              <p:par>
                                <p:cTn id="32" presetID="10" presetClass="entr" presetSubtype="0" fill="hold" nodeType="after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250"/>
                                        <p:tgtEl>
                                          <p:spTgt spid="65"/>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500"/>
                                        <p:tgtEl>
                                          <p:spTgt spid="5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500"/>
                                        <p:tgtEl>
                                          <p:spTgt spid="6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2" grpId="0"/>
      <p:bldP spid="33" grpId="0"/>
      <p:bldP spid="51" grpId="0"/>
      <p:bldP spid="52" grpId="0"/>
      <p:bldP spid="54" grpId="0"/>
      <p:bldP spid="61" grpId="0"/>
      <p:bldP spid="62" grpId="0"/>
      <p:bldP spid="64"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l="28803" r="45587" b="94657"/>
          <a:stretch>
            <a:fillRect/>
          </a:stretch>
        </p:blipFill>
        <p:spPr bwMode="auto">
          <a:xfrm>
            <a:off x="9279705" y="6449640"/>
            <a:ext cx="2245356" cy="263505"/>
          </a:xfrm>
          <a:prstGeom prst="rect">
            <a:avLst/>
          </a:prstGeom>
          <a:noFill/>
          <a:ln w="9525">
            <a:noFill/>
            <a:miter lim="800000"/>
            <a:headEnd/>
            <a:tailEnd/>
          </a:ln>
          <a:effectLst/>
        </p:spPr>
      </p:pic>
      <p:pic>
        <p:nvPicPr>
          <p:cNvPr id="172034" name="Picture 2"/>
          <p:cNvPicPr>
            <a:picLocks noChangeAspect="1" noChangeArrowheads="1"/>
          </p:cNvPicPr>
          <p:nvPr/>
        </p:nvPicPr>
        <p:blipFill>
          <a:blip r:embed="rId3"/>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4" name="Picture 2"/>
          <p:cNvPicPr>
            <a:picLocks noChangeAspect="1" noChangeArrowheads="1"/>
          </p:cNvPicPr>
          <p:nvPr/>
        </p:nvPicPr>
        <p:blipFill>
          <a:blip r:embed="rId3"/>
          <a:srcRect t="94360" r="93476" b="3230"/>
          <a:stretch>
            <a:fillRect/>
          </a:stretch>
        </p:blipFill>
        <p:spPr bwMode="auto">
          <a:xfrm>
            <a:off x="805546" y="6419460"/>
            <a:ext cx="2245564" cy="275087"/>
          </a:xfrm>
          <a:prstGeom prst="rect">
            <a:avLst/>
          </a:prstGeom>
          <a:noFill/>
          <a:ln w="9525">
            <a:noFill/>
            <a:miter lim="800000"/>
            <a:headEnd/>
            <a:tailEnd/>
          </a:ln>
          <a:effectLst/>
        </p:spPr>
      </p:pic>
      <p:sp>
        <p:nvSpPr>
          <p:cNvPr id="11" name="TextBox 11"/>
          <p:cNvSpPr txBox="1"/>
          <p:nvPr/>
        </p:nvSpPr>
        <p:spPr>
          <a:xfrm>
            <a:off x="1590284" y="224902"/>
            <a:ext cx="7016496" cy="505075"/>
          </a:xfrm>
          <a:prstGeom prst="rect">
            <a:avLst/>
          </a:prstGeom>
          <a:noFill/>
        </p:spPr>
        <p:txBody>
          <a:bodyPr wrap="square" rtlCol="0">
            <a:spAutoFit/>
          </a:bodyPr>
          <a:lstStyle/>
          <a:p>
            <a:pPr>
              <a:lnSpc>
                <a:spcPct val="70000"/>
              </a:lnSpc>
            </a:pPr>
            <a:r>
              <a:rPr lang="el-GR" sz="3600" dirty="0">
                <a:solidFill>
                  <a:schemeClr val="accent1">
                    <a:lumMod val="75000"/>
                  </a:schemeClr>
                </a:solidFill>
              </a:rPr>
              <a:t>Πορεία εντάξεων</a:t>
            </a:r>
            <a:endParaRPr lang="el-GR" sz="2000" dirty="0"/>
          </a:p>
        </p:txBody>
      </p:sp>
      <p:pic>
        <p:nvPicPr>
          <p:cNvPr id="23" name="Picture 2" descr="Ε.Υ.Δ.Ε.Π. Περιφέρειας Στερεάς Ελλάδας"/>
          <p:cNvPicPr>
            <a:picLocks noChangeAspect="1" noChangeArrowheads="1"/>
          </p:cNvPicPr>
          <p:nvPr/>
        </p:nvPicPr>
        <p:blipFill>
          <a:blip r:embed="rId4" cstate="print"/>
          <a:srcRect/>
          <a:stretch>
            <a:fillRect/>
          </a:stretch>
        </p:blipFill>
        <p:spPr bwMode="auto">
          <a:xfrm>
            <a:off x="1149369" y="750784"/>
            <a:ext cx="427505" cy="408145"/>
          </a:xfrm>
          <a:prstGeom prst="rect">
            <a:avLst/>
          </a:prstGeom>
          <a:noFill/>
        </p:spPr>
      </p:pic>
      <p:pic>
        <p:nvPicPr>
          <p:cNvPr id="24" name="Picture 2" descr="Αρχική"/>
          <p:cNvPicPr>
            <a:picLocks noChangeAspect="1" noChangeArrowheads="1"/>
          </p:cNvPicPr>
          <p:nvPr/>
        </p:nvPicPr>
        <p:blipFill>
          <a:blip r:embed="rId5"/>
          <a:srcRect l="5802" t="7618" r="8130"/>
          <a:stretch>
            <a:fillRect/>
          </a:stretch>
        </p:blipFill>
        <p:spPr bwMode="auto">
          <a:xfrm>
            <a:off x="63162" y="728721"/>
            <a:ext cx="986828" cy="452799"/>
          </a:xfrm>
          <a:prstGeom prst="rect">
            <a:avLst/>
          </a:prstGeom>
          <a:noFill/>
        </p:spPr>
      </p:pic>
      <p:pic>
        <p:nvPicPr>
          <p:cNvPr id="25" name="Εικόνα 24"/>
          <p:cNvPicPr/>
          <p:nvPr/>
        </p:nvPicPr>
        <p:blipFill rotWithShape="1">
          <a:blip r:embed="rId6"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graphicFrame>
        <p:nvGraphicFramePr>
          <p:cNvPr id="18" name="Πίνακας 17">
            <a:extLst>
              <a:ext uri="{FF2B5EF4-FFF2-40B4-BE49-F238E27FC236}">
                <a16:creationId xmlns:a16="http://schemas.microsoft.com/office/drawing/2014/main" id="{9066CE46-7E56-9D62-4312-F90341AA7827}"/>
              </a:ext>
            </a:extLst>
          </p:cNvPr>
          <p:cNvGraphicFramePr>
            <a:graphicFrameLocks noGrp="1"/>
          </p:cNvGraphicFramePr>
          <p:nvPr>
            <p:extLst>
              <p:ext uri="{D42A27DB-BD31-4B8C-83A1-F6EECF244321}">
                <p14:modId xmlns:p14="http://schemas.microsoft.com/office/powerpoint/2010/main" val="3927437098"/>
              </p:ext>
            </p:extLst>
          </p:nvPr>
        </p:nvGraphicFramePr>
        <p:xfrm>
          <a:off x="9024433" y="1999489"/>
          <a:ext cx="2755900" cy="3771900"/>
        </p:xfrm>
        <a:graphic>
          <a:graphicData uri="http://schemas.openxmlformats.org/drawingml/2006/table">
            <a:tbl>
              <a:tblPr firstRow="1" bandRow="1">
                <a:tableStyleId>{5C22544A-7EE6-4342-B048-85BDC9FD1C3A}</a:tableStyleId>
              </a:tblPr>
              <a:tblGrid>
                <a:gridCol w="688975">
                  <a:extLst>
                    <a:ext uri="{9D8B030D-6E8A-4147-A177-3AD203B41FA5}">
                      <a16:colId xmlns:a16="http://schemas.microsoft.com/office/drawing/2014/main" val="2625444884"/>
                    </a:ext>
                  </a:extLst>
                </a:gridCol>
                <a:gridCol w="688975">
                  <a:extLst>
                    <a:ext uri="{9D8B030D-6E8A-4147-A177-3AD203B41FA5}">
                      <a16:colId xmlns:a16="http://schemas.microsoft.com/office/drawing/2014/main" val="3804799463"/>
                    </a:ext>
                  </a:extLst>
                </a:gridCol>
                <a:gridCol w="688975">
                  <a:extLst>
                    <a:ext uri="{9D8B030D-6E8A-4147-A177-3AD203B41FA5}">
                      <a16:colId xmlns:a16="http://schemas.microsoft.com/office/drawing/2014/main" val="383455646"/>
                    </a:ext>
                  </a:extLst>
                </a:gridCol>
                <a:gridCol w="688975">
                  <a:extLst>
                    <a:ext uri="{9D8B030D-6E8A-4147-A177-3AD203B41FA5}">
                      <a16:colId xmlns:a16="http://schemas.microsoft.com/office/drawing/2014/main" val="3799455729"/>
                    </a:ext>
                  </a:extLst>
                </a:gridCol>
              </a:tblGrid>
              <a:tr h="196864">
                <a:tc>
                  <a:txBody>
                    <a:bodyPr/>
                    <a:lstStyle/>
                    <a:p>
                      <a:pPr algn="ctr" fontAlgn="ctr"/>
                      <a:r>
                        <a:rPr lang="el-GR" sz="1000" u="none" strike="noStrike" kern="1200" dirty="0" err="1">
                          <a:solidFill>
                            <a:schemeClr val="bg1"/>
                          </a:solidFill>
                          <a:effectLst/>
                        </a:rPr>
                        <a:t>Προτ</a:t>
                      </a:r>
                      <a:r>
                        <a:rPr lang="el-GR" sz="1000" u="none" strike="noStrike" kern="1200" dirty="0">
                          <a:solidFill>
                            <a:schemeClr val="bg1"/>
                          </a:solidFill>
                          <a:effectLst/>
                        </a:rPr>
                        <a:t>.</a:t>
                      </a:r>
                      <a:endParaRPr lang="el-GR" sz="1000" u="none" strike="noStrike" kern="1200" dirty="0">
                        <a:solidFill>
                          <a:schemeClr val="bg1"/>
                        </a:solidFill>
                        <a:effectLst/>
                        <a:latin typeface="+mn-lt"/>
                        <a:ea typeface="+mn-ea"/>
                        <a:cs typeface="+mn-cs"/>
                      </a:endParaRPr>
                    </a:p>
                  </a:txBody>
                  <a:tcPr marL="9525" marR="9525" marT="9525" marB="0" anchor="ctr"/>
                </a:tc>
                <a:tc>
                  <a:txBody>
                    <a:bodyPr/>
                    <a:lstStyle/>
                    <a:p>
                      <a:pPr algn="ctr" fontAlgn="ctr"/>
                      <a:r>
                        <a:rPr lang="el-GR" sz="1000" u="none" strike="noStrike" kern="1200" dirty="0">
                          <a:solidFill>
                            <a:schemeClr val="bg1"/>
                          </a:solidFill>
                          <a:effectLst/>
                        </a:rPr>
                        <a:t>Δημόσια Δαπάνη</a:t>
                      </a:r>
                      <a:endParaRPr lang="el-GR" sz="1000" u="none" strike="noStrike" kern="1200" dirty="0">
                        <a:solidFill>
                          <a:schemeClr val="bg1"/>
                        </a:solidFill>
                        <a:effectLst/>
                        <a:latin typeface="+mn-lt"/>
                        <a:ea typeface="+mn-ea"/>
                        <a:cs typeface="+mn-cs"/>
                      </a:endParaRPr>
                    </a:p>
                  </a:txBody>
                  <a:tcPr marL="9525" marR="9525" marT="9525" marB="0" anchor="ctr"/>
                </a:tc>
                <a:tc>
                  <a:txBody>
                    <a:bodyPr/>
                    <a:lstStyle/>
                    <a:p>
                      <a:pPr algn="ctr" fontAlgn="ctr"/>
                      <a:r>
                        <a:rPr lang="el-GR" sz="1000" u="none" strike="noStrike" kern="1200" dirty="0">
                          <a:solidFill>
                            <a:schemeClr val="bg1"/>
                          </a:solidFill>
                          <a:effectLst/>
                        </a:rPr>
                        <a:t>Εντάξεις</a:t>
                      </a:r>
                      <a:endParaRPr lang="el-GR" sz="1000" u="none" strike="noStrike" kern="1200" dirty="0">
                        <a:solidFill>
                          <a:schemeClr val="bg1"/>
                        </a:solidFill>
                        <a:effectLst/>
                        <a:latin typeface="+mn-lt"/>
                        <a:ea typeface="+mn-ea"/>
                        <a:cs typeface="+mn-cs"/>
                      </a:endParaRPr>
                    </a:p>
                  </a:txBody>
                  <a:tcPr marL="9525" marR="9525" marT="9525" marB="0" anchor="ctr"/>
                </a:tc>
                <a:tc>
                  <a:txBody>
                    <a:bodyPr/>
                    <a:lstStyle/>
                    <a:p>
                      <a:pPr algn="ctr" fontAlgn="ctr"/>
                      <a:r>
                        <a:rPr lang="el-GR" sz="1000" u="none" strike="noStrike" kern="1200" dirty="0">
                          <a:solidFill>
                            <a:schemeClr val="bg1"/>
                          </a:solidFill>
                          <a:effectLst/>
                        </a:rPr>
                        <a:t>%</a:t>
                      </a:r>
                      <a:endParaRPr lang="el-GR" sz="1000" u="none" strike="noStrike" kern="1200" dirty="0">
                        <a:solidFill>
                          <a:schemeClr val="bg1"/>
                        </a:solidFill>
                        <a:effectLst/>
                        <a:latin typeface="+mn-lt"/>
                        <a:ea typeface="+mn-ea"/>
                        <a:cs typeface="+mn-cs"/>
                      </a:endParaRPr>
                    </a:p>
                  </a:txBody>
                  <a:tcPr marL="9525" marR="9525" marT="9525" marB="0" anchor="ctr"/>
                </a:tc>
                <a:extLst>
                  <a:ext uri="{0D108BD9-81ED-4DB2-BD59-A6C34878D82A}">
                    <a16:rowId xmlns:a16="http://schemas.microsoft.com/office/drawing/2014/main" val="9340121"/>
                  </a:ext>
                </a:extLst>
              </a:tr>
              <a:tr h="314325">
                <a:tc>
                  <a:txBody>
                    <a:bodyPr/>
                    <a:lstStyle/>
                    <a:p>
                      <a:pPr algn="ctr" fontAlgn="ctr"/>
                      <a:r>
                        <a:rPr lang="el-GR" sz="1000" u="none" strike="noStrike" dirty="0">
                          <a:effectLst/>
                        </a:rPr>
                        <a:t>01</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50.104.712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ctr"/>
                      <a:r>
                        <a:rPr lang="el-GR" sz="1000" b="0" i="0" u="none" strike="noStrike">
                          <a:solidFill>
                            <a:srgbClr val="000000"/>
                          </a:solidFill>
                          <a:effectLst/>
                          <a:latin typeface="Calibri" panose="020F0502020204030204" pitchFamily="34" charset="0"/>
                        </a:rPr>
                        <a:t>0,00%</a:t>
                      </a:r>
                    </a:p>
                  </a:txBody>
                  <a:tcPr marL="9525" marR="9525" marT="9525" marB="0" anchor="ctr"/>
                </a:tc>
                <a:extLst>
                  <a:ext uri="{0D108BD9-81ED-4DB2-BD59-A6C34878D82A}">
                    <a16:rowId xmlns:a16="http://schemas.microsoft.com/office/drawing/2014/main" val="1494955638"/>
                  </a:ext>
                </a:extLst>
              </a:tr>
              <a:tr h="314325">
                <a:tc>
                  <a:txBody>
                    <a:bodyPr/>
                    <a:lstStyle/>
                    <a:p>
                      <a:pPr algn="ctr" fontAlgn="ctr"/>
                      <a:r>
                        <a:rPr lang="el-GR" sz="1000" u="none" strike="noStrike" dirty="0">
                          <a:effectLst/>
                        </a:rPr>
                        <a:t>02</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96.012.618</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dirty="0">
                          <a:solidFill>
                            <a:srgbClr val="000000"/>
                          </a:solidFill>
                          <a:effectLst/>
                          <a:latin typeface="Calibri" panose="020F0502020204030204" pitchFamily="34" charset="0"/>
                        </a:rPr>
                        <a:t>2.526.724</a:t>
                      </a:r>
                    </a:p>
                  </a:txBody>
                  <a:tcPr marL="9525" marR="9525" marT="9525" marB="0" anchor="ctr"/>
                </a:tc>
                <a:tc>
                  <a:txBody>
                    <a:bodyPr/>
                    <a:lstStyle/>
                    <a:p>
                      <a:pPr algn="ctr" fontAlgn="ctr"/>
                      <a:r>
                        <a:rPr lang="el-GR" sz="1000" b="0" i="0" u="none" strike="noStrike">
                          <a:solidFill>
                            <a:srgbClr val="000000"/>
                          </a:solidFill>
                          <a:effectLst/>
                          <a:latin typeface="Calibri" panose="020F0502020204030204" pitchFamily="34" charset="0"/>
                        </a:rPr>
                        <a:t>2,63%</a:t>
                      </a:r>
                    </a:p>
                  </a:txBody>
                  <a:tcPr marL="9525" marR="9525" marT="9525" marB="0" anchor="ctr"/>
                </a:tc>
                <a:extLst>
                  <a:ext uri="{0D108BD9-81ED-4DB2-BD59-A6C34878D82A}">
                    <a16:rowId xmlns:a16="http://schemas.microsoft.com/office/drawing/2014/main" val="2272488193"/>
                  </a:ext>
                </a:extLst>
              </a:tr>
              <a:tr h="314325">
                <a:tc>
                  <a:txBody>
                    <a:bodyPr/>
                    <a:lstStyle/>
                    <a:p>
                      <a:pPr algn="ctr" fontAlgn="ctr"/>
                      <a:r>
                        <a:rPr lang="el-GR" sz="1000" u="none" strike="noStrike" dirty="0">
                          <a:effectLst/>
                        </a:rPr>
                        <a:t>03</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dirty="0">
                          <a:effectLst/>
                        </a:rPr>
                        <a:t>29.214.257</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dirty="0">
                          <a:solidFill>
                            <a:srgbClr val="000000"/>
                          </a:solidFill>
                          <a:effectLst/>
                          <a:latin typeface="Calibri" panose="020F0502020204030204" pitchFamily="34" charset="0"/>
                        </a:rPr>
                        <a:t>11.485.502</a:t>
                      </a:r>
                    </a:p>
                  </a:txBody>
                  <a:tcPr marL="9525" marR="9525" marT="9525" marB="0" anchor="ctr"/>
                </a:tc>
                <a:tc>
                  <a:txBody>
                    <a:bodyPr/>
                    <a:lstStyle/>
                    <a:p>
                      <a:pPr algn="ctr" fontAlgn="ctr"/>
                      <a:r>
                        <a:rPr lang="el-GR" sz="1000" b="0" i="0" u="none" strike="noStrike">
                          <a:solidFill>
                            <a:srgbClr val="000000"/>
                          </a:solidFill>
                          <a:effectLst/>
                          <a:latin typeface="Calibri" panose="020F0502020204030204" pitchFamily="34" charset="0"/>
                        </a:rPr>
                        <a:t>39,31%</a:t>
                      </a:r>
                    </a:p>
                  </a:txBody>
                  <a:tcPr marL="9525" marR="9525" marT="9525" marB="0" anchor="ctr"/>
                </a:tc>
                <a:extLst>
                  <a:ext uri="{0D108BD9-81ED-4DB2-BD59-A6C34878D82A}">
                    <a16:rowId xmlns:a16="http://schemas.microsoft.com/office/drawing/2014/main" val="481706304"/>
                  </a:ext>
                </a:extLst>
              </a:tr>
              <a:tr h="314325">
                <a:tc>
                  <a:txBody>
                    <a:bodyPr/>
                    <a:lstStyle/>
                    <a:p>
                      <a:pPr algn="ctr" fontAlgn="ctr"/>
                      <a:r>
                        <a:rPr lang="el-GR" sz="1000" u="none" strike="noStrike" dirty="0">
                          <a:effectLst/>
                        </a:rPr>
                        <a:t>04.01</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dirty="0">
                          <a:effectLst/>
                        </a:rPr>
                        <a:t>58.428.513</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dirty="0">
                          <a:solidFill>
                            <a:srgbClr val="000000"/>
                          </a:solidFill>
                          <a:effectLst/>
                          <a:latin typeface="Calibri" panose="020F0502020204030204" pitchFamily="34" charset="0"/>
                        </a:rPr>
                        <a:t>5.528.363</a:t>
                      </a:r>
                    </a:p>
                  </a:txBody>
                  <a:tcPr marL="9525" marR="9525" marT="9525" marB="0" anchor="ctr"/>
                </a:tc>
                <a:tc>
                  <a:txBody>
                    <a:bodyPr/>
                    <a:lstStyle/>
                    <a:p>
                      <a:pPr algn="ctr" fontAlgn="ctr"/>
                      <a:r>
                        <a:rPr lang="el-GR" sz="1000" b="0" i="0" u="none" strike="noStrike">
                          <a:solidFill>
                            <a:srgbClr val="000000"/>
                          </a:solidFill>
                          <a:effectLst/>
                          <a:latin typeface="Calibri" panose="020F0502020204030204" pitchFamily="34" charset="0"/>
                        </a:rPr>
                        <a:t>9,46%</a:t>
                      </a:r>
                    </a:p>
                  </a:txBody>
                  <a:tcPr marL="9525" marR="9525" marT="9525" marB="0" anchor="ctr"/>
                </a:tc>
                <a:extLst>
                  <a:ext uri="{0D108BD9-81ED-4DB2-BD59-A6C34878D82A}">
                    <a16:rowId xmlns:a16="http://schemas.microsoft.com/office/drawing/2014/main" val="994613884"/>
                  </a:ext>
                </a:extLst>
              </a:tr>
              <a:tr h="314325">
                <a:tc>
                  <a:txBody>
                    <a:bodyPr/>
                    <a:lstStyle/>
                    <a:p>
                      <a:pPr algn="ctr" fontAlgn="ctr"/>
                      <a:r>
                        <a:rPr lang="el-GR" sz="1000" u="none" strike="noStrike">
                          <a:effectLst/>
                        </a:rPr>
                        <a:t>04.02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dirty="0">
                          <a:effectLst/>
                        </a:rPr>
                        <a:t>108.094.234</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a:solidFill>
                            <a:srgbClr val="000000"/>
                          </a:solidFill>
                          <a:effectLst/>
                          <a:latin typeface="Calibri" panose="020F0502020204030204" pitchFamily="34" charset="0"/>
                        </a:rPr>
                        <a:t>27.736.004</a:t>
                      </a:r>
                    </a:p>
                  </a:txBody>
                  <a:tcPr marL="9525" marR="9525" marT="9525" marB="0" anchor="ctr"/>
                </a:tc>
                <a:tc>
                  <a:txBody>
                    <a:bodyPr/>
                    <a:lstStyle/>
                    <a:p>
                      <a:pPr algn="ctr" fontAlgn="ctr"/>
                      <a:r>
                        <a:rPr lang="el-GR" sz="1000" b="0" i="0" u="none" strike="noStrike">
                          <a:solidFill>
                            <a:srgbClr val="000000"/>
                          </a:solidFill>
                          <a:effectLst/>
                          <a:latin typeface="Calibri" panose="020F0502020204030204" pitchFamily="34" charset="0"/>
                        </a:rPr>
                        <a:t>25,66%</a:t>
                      </a:r>
                    </a:p>
                  </a:txBody>
                  <a:tcPr marL="9525" marR="9525" marT="9525" marB="0" anchor="ctr"/>
                </a:tc>
                <a:extLst>
                  <a:ext uri="{0D108BD9-81ED-4DB2-BD59-A6C34878D82A}">
                    <a16:rowId xmlns:a16="http://schemas.microsoft.com/office/drawing/2014/main" val="2044455887"/>
                  </a:ext>
                </a:extLst>
              </a:tr>
              <a:tr h="314325">
                <a:tc>
                  <a:txBody>
                    <a:bodyPr/>
                    <a:lstStyle/>
                    <a:p>
                      <a:pPr algn="ctr" fontAlgn="ctr"/>
                      <a:r>
                        <a:rPr lang="el-GR" sz="1000" u="none" strike="noStrike" dirty="0">
                          <a:effectLst/>
                        </a:rPr>
                        <a:t>05</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dirty="0">
                          <a:effectLst/>
                        </a:rPr>
                        <a:t>76.301.517</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dirty="0">
                          <a:solidFill>
                            <a:srgbClr val="000000"/>
                          </a:solidFill>
                          <a:effectLst/>
                          <a:latin typeface="Calibri" panose="020F0502020204030204" pitchFamily="34" charset="0"/>
                        </a:rPr>
                        <a:t>15.867.271</a:t>
                      </a:r>
                    </a:p>
                  </a:txBody>
                  <a:tcPr marL="9525" marR="9525" marT="9525" marB="0" anchor="ctr"/>
                </a:tc>
                <a:tc>
                  <a:txBody>
                    <a:bodyPr/>
                    <a:lstStyle/>
                    <a:p>
                      <a:pPr algn="ctr" fontAlgn="ctr"/>
                      <a:r>
                        <a:rPr lang="el-GR" sz="1000" b="0" i="0" u="none" strike="noStrike">
                          <a:solidFill>
                            <a:srgbClr val="000000"/>
                          </a:solidFill>
                          <a:effectLst/>
                          <a:latin typeface="Calibri" panose="020F0502020204030204" pitchFamily="34" charset="0"/>
                        </a:rPr>
                        <a:t>20,80%</a:t>
                      </a:r>
                    </a:p>
                  </a:txBody>
                  <a:tcPr marL="9525" marR="9525" marT="9525" marB="0" anchor="ctr"/>
                </a:tc>
                <a:extLst>
                  <a:ext uri="{0D108BD9-81ED-4DB2-BD59-A6C34878D82A}">
                    <a16:rowId xmlns:a16="http://schemas.microsoft.com/office/drawing/2014/main" val="2834605799"/>
                  </a:ext>
                </a:extLst>
              </a:tr>
              <a:tr h="314325">
                <a:tc>
                  <a:txBody>
                    <a:bodyPr/>
                    <a:lstStyle/>
                    <a:p>
                      <a:pPr algn="ctr" fontAlgn="ctr"/>
                      <a:r>
                        <a:rPr lang="el-GR" sz="1000" u="none" strike="noStrike" dirty="0">
                          <a:effectLst/>
                        </a:rPr>
                        <a:t>06.01</a:t>
                      </a:r>
                      <a:endParaRPr lang="el-GR"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5.622.879</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dirty="0">
                          <a:solidFill>
                            <a:srgbClr val="000000"/>
                          </a:solidFill>
                          <a:effectLst/>
                          <a:latin typeface="Calibri" panose="020F0502020204030204" pitchFamily="34" charset="0"/>
                        </a:rPr>
                        <a:t>2.346.000</a:t>
                      </a:r>
                    </a:p>
                  </a:txBody>
                  <a:tcPr marL="9525" marR="9525" marT="9525" marB="0" anchor="ctr"/>
                </a:tc>
                <a:tc>
                  <a:txBody>
                    <a:bodyPr/>
                    <a:lstStyle/>
                    <a:p>
                      <a:pPr algn="ctr" fontAlgn="ctr"/>
                      <a:r>
                        <a:rPr lang="el-GR" sz="1000" b="0" i="0" u="none" strike="noStrike">
                          <a:solidFill>
                            <a:srgbClr val="000000"/>
                          </a:solidFill>
                          <a:effectLst/>
                          <a:latin typeface="Calibri" panose="020F0502020204030204" pitchFamily="34" charset="0"/>
                        </a:rPr>
                        <a:t>41,72%</a:t>
                      </a:r>
                    </a:p>
                  </a:txBody>
                  <a:tcPr marL="9525" marR="9525" marT="9525" marB="0" anchor="ctr"/>
                </a:tc>
                <a:extLst>
                  <a:ext uri="{0D108BD9-81ED-4DB2-BD59-A6C34878D82A}">
                    <a16:rowId xmlns:a16="http://schemas.microsoft.com/office/drawing/2014/main" val="1489562928"/>
                  </a:ext>
                </a:extLst>
              </a:tr>
              <a:tr h="314325">
                <a:tc>
                  <a:txBody>
                    <a:bodyPr/>
                    <a:lstStyle/>
                    <a:p>
                      <a:pPr algn="ctr" fontAlgn="ctr"/>
                      <a:r>
                        <a:rPr lang="el-GR" sz="1000" u="none" strike="noStrike">
                          <a:effectLst/>
                        </a:rPr>
                        <a:t>06.02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u="none" strike="noStrike">
                          <a:effectLst/>
                        </a:rPr>
                        <a:t>2.287.172</a:t>
                      </a:r>
                      <a:endParaRPr lang="el-GR" sz="10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0" i="0" u="none" strike="noStrike" dirty="0">
                          <a:solidFill>
                            <a:srgbClr val="000000"/>
                          </a:solidFill>
                          <a:effectLst/>
                          <a:latin typeface="Calibri" panose="020F0502020204030204" pitchFamily="34" charset="0"/>
                        </a:rPr>
                        <a:t>730.000</a:t>
                      </a:r>
                    </a:p>
                  </a:txBody>
                  <a:tcPr marL="9525" marR="9525" marT="9525" marB="0" anchor="ctr"/>
                </a:tc>
                <a:tc>
                  <a:txBody>
                    <a:bodyPr/>
                    <a:lstStyle/>
                    <a:p>
                      <a:pPr algn="ctr" fontAlgn="ctr"/>
                      <a:r>
                        <a:rPr lang="el-GR" sz="1000" b="0" i="0" u="none" strike="noStrike">
                          <a:solidFill>
                            <a:srgbClr val="000000"/>
                          </a:solidFill>
                          <a:effectLst/>
                          <a:latin typeface="Calibri" panose="020F0502020204030204" pitchFamily="34" charset="0"/>
                        </a:rPr>
                        <a:t>31,92%</a:t>
                      </a:r>
                    </a:p>
                  </a:txBody>
                  <a:tcPr marL="9525" marR="9525" marT="9525" marB="0" anchor="ctr"/>
                </a:tc>
                <a:extLst>
                  <a:ext uri="{0D108BD9-81ED-4DB2-BD59-A6C34878D82A}">
                    <a16:rowId xmlns:a16="http://schemas.microsoft.com/office/drawing/2014/main" val="1969752529"/>
                  </a:ext>
                </a:extLst>
              </a:tr>
              <a:tr h="314325">
                <a:tc>
                  <a:txBody>
                    <a:bodyPr/>
                    <a:lstStyle/>
                    <a:p>
                      <a:pPr algn="ctr" fontAlgn="b"/>
                      <a:r>
                        <a:rPr lang="el-GR" sz="1000" b="1" u="none" strike="noStrike" dirty="0">
                          <a:effectLst/>
                        </a:rPr>
                        <a:t>ΕΤΠΑ</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dirty="0">
                          <a:effectLst/>
                        </a:rPr>
                        <a:t>315.684.496</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i="0" u="none" strike="noStrike" dirty="0">
                          <a:solidFill>
                            <a:srgbClr val="000000"/>
                          </a:solidFill>
                          <a:effectLst/>
                          <a:latin typeface="Calibri" panose="020F0502020204030204" pitchFamily="34" charset="0"/>
                        </a:rPr>
                        <a:t>37.753.860</a:t>
                      </a:r>
                    </a:p>
                  </a:txBody>
                  <a:tcPr marL="9525" marR="9525" marT="9525" marB="0" anchor="ctr"/>
                </a:tc>
                <a:tc>
                  <a:txBody>
                    <a:bodyPr/>
                    <a:lstStyle/>
                    <a:p>
                      <a:pPr algn="ctr" fontAlgn="ctr"/>
                      <a:r>
                        <a:rPr lang="el-GR" sz="1000" b="1" i="0" u="none" strike="noStrike">
                          <a:solidFill>
                            <a:srgbClr val="000000"/>
                          </a:solidFill>
                          <a:effectLst/>
                          <a:latin typeface="Calibri" panose="020F0502020204030204" pitchFamily="34" charset="0"/>
                        </a:rPr>
                        <a:t>11,96%</a:t>
                      </a:r>
                    </a:p>
                  </a:txBody>
                  <a:tcPr marL="9525" marR="9525" marT="9525" marB="0" anchor="ctr"/>
                </a:tc>
                <a:extLst>
                  <a:ext uri="{0D108BD9-81ED-4DB2-BD59-A6C34878D82A}">
                    <a16:rowId xmlns:a16="http://schemas.microsoft.com/office/drawing/2014/main" val="778977958"/>
                  </a:ext>
                </a:extLst>
              </a:tr>
              <a:tr h="314325">
                <a:tc>
                  <a:txBody>
                    <a:bodyPr/>
                    <a:lstStyle/>
                    <a:p>
                      <a:pPr algn="ctr" fontAlgn="b"/>
                      <a:r>
                        <a:rPr lang="el-GR" sz="1000" b="1" u="none" strike="noStrike" dirty="0">
                          <a:effectLst/>
                        </a:rPr>
                        <a:t>ΕΚΤ+</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dirty="0">
                          <a:effectLst/>
                        </a:rPr>
                        <a:t>110.381.406</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i="0" u="none" strike="noStrike" dirty="0">
                          <a:solidFill>
                            <a:srgbClr val="000000"/>
                          </a:solidFill>
                          <a:effectLst/>
                          <a:latin typeface="Calibri" panose="020F0502020204030204" pitchFamily="34" charset="0"/>
                        </a:rPr>
                        <a:t>28.466.004</a:t>
                      </a:r>
                    </a:p>
                  </a:txBody>
                  <a:tcPr marL="9525" marR="9525" marT="9525" marB="0" anchor="ctr"/>
                </a:tc>
                <a:tc>
                  <a:txBody>
                    <a:bodyPr/>
                    <a:lstStyle/>
                    <a:p>
                      <a:pPr algn="ctr" fontAlgn="ctr"/>
                      <a:r>
                        <a:rPr lang="el-GR" sz="1000" b="1" i="0" u="none" strike="noStrike" dirty="0">
                          <a:solidFill>
                            <a:srgbClr val="000000"/>
                          </a:solidFill>
                          <a:effectLst/>
                          <a:latin typeface="Calibri" panose="020F0502020204030204" pitchFamily="34" charset="0"/>
                        </a:rPr>
                        <a:t>25,79%</a:t>
                      </a:r>
                    </a:p>
                  </a:txBody>
                  <a:tcPr marL="9525" marR="9525" marT="9525" marB="0" anchor="ctr"/>
                </a:tc>
                <a:extLst>
                  <a:ext uri="{0D108BD9-81ED-4DB2-BD59-A6C34878D82A}">
                    <a16:rowId xmlns:a16="http://schemas.microsoft.com/office/drawing/2014/main" val="1799535569"/>
                  </a:ext>
                </a:extLst>
              </a:tr>
              <a:tr h="314325">
                <a:tc>
                  <a:txBody>
                    <a:bodyPr/>
                    <a:lstStyle/>
                    <a:p>
                      <a:pPr algn="ctr" fontAlgn="ctr"/>
                      <a:r>
                        <a:rPr lang="el-GR" sz="1000" b="1" u="none" strike="noStrike" dirty="0">
                          <a:effectLst/>
                        </a:rPr>
                        <a:t>Πρόγραμμα</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u="none" strike="noStrike" dirty="0">
                          <a:effectLst/>
                        </a:rPr>
                        <a:t>426.065.902</a:t>
                      </a:r>
                      <a:endParaRPr lang="el-GR" sz="10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1000" b="1" i="0" u="none" strike="noStrike" dirty="0">
                          <a:solidFill>
                            <a:srgbClr val="000000"/>
                          </a:solidFill>
                          <a:effectLst/>
                          <a:latin typeface="Calibri" panose="020F0502020204030204" pitchFamily="34" charset="0"/>
                        </a:rPr>
                        <a:t>66.219.864</a:t>
                      </a:r>
                    </a:p>
                  </a:txBody>
                  <a:tcPr marL="9525" marR="9525" marT="9525" marB="0" anchor="ctr"/>
                </a:tc>
                <a:tc>
                  <a:txBody>
                    <a:bodyPr/>
                    <a:lstStyle/>
                    <a:p>
                      <a:pPr algn="ctr" fontAlgn="ctr"/>
                      <a:r>
                        <a:rPr lang="el-GR" sz="1000" b="1" i="0" u="none" strike="noStrike" dirty="0">
                          <a:solidFill>
                            <a:srgbClr val="000000"/>
                          </a:solidFill>
                          <a:effectLst/>
                          <a:latin typeface="Calibri" panose="020F0502020204030204" pitchFamily="34" charset="0"/>
                        </a:rPr>
                        <a:t>15,54%</a:t>
                      </a:r>
                    </a:p>
                  </a:txBody>
                  <a:tcPr marL="9525" marR="9525" marT="9525" marB="0" anchor="ctr"/>
                </a:tc>
                <a:extLst>
                  <a:ext uri="{0D108BD9-81ED-4DB2-BD59-A6C34878D82A}">
                    <a16:rowId xmlns:a16="http://schemas.microsoft.com/office/drawing/2014/main" val="164573680"/>
                  </a:ext>
                </a:extLst>
              </a:tr>
            </a:tbl>
          </a:graphicData>
        </a:graphic>
      </p:graphicFrame>
      <p:graphicFrame>
        <p:nvGraphicFramePr>
          <p:cNvPr id="3" name="Γράφημα 2">
            <a:extLst>
              <a:ext uri="{FF2B5EF4-FFF2-40B4-BE49-F238E27FC236}">
                <a16:creationId xmlns:a16="http://schemas.microsoft.com/office/drawing/2014/main" id="{8B9DF78C-4328-26BA-9C34-25073021E22F}"/>
              </a:ext>
            </a:extLst>
          </p:cNvPr>
          <p:cNvGraphicFramePr/>
          <p:nvPr>
            <p:extLst>
              <p:ext uri="{D42A27DB-BD31-4B8C-83A1-F6EECF244321}">
                <p14:modId xmlns:p14="http://schemas.microsoft.com/office/powerpoint/2010/main" val="1504627612"/>
              </p:ext>
            </p:extLst>
          </p:nvPr>
        </p:nvGraphicFramePr>
        <p:xfrm>
          <a:off x="411666" y="1431924"/>
          <a:ext cx="8346852" cy="4843369"/>
        </p:xfrm>
        <a:graphic>
          <a:graphicData uri="http://schemas.openxmlformats.org/drawingml/2006/chart">
            <c:chart xmlns:c="http://schemas.openxmlformats.org/drawingml/2006/chart" xmlns:r="http://schemas.openxmlformats.org/officeDocument/2006/relationships" r:id="rId7"/>
          </a:graphicData>
        </a:graphic>
      </p:graphicFrame>
      <p:sp>
        <p:nvSpPr>
          <p:cNvPr id="7" name="Πλαίσιο κειμένου 1">
            <a:extLst>
              <a:ext uri="{FF2B5EF4-FFF2-40B4-BE49-F238E27FC236}">
                <a16:creationId xmlns:a16="http://schemas.microsoft.com/office/drawing/2014/main" id="{1AE81C0A-99F6-27EE-7919-F2DCF586DADC}"/>
              </a:ext>
            </a:extLst>
          </p:cNvPr>
          <p:cNvSpPr txBox="1"/>
          <p:nvPr/>
        </p:nvSpPr>
        <p:spPr>
          <a:xfrm>
            <a:off x="7279407" y="1918808"/>
            <a:ext cx="788765" cy="295111"/>
          </a:xfrm>
          <a:prstGeom prst="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l-GR" sz="900" dirty="0"/>
              <a:t>21/06/2024</a:t>
            </a:r>
          </a:p>
        </p:txBody>
      </p:sp>
      <p:sp>
        <p:nvSpPr>
          <p:cNvPr id="8" name="TextBox 7">
            <a:extLst>
              <a:ext uri="{FF2B5EF4-FFF2-40B4-BE49-F238E27FC236}">
                <a16:creationId xmlns:a16="http://schemas.microsoft.com/office/drawing/2014/main" id="{29C8DDC2-763F-E4EB-2A04-86682B3C4DF5}"/>
              </a:ext>
            </a:extLst>
          </p:cNvPr>
          <p:cNvSpPr txBox="1"/>
          <p:nvPr/>
        </p:nvSpPr>
        <p:spPr>
          <a:xfrm>
            <a:off x="9024433" y="1425516"/>
            <a:ext cx="2755900" cy="523220"/>
          </a:xfrm>
          <a:prstGeom prst="rect">
            <a:avLst/>
          </a:prstGeom>
          <a:noFill/>
        </p:spPr>
        <p:txBody>
          <a:bodyPr wrap="square" rtlCol="0">
            <a:spAutoFit/>
          </a:bodyPr>
          <a:lstStyle/>
          <a:p>
            <a:pPr algn="ctr"/>
            <a:r>
              <a:rPr lang="el-GR" sz="1400" b="1" dirty="0">
                <a:solidFill>
                  <a:schemeClr val="accent1"/>
                </a:solidFill>
              </a:rPr>
              <a:t>Στοιχεία 21/06/2024 </a:t>
            </a:r>
          </a:p>
          <a:p>
            <a:pPr algn="ctr"/>
            <a:r>
              <a:rPr lang="el-GR" sz="1400" b="1" dirty="0">
                <a:solidFill>
                  <a:schemeClr val="accent1"/>
                </a:solidFill>
              </a:rPr>
              <a:t>ανά Προτεραιότητα</a:t>
            </a:r>
          </a:p>
        </p:txBody>
      </p:sp>
    </p:spTree>
    <p:extLst>
      <p:ext uri="{BB962C8B-B14F-4D97-AF65-F5344CB8AC3E}">
        <p14:creationId xmlns:p14="http://schemas.microsoft.com/office/powerpoint/2010/main" val="3457136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l="28803" r="45587" b="94657"/>
          <a:stretch>
            <a:fillRect/>
          </a:stretch>
        </p:blipFill>
        <p:spPr bwMode="auto">
          <a:xfrm>
            <a:off x="9279705" y="6449640"/>
            <a:ext cx="2245356" cy="263505"/>
          </a:xfrm>
          <a:prstGeom prst="rect">
            <a:avLst/>
          </a:prstGeom>
          <a:noFill/>
          <a:ln w="9525">
            <a:noFill/>
            <a:miter lim="800000"/>
            <a:headEnd/>
            <a:tailEnd/>
          </a:ln>
          <a:effectLst/>
        </p:spPr>
      </p:pic>
      <p:pic>
        <p:nvPicPr>
          <p:cNvPr id="172034" name="Picture 2"/>
          <p:cNvPicPr>
            <a:picLocks noChangeAspect="1" noChangeArrowheads="1"/>
          </p:cNvPicPr>
          <p:nvPr/>
        </p:nvPicPr>
        <p:blipFill>
          <a:blip r:embed="rId3"/>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4" name="Picture 2"/>
          <p:cNvPicPr>
            <a:picLocks noChangeAspect="1" noChangeArrowheads="1"/>
          </p:cNvPicPr>
          <p:nvPr/>
        </p:nvPicPr>
        <p:blipFill>
          <a:blip r:embed="rId3"/>
          <a:srcRect t="94360" r="93476" b="3230"/>
          <a:stretch>
            <a:fillRect/>
          </a:stretch>
        </p:blipFill>
        <p:spPr bwMode="auto">
          <a:xfrm>
            <a:off x="805546" y="6419460"/>
            <a:ext cx="2245564" cy="275087"/>
          </a:xfrm>
          <a:prstGeom prst="rect">
            <a:avLst/>
          </a:prstGeom>
          <a:noFill/>
          <a:ln w="9525">
            <a:noFill/>
            <a:miter lim="800000"/>
            <a:headEnd/>
            <a:tailEnd/>
          </a:ln>
          <a:effectLst/>
        </p:spPr>
      </p:pic>
      <p:sp>
        <p:nvSpPr>
          <p:cNvPr id="11" name="TextBox 11"/>
          <p:cNvSpPr txBox="1"/>
          <p:nvPr/>
        </p:nvSpPr>
        <p:spPr>
          <a:xfrm>
            <a:off x="1590284" y="224902"/>
            <a:ext cx="7016496" cy="505075"/>
          </a:xfrm>
          <a:prstGeom prst="rect">
            <a:avLst/>
          </a:prstGeom>
          <a:noFill/>
        </p:spPr>
        <p:txBody>
          <a:bodyPr wrap="square" rtlCol="0">
            <a:spAutoFit/>
          </a:bodyPr>
          <a:lstStyle/>
          <a:p>
            <a:pPr>
              <a:lnSpc>
                <a:spcPct val="70000"/>
              </a:lnSpc>
            </a:pPr>
            <a:r>
              <a:rPr lang="el-GR" sz="3600" dirty="0">
                <a:solidFill>
                  <a:schemeClr val="accent1">
                    <a:lumMod val="75000"/>
                  </a:schemeClr>
                </a:solidFill>
              </a:rPr>
              <a:t>Συνολική πρόοδος</a:t>
            </a:r>
            <a:endParaRPr lang="el-GR" sz="2000" dirty="0"/>
          </a:p>
        </p:txBody>
      </p:sp>
      <p:pic>
        <p:nvPicPr>
          <p:cNvPr id="23" name="Picture 2" descr="Ε.Υ.Δ.Ε.Π. Περιφέρειας Στερεάς Ελλάδας"/>
          <p:cNvPicPr>
            <a:picLocks noChangeAspect="1" noChangeArrowheads="1"/>
          </p:cNvPicPr>
          <p:nvPr/>
        </p:nvPicPr>
        <p:blipFill>
          <a:blip r:embed="rId4" cstate="print"/>
          <a:srcRect/>
          <a:stretch>
            <a:fillRect/>
          </a:stretch>
        </p:blipFill>
        <p:spPr bwMode="auto">
          <a:xfrm>
            <a:off x="1149369" y="750784"/>
            <a:ext cx="427505" cy="408145"/>
          </a:xfrm>
          <a:prstGeom prst="rect">
            <a:avLst/>
          </a:prstGeom>
          <a:noFill/>
        </p:spPr>
      </p:pic>
      <p:pic>
        <p:nvPicPr>
          <p:cNvPr id="24" name="Picture 2" descr="Αρχική"/>
          <p:cNvPicPr>
            <a:picLocks noChangeAspect="1" noChangeArrowheads="1"/>
          </p:cNvPicPr>
          <p:nvPr/>
        </p:nvPicPr>
        <p:blipFill>
          <a:blip r:embed="rId5"/>
          <a:srcRect l="5802" t="7618" r="8130"/>
          <a:stretch>
            <a:fillRect/>
          </a:stretch>
        </p:blipFill>
        <p:spPr bwMode="auto">
          <a:xfrm>
            <a:off x="63162" y="728721"/>
            <a:ext cx="986828" cy="452799"/>
          </a:xfrm>
          <a:prstGeom prst="rect">
            <a:avLst/>
          </a:prstGeom>
          <a:noFill/>
        </p:spPr>
      </p:pic>
      <p:pic>
        <p:nvPicPr>
          <p:cNvPr id="25" name="Εικόνα 24"/>
          <p:cNvPicPr/>
          <p:nvPr/>
        </p:nvPicPr>
        <p:blipFill rotWithShape="1">
          <a:blip r:embed="rId6"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
        <p:nvSpPr>
          <p:cNvPr id="8" name="TextBox 7">
            <a:extLst>
              <a:ext uri="{FF2B5EF4-FFF2-40B4-BE49-F238E27FC236}">
                <a16:creationId xmlns:a16="http://schemas.microsoft.com/office/drawing/2014/main" id="{29C8DDC2-763F-E4EB-2A04-86682B3C4DF5}"/>
              </a:ext>
            </a:extLst>
          </p:cNvPr>
          <p:cNvSpPr txBox="1"/>
          <p:nvPr/>
        </p:nvSpPr>
        <p:spPr>
          <a:xfrm>
            <a:off x="7337595" y="1222111"/>
            <a:ext cx="3884219" cy="307777"/>
          </a:xfrm>
          <a:prstGeom prst="rect">
            <a:avLst/>
          </a:prstGeom>
          <a:noFill/>
        </p:spPr>
        <p:txBody>
          <a:bodyPr wrap="square" rtlCol="0">
            <a:spAutoFit/>
          </a:bodyPr>
          <a:lstStyle/>
          <a:p>
            <a:pPr algn="ctr"/>
            <a:r>
              <a:rPr lang="el-GR" sz="1400" b="1" dirty="0">
                <a:solidFill>
                  <a:schemeClr val="accent1"/>
                </a:solidFill>
              </a:rPr>
              <a:t>Στοιχεία 21/06/2024 ανά Προτεραιότητα</a:t>
            </a:r>
          </a:p>
        </p:txBody>
      </p:sp>
      <p:graphicFrame>
        <p:nvGraphicFramePr>
          <p:cNvPr id="6" name="Πίνακας 5">
            <a:extLst>
              <a:ext uri="{FF2B5EF4-FFF2-40B4-BE49-F238E27FC236}">
                <a16:creationId xmlns:a16="http://schemas.microsoft.com/office/drawing/2014/main" id="{E0AFEE4F-9532-F2F8-2DB1-8D2A990C68A3}"/>
              </a:ext>
            </a:extLst>
          </p:cNvPr>
          <p:cNvGraphicFramePr>
            <a:graphicFrameLocks noGrp="1"/>
          </p:cNvGraphicFramePr>
          <p:nvPr>
            <p:extLst>
              <p:ext uri="{D42A27DB-BD31-4B8C-83A1-F6EECF244321}">
                <p14:modId xmlns:p14="http://schemas.microsoft.com/office/powerpoint/2010/main" val="796552148"/>
              </p:ext>
            </p:extLst>
          </p:nvPr>
        </p:nvGraphicFramePr>
        <p:xfrm>
          <a:off x="5706445" y="1751454"/>
          <a:ext cx="6206748" cy="3406140"/>
        </p:xfrm>
        <a:graphic>
          <a:graphicData uri="http://schemas.openxmlformats.org/drawingml/2006/table">
            <a:tbl>
              <a:tblPr firstRow="1" bandRow="1">
                <a:tableStyleId>{5C22544A-7EE6-4342-B048-85BDC9FD1C3A}</a:tableStyleId>
              </a:tblPr>
              <a:tblGrid>
                <a:gridCol w="601663">
                  <a:extLst>
                    <a:ext uri="{9D8B030D-6E8A-4147-A177-3AD203B41FA5}">
                      <a16:colId xmlns:a16="http://schemas.microsoft.com/office/drawing/2014/main" val="3450631443"/>
                    </a:ext>
                  </a:extLst>
                </a:gridCol>
                <a:gridCol w="655263">
                  <a:extLst>
                    <a:ext uri="{9D8B030D-6E8A-4147-A177-3AD203B41FA5}">
                      <a16:colId xmlns:a16="http://schemas.microsoft.com/office/drawing/2014/main" val="610426449"/>
                    </a:ext>
                  </a:extLst>
                </a:gridCol>
                <a:gridCol w="617537">
                  <a:extLst>
                    <a:ext uri="{9D8B030D-6E8A-4147-A177-3AD203B41FA5}">
                      <a16:colId xmlns:a16="http://schemas.microsoft.com/office/drawing/2014/main" val="1166252024"/>
                    </a:ext>
                  </a:extLst>
                </a:gridCol>
                <a:gridCol w="439737">
                  <a:extLst>
                    <a:ext uri="{9D8B030D-6E8A-4147-A177-3AD203B41FA5}">
                      <a16:colId xmlns:a16="http://schemas.microsoft.com/office/drawing/2014/main" val="506841427"/>
                    </a:ext>
                  </a:extLst>
                </a:gridCol>
                <a:gridCol w="666750">
                  <a:extLst>
                    <a:ext uri="{9D8B030D-6E8A-4147-A177-3AD203B41FA5}">
                      <a16:colId xmlns:a16="http://schemas.microsoft.com/office/drawing/2014/main" val="3978905679"/>
                    </a:ext>
                  </a:extLst>
                </a:gridCol>
                <a:gridCol w="382587">
                  <a:extLst>
                    <a:ext uri="{9D8B030D-6E8A-4147-A177-3AD203B41FA5}">
                      <a16:colId xmlns:a16="http://schemas.microsoft.com/office/drawing/2014/main" val="1467124725"/>
                    </a:ext>
                  </a:extLst>
                </a:gridCol>
                <a:gridCol w="558800">
                  <a:extLst>
                    <a:ext uri="{9D8B030D-6E8A-4147-A177-3AD203B41FA5}">
                      <a16:colId xmlns:a16="http://schemas.microsoft.com/office/drawing/2014/main" val="956655423"/>
                    </a:ext>
                  </a:extLst>
                </a:gridCol>
                <a:gridCol w="382587">
                  <a:extLst>
                    <a:ext uri="{9D8B030D-6E8A-4147-A177-3AD203B41FA5}">
                      <a16:colId xmlns:a16="http://schemas.microsoft.com/office/drawing/2014/main" val="2372636815"/>
                    </a:ext>
                  </a:extLst>
                </a:gridCol>
                <a:gridCol w="635000">
                  <a:extLst>
                    <a:ext uri="{9D8B030D-6E8A-4147-A177-3AD203B41FA5}">
                      <a16:colId xmlns:a16="http://schemas.microsoft.com/office/drawing/2014/main" val="1291999518"/>
                    </a:ext>
                  </a:extLst>
                </a:gridCol>
                <a:gridCol w="382587">
                  <a:extLst>
                    <a:ext uri="{9D8B030D-6E8A-4147-A177-3AD203B41FA5}">
                      <a16:colId xmlns:a16="http://schemas.microsoft.com/office/drawing/2014/main" val="106982213"/>
                    </a:ext>
                  </a:extLst>
                </a:gridCol>
                <a:gridCol w="558800">
                  <a:extLst>
                    <a:ext uri="{9D8B030D-6E8A-4147-A177-3AD203B41FA5}">
                      <a16:colId xmlns:a16="http://schemas.microsoft.com/office/drawing/2014/main" val="3991498134"/>
                    </a:ext>
                  </a:extLst>
                </a:gridCol>
                <a:gridCol w="325437">
                  <a:extLst>
                    <a:ext uri="{9D8B030D-6E8A-4147-A177-3AD203B41FA5}">
                      <a16:colId xmlns:a16="http://schemas.microsoft.com/office/drawing/2014/main" val="2667162241"/>
                    </a:ext>
                  </a:extLst>
                </a:gridCol>
              </a:tblGrid>
              <a:tr h="283845">
                <a:tc>
                  <a:txBody>
                    <a:bodyPr/>
                    <a:lstStyle/>
                    <a:p>
                      <a:pPr algn="ctr" fontAlgn="ctr"/>
                      <a:r>
                        <a:rPr lang="el-GR" sz="900" u="none" strike="noStrike" kern="1200" dirty="0" err="1">
                          <a:solidFill>
                            <a:schemeClr val="bg1"/>
                          </a:solidFill>
                          <a:effectLst/>
                          <a:latin typeface="+mn-lt"/>
                          <a:ea typeface="+mn-ea"/>
                          <a:cs typeface="+mn-cs"/>
                        </a:rPr>
                        <a:t>Προτ</a:t>
                      </a:r>
                      <a:r>
                        <a:rPr lang="el-GR" sz="900" u="none" strike="noStrike" kern="1200" dirty="0">
                          <a:solidFill>
                            <a:schemeClr val="bg1"/>
                          </a:solidFill>
                          <a:effectLst/>
                          <a:latin typeface="+mn-lt"/>
                          <a:ea typeface="+mn-ea"/>
                          <a:cs typeface="+mn-cs"/>
                        </a:rPr>
                        <a:t>.</a:t>
                      </a:r>
                    </a:p>
                  </a:txBody>
                  <a:tcPr marL="9525" marR="9525" marT="9525" marB="0" anchor="ctr"/>
                </a:tc>
                <a:tc>
                  <a:txBody>
                    <a:bodyPr/>
                    <a:lstStyle/>
                    <a:p>
                      <a:pPr algn="ctr" fontAlgn="ctr"/>
                      <a:r>
                        <a:rPr lang="el-GR" sz="900" u="none" strike="noStrike" kern="1200" dirty="0">
                          <a:solidFill>
                            <a:schemeClr val="bg1"/>
                          </a:solidFill>
                          <a:effectLst/>
                          <a:latin typeface="+mn-lt"/>
                          <a:ea typeface="+mn-ea"/>
                          <a:cs typeface="+mn-cs"/>
                        </a:rPr>
                        <a:t>Δημόσια Δαπάνη</a:t>
                      </a:r>
                    </a:p>
                  </a:txBody>
                  <a:tcPr marL="9525" marR="9525" marT="9525" marB="0" anchor="ctr"/>
                </a:tc>
                <a:tc>
                  <a:txBody>
                    <a:bodyPr/>
                    <a:lstStyle/>
                    <a:p>
                      <a:pPr algn="ctr" fontAlgn="ctr"/>
                      <a:r>
                        <a:rPr lang="el-GR" sz="900" u="none" strike="noStrike" kern="1200" dirty="0">
                          <a:solidFill>
                            <a:schemeClr val="bg1"/>
                          </a:solidFill>
                          <a:effectLst/>
                          <a:latin typeface="+mn-lt"/>
                          <a:ea typeface="+mn-ea"/>
                          <a:cs typeface="+mn-cs"/>
                        </a:rPr>
                        <a:t>Εξειδίκευση</a:t>
                      </a:r>
                    </a:p>
                  </a:txBody>
                  <a:tcPr marL="9525" marR="9525" marT="9525" marB="0" anchor="ctr"/>
                </a:tc>
                <a:tc>
                  <a:txBody>
                    <a:bodyPr/>
                    <a:lstStyle/>
                    <a:p>
                      <a:pPr algn="ctr" fontAlgn="ctr"/>
                      <a:r>
                        <a:rPr lang="el-GR" sz="900" u="none" strike="noStrike" kern="1200" dirty="0">
                          <a:solidFill>
                            <a:schemeClr val="bg1"/>
                          </a:solidFill>
                          <a:effectLst/>
                          <a:latin typeface="+mn-lt"/>
                          <a:ea typeface="+mn-ea"/>
                          <a:cs typeface="+mn-cs"/>
                        </a:rPr>
                        <a:t>%</a:t>
                      </a:r>
                    </a:p>
                  </a:txBody>
                  <a:tcPr marL="9525" marR="9525" marT="9525" marB="0" anchor="ctr"/>
                </a:tc>
                <a:tc>
                  <a:txBody>
                    <a:bodyPr/>
                    <a:lstStyle/>
                    <a:p>
                      <a:pPr algn="ctr" fontAlgn="ctr"/>
                      <a:r>
                        <a:rPr lang="el-GR" sz="900" u="none" strike="noStrike" kern="1200">
                          <a:solidFill>
                            <a:schemeClr val="bg1"/>
                          </a:solidFill>
                          <a:effectLst/>
                          <a:latin typeface="+mn-lt"/>
                          <a:ea typeface="+mn-ea"/>
                          <a:cs typeface="+mn-cs"/>
                        </a:rPr>
                        <a:t>Προσκλήσεις</a:t>
                      </a:r>
                    </a:p>
                  </a:txBody>
                  <a:tcPr marL="9525" marR="9525" marT="9525" marB="0" anchor="ctr"/>
                </a:tc>
                <a:tc>
                  <a:txBody>
                    <a:bodyPr/>
                    <a:lstStyle/>
                    <a:p>
                      <a:pPr algn="ctr" fontAlgn="ctr"/>
                      <a:r>
                        <a:rPr lang="el-GR" sz="900" u="none" strike="noStrike" kern="1200" dirty="0">
                          <a:solidFill>
                            <a:schemeClr val="bg1"/>
                          </a:solidFill>
                          <a:effectLst/>
                          <a:latin typeface="+mn-lt"/>
                          <a:ea typeface="+mn-ea"/>
                          <a:cs typeface="+mn-cs"/>
                        </a:rPr>
                        <a:t>%</a:t>
                      </a:r>
                    </a:p>
                  </a:txBody>
                  <a:tcPr marL="9525" marR="9525" marT="9525" marB="0" anchor="ctr"/>
                </a:tc>
                <a:tc>
                  <a:txBody>
                    <a:bodyPr/>
                    <a:lstStyle/>
                    <a:p>
                      <a:pPr algn="ctr" fontAlgn="ctr"/>
                      <a:r>
                        <a:rPr lang="el-GR" sz="900" u="none" strike="noStrike" kern="1200" dirty="0">
                          <a:solidFill>
                            <a:schemeClr val="bg1"/>
                          </a:solidFill>
                          <a:effectLst/>
                          <a:latin typeface="+mn-lt"/>
                          <a:ea typeface="+mn-ea"/>
                          <a:cs typeface="+mn-cs"/>
                        </a:rPr>
                        <a:t>Εντάξεις</a:t>
                      </a:r>
                    </a:p>
                  </a:txBody>
                  <a:tcPr marL="9525" marR="9525" marT="9525" marB="0" anchor="ctr"/>
                </a:tc>
                <a:tc>
                  <a:txBody>
                    <a:bodyPr/>
                    <a:lstStyle/>
                    <a:p>
                      <a:pPr algn="ctr" fontAlgn="ctr"/>
                      <a:r>
                        <a:rPr lang="el-GR" sz="900" u="none" strike="noStrike" kern="1200" dirty="0">
                          <a:solidFill>
                            <a:schemeClr val="bg1"/>
                          </a:solidFill>
                          <a:effectLst/>
                          <a:latin typeface="+mn-lt"/>
                          <a:ea typeface="+mn-ea"/>
                          <a:cs typeface="+mn-cs"/>
                        </a:rPr>
                        <a:t>%</a:t>
                      </a:r>
                    </a:p>
                  </a:txBody>
                  <a:tcPr marL="9525" marR="9525" marT="9525" marB="0" anchor="ctr"/>
                </a:tc>
                <a:tc>
                  <a:txBody>
                    <a:bodyPr/>
                    <a:lstStyle/>
                    <a:p>
                      <a:pPr algn="ctr" fontAlgn="b"/>
                      <a:r>
                        <a:rPr lang="el-GR" sz="900" u="none" strike="noStrike" kern="1200" dirty="0">
                          <a:solidFill>
                            <a:schemeClr val="bg1"/>
                          </a:solidFill>
                          <a:effectLst/>
                          <a:latin typeface="+mn-lt"/>
                          <a:ea typeface="+mn-ea"/>
                          <a:cs typeface="+mn-cs"/>
                        </a:rPr>
                        <a:t>Νομικές Δεσμεύσεις</a:t>
                      </a:r>
                    </a:p>
                  </a:txBody>
                  <a:tcPr marL="9525" marR="9525" marT="9525" marB="0" anchor="ctr"/>
                </a:tc>
                <a:tc>
                  <a:txBody>
                    <a:bodyPr/>
                    <a:lstStyle/>
                    <a:p>
                      <a:pPr algn="ctr" fontAlgn="ctr"/>
                      <a:r>
                        <a:rPr lang="el-GR" sz="900" u="none" strike="noStrike" kern="1200" dirty="0">
                          <a:solidFill>
                            <a:schemeClr val="bg1"/>
                          </a:solidFill>
                          <a:effectLst/>
                          <a:latin typeface="+mn-lt"/>
                          <a:ea typeface="+mn-ea"/>
                          <a:cs typeface="+mn-cs"/>
                        </a:rPr>
                        <a:t>%</a:t>
                      </a:r>
                    </a:p>
                  </a:txBody>
                  <a:tcPr marL="9525" marR="9525" marT="9525" marB="0" anchor="ctr"/>
                </a:tc>
                <a:tc>
                  <a:txBody>
                    <a:bodyPr/>
                    <a:lstStyle/>
                    <a:p>
                      <a:pPr algn="ctr" fontAlgn="b"/>
                      <a:r>
                        <a:rPr lang="el-GR" sz="900" u="none" strike="noStrike" kern="1200" dirty="0">
                          <a:solidFill>
                            <a:schemeClr val="bg1"/>
                          </a:solidFill>
                          <a:effectLst/>
                          <a:latin typeface="+mn-lt"/>
                          <a:ea typeface="+mn-ea"/>
                          <a:cs typeface="+mn-cs"/>
                        </a:rPr>
                        <a:t>Δαπάνες</a:t>
                      </a:r>
                    </a:p>
                  </a:txBody>
                  <a:tcPr marL="9525" marR="9525" marT="9525" marB="0" anchor="ctr"/>
                </a:tc>
                <a:tc>
                  <a:txBody>
                    <a:bodyPr/>
                    <a:lstStyle/>
                    <a:p>
                      <a:pPr algn="ctr" fontAlgn="ctr"/>
                      <a:r>
                        <a:rPr lang="el-GR" sz="900" u="none" strike="noStrike" kern="1200" dirty="0">
                          <a:solidFill>
                            <a:schemeClr val="bg1"/>
                          </a:solidFill>
                          <a:effectLst/>
                          <a:latin typeface="+mn-lt"/>
                          <a:ea typeface="+mn-ea"/>
                          <a:cs typeface="+mn-cs"/>
                        </a:rPr>
                        <a:t>%</a:t>
                      </a:r>
                    </a:p>
                  </a:txBody>
                  <a:tcPr marL="9525" marR="9525" marT="9525" marB="0" anchor="ctr"/>
                </a:tc>
                <a:extLst>
                  <a:ext uri="{0D108BD9-81ED-4DB2-BD59-A6C34878D82A}">
                    <a16:rowId xmlns:a16="http://schemas.microsoft.com/office/drawing/2014/main" val="3489473276"/>
                  </a:ext>
                </a:extLst>
              </a:tr>
              <a:tr h="283845">
                <a:tc>
                  <a:txBody>
                    <a:bodyPr/>
                    <a:lstStyle/>
                    <a:p>
                      <a:pPr algn="ctr" fontAlgn="ctr"/>
                      <a:r>
                        <a:rPr lang="el-GR" sz="900" u="none" strike="noStrike" dirty="0">
                          <a:effectLst/>
                        </a:rPr>
                        <a:t>01</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50.104.712</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1.176.471</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2,35%</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1.176.471</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2,35%</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0,00%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0 </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0,00%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0 </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0,00%</a:t>
                      </a:r>
                      <a:endParaRPr lang="el-GR" sz="9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341526929"/>
                  </a:ext>
                </a:extLst>
              </a:tr>
              <a:tr h="283845">
                <a:tc>
                  <a:txBody>
                    <a:bodyPr/>
                    <a:lstStyle/>
                    <a:p>
                      <a:pPr algn="ctr" fontAlgn="ctr"/>
                      <a:r>
                        <a:rPr lang="el-GR" sz="900" u="none" strike="noStrike" dirty="0">
                          <a:effectLst/>
                        </a:rPr>
                        <a:t>02</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96.012.618</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79.072.890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82,36%</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14.695.901</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15,31%</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2.526.724</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2,63%</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2.518.224</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2,62%</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n-US" sz="900" u="none" strike="noStrike" dirty="0" smtClean="0">
                          <a:effectLst/>
                        </a:rPr>
                        <a:t>1.2</a:t>
                      </a:r>
                      <a:r>
                        <a:rPr lang="el-GR" sz="900" u="none" strike="noStrike" dirty="0" smtClean="0">
                          <a:effectLst/>
                        </a:rPr>
                        <a:t>73.055</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n-US" sz="900" u="none" strike="noStrike" dirty="0" smtClean="0">
                          <a:effectLst/>
                        </a:rPr>
                        <a:t>1</a:t>
                      </a:r>
                      <a:r>
                        <a:rPr lang="el-GR" sz="900" u="none" strike="noStrike" dirty="0" smtClean="0">
                          <a:effectLst/>
                        </a:rPr>
                        <a:t>,</a:t>
                      </a:r>
                      <a:r>
                        <a:rPr lang="en-US" sz="900" u="none" strike="noStrike" dirty="0" smtClean="0">
                          <a:effectLst/>
                        </a:rPr>
                        <a:t>33</a:t>
                      </a:r>
                      <a:r>
                        <a:rPr lang="el-GR" sz="900" u="none" strike="noStrike" dirty="0" smtClean="0">
                          <a:effectLst/>
                        </a:rPr>
                        <a:t>%</a:t>
                      </a:r>
                      <a:endParaRPr lang="el-GR" sz="9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740785740"/>
                  </a:ext>
                </a:extLst>
              </a:tr>
              <a:tr h="283845">
                <a:tc>
                  <a:txBody>
                    <a:bodyPr/>
                    <a:lstStyle/>
                    <a:p>
                      <a:pPr algn="ctr" fontAlgn="ctr"/>
                      <a:r>
                        <a:rPr lang="el-GR" sz="900" u="none" strike="noStrike">
                          <a:effectLst/>
                        </a:rPr>
                        <a:t>03</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29.214.257</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13.374.915</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45,78%</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11.485.503</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39,31%</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11.485.502</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39,31%</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8.135.502</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27,85%</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1.189.183</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4,07%</a:t>
                      </a:r>
                      <a:endParaRPr lang="el-GR" sz="9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206238399"/>
                  </a:ext>
                </a:extLst>
              </a:tr>
              <a:tr h="283845">
                <a:tc>
                  <a:txBody>
                    <a:bodyPr/>
                    <a:lstStyle/>
                    <a:p>
                      <a:pPr algn="ctr" fontAlgn="ctr"/>
                      <a:r>
                        <a:rPr lang="el-GR" sz="900" u="none" strike="noStrike" dirty="0">
                          <a:effectLst/>
                        </a:rPr>
                        <a:t>04.01</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58.428.513</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39.262.953</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67,20%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39.771.069</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68,07%</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5.528.363</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9,46%</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smtClean="0">
                          <a:effectLst/>
                        </a:rPr>
                        <a:t>3.692.662</a:t>
                      </a:r>
                    </a:p>
                  </a:txBody>
                  <a:tcPr marL="9525" marR="9525" marT="9525" marB="0" anchor="ctr"/>
                </a:tc>
                <a:tc>
                  <a:txBody>
                    <a:bodyPr/>
                    <a:lstStyle/>
                    <a:p>
                      <a:pPr algn="r" fontAlgn="ctr"/>
                      <a:r>
                        <a:rPr lang="el-GR" sz="900" u="none" strike="noStrike" dirty="0" smtClean="0">
                          <a:effectLst/>
                        </a:rPr>
                        <a:t>6,32%</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n-US" sz="900" u="none" strike="noStrike" dirty="0" smtClean="0">
                          <a:effectLst/>
                        </a:rPr>
                        <a:t>850</a:t>
                      </a:r>
                      <a:r>
                        <a:rPr lang="el-GR" sz="900" u="none" strike="noStrike" dirty="0" smtClean="0">
                          <a:effectLst/>
                        </a:rPr>
                        <a:t>.267</a:t>
                      </a:r>
                      <a:endParaRPr lang="el-GR" sz="900" u="none" strike="noStrike" dirty="0">
                        <a:effectLst/>
                      </a:endParaRPr>
                    </a:p>
                  </a:txBody>
                  <a:tcPr marL="9525" marR="9525" marT="9525" marB="0" anchor="ctr"/>
                </a:tc>
                <a:tc>
                  <a:txBody>
                    <a:bodyPr/>
                    <a:lstStyle/>
                    <a:p>
                      <a:pPr algn="r" fontAlgn="ctr"/>
                      <a:r>
                        <a:rPr lang="el-GR" sz="900" u="none" strike="noStrike" dirty="0" smtClean="0">
                          <a:effectLst/>
                        </a:rPr>
                        <a:t>1,</a:t>
                      </a:r>
                      <a:r>
                        <a:rPr lang="en-US" sz="900" u="none" strike="noStrike" dirty="0" smtClean="0">
                          <a:effectLst/>
                        </a:rPr>
                        <a:t>46</a:t>
                      </a:r>
                      <a:r>
                        <a:rPr lang="el-GR" sz="900" u="none" strike="noStrike" dirty="0" smtClean="0">
                          <a:effectLst/>
                        </a:rPr>
                        <a:t>%</a:t>
                      </a:r>
                      <a:endParaRPr lang="el-GR" sz="9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225277400"/>
                  </a:ext>
                </a:extLst>
              </a:tr>
              <a:tr h="283845">
                <a:tc>
                  <a:txBody>
                    <a:bodyPr/>
                    <a:lstStyle/>
                    <a:p>
                      <a:pPr algn="ctr" fontAlgn="ctr"/>
                      <a:r>
                        <a:rPr lang="el-GR" sz="900" u="none" strike="noStrike" dirty="0">
                          <a:effectLst/>
                        </a:rPr>
                        <a:t>04.02</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108.094.234</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46.527.111</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43,04%</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35.800.694</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33,12%</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27.736.004</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25,66%</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26.567.590</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24,58%</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smtClean="0">
                          <a:effectLst/>
                        </a:rPr>
                        <a:t>9.754.991</a:t>
                      </a:r>
                      <a:endParaRPr lang="el-GR" sz="900" u="none" strike="noStrike" dirty="0">
                        <a:effectLst/>
                      </a:endParaRPr>
                    </a:p>
                  </a:txBody>
                  <a:tcPr marL="9525" marR="9525" marT="9525" marB="0" anchor="ctr"/>
                </a:tc>
                <a:tc>
                  <a:txBody>
                    <a:bodyPr/>
                    <a:lstStyle/>
                    <a:p>
                      <a:pPr algn="r" fontAlgn="ctr"/>
                      <a:r>
                        <a:rPr lang="el-GR" sz="900" u="none" strike="noStrike" dirty="0" smtClean="0">
                          <a:effectLst/>
                        </a:rPr>
                        <a:t>9,02%</a:t>
                      </a:r>
                      <a:endParaRPr lang="el-GR" sz="9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215770023"/>
                  </a:ext>
                </a:extLst>
              </a:tr>
              <a:tr h="283845">
                <a:tc>
                  <a:txBody>
                    <a:bodyPr/>
                    <a:lstStyle/>
                    <a:p>
                      <a:pPr algn="ctr" fontAlgn="ctr"/>
                      <a:r>
                        <a:rPr lang="el-GR" sz="900" u="none" strike="noStrike" dirty="0">
                          <a:effectLst/>
                        </a:rPr>
                        <a:t>05</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76.301.517</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30.372.471</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39,81%</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16.316.678</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21,38%</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15.867.271</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20,80%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8.144.002</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10,67%</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n-US" sz="900" u="none" strike="noStrike" dirty="0" smtClean="0">
                          <a:effectLst/>
                        </a:rPr>
                        <a:t>1.059</a:t>
                      </a:r>
                      <a:r>
                        <a:rPr lang="el-GR" sz="900" u="none" strike="noStrike" dirty="0" smtClean="0">
                          <a:effectLst/>
                        </a:rPr>
                        <a:t>.421</a:t>
                      </a:r>
                      <a:endParaRPr lang="el-GR" sz="900" u="none" strike="noStrike" dirty="0">
                        <a:effectLst/>
                      </a:endParaRPr>
                    </a:p>
                  </a:txBody>
                  <a:tcPr marL="9525" marR="9525" marT="9525" marB="0" anchor="ctr"/>
                </a:tc>
                <a:tc>
                  <a:txBody>
                    <a:bodyPr/>
                    <a:lstStyle/>
                    <a:p>
                      <a:pPr algn="r" fontAlgn="ctr"/>
                      <a:r>
                        <a:rPr lang="el-GR" sz="900" u="none" strike="noStrike" dirty="0" smtClean="0">
                          <a:effectLst/>
                        </a:rPr>
                        <a:t>1,</a:t>
                      </a:r>
                      <a:r>
                        <a:rPr lang="en-US" sz="900" u="none" strike="noStrike" dirty="0" smtClean="0">
                          <a:effectLst/>
                        </a:rPr>
                        <a:t>39</a:t>
                      </a:r>
                      <a:r>
                        <a:rPr lang="el-GR" sz="900" u="none" strike="noStrike" dirty="0" smtClean="0">
                          <a:effectLst/>
                        </a:rPr>
                        <a:t>%</a:t>
                      </a:r>
                      <a:endParaRPr lang="el-GR" sz="9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849557305"/>
                  </a:ext>
                </a:extLst>
              </a:tr>
              <a:tr h="283845">
                <a:tc>
                  <a:txBody>
                    <a:bodyPr/>
                    <a:lstStyle/>
                    <a:p>
                      <a:pPr algn="ctr" fontAlgn="ctr"/>
                      <a:r>
                        <a:rPr lang="el-GR" sz="900" u="none" strike="noStrike">
                          <a:effectLst/>
                        </a:rPr>
                        <a:t>06.01</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5.622.879</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6.372.879</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113,34%</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3.482.353</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61,93%</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2.346.000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41,72%</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680.118</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12,10%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48.294</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0,86%</a:t>
                      </a:r>
                      <a:endParaRPr lang="el-GR" sz="9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414344616"/>
                  </a:ext>
                </a:extLst>
              </a:tr>
              <a:tr h="283845">
                <a:tc>
                  <a:txBody>
                    <a:bodyPr/>
                    <a:lstStyle/>
                    <a:p>
                      <a:pPr algn="ctr" fontAlgn="ctr"/>
                      <a:r>
                        <a:rPr lang="el-GR" sz="900" u="none" strike="noStrike" dirty="0">
                          <a:effectLst/>
                        </a:rPr>
                        <a:t>06.02</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2.287.172</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dirty="0">
                          <a:effectLst/>
                        </a:rPr>
                        <a:t>2.287.172</a:t>
                      </a:r>
                      <a:endParaRPr lang="el-GR" sz="9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100,00%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980.000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42,85%</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730.000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31,92%</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200.000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8,74%</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0</a:t>
                      </a:r>
                      <a:endParaRPr lang="el-GR" sz="9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u="none" strike="noStrike">
                          <a:effectLst/>
                        </a:rPr>
                        <a:t>0,00%</a:t>
                      </a:r>
                      <a:endParaRPr lang="el-GR" sz="9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101875817"/>
                  </a:ext>
                </a:extLst>
              </a:tr>
              <a:tr h="283845">
                <a:tc>
                  <a:txBody>
                    <a:bodyPr/>
                    <a:lstStyle/>
                    <a:p>
                      <a:pPr algn="ctr" fontAlgn="b"/>
                      <a:r>
                        <a:rPr lang="el-GR" sz="900" b="1" u="none" strike="noStrike" dirty="0">
                          <a:effectLst/>
                        </a:rPr>
                        <a:t>ΕΤΠΑ</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a:effectLst/>
                        </a:rPr>
                        <a:t>315.684.496</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a:effectLst/>
                        </a:rPr>
                        <a:t>169.632.579</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a:effectLst/>
                        </a:rPr>
                        <a:t>53,73%</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86.927.975</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27,54%</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37.753.860</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11,96%</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smtClean="0">
                          <a:effectLst/>
                        </a:rPr>
                        <a:t>23.170.509</a:t>
                      </a:r>
                      <a:endParaRPr lang="el-GR" sz="900" b="1" u="none" strike="noStrike" dirty="0">
                        <a:effectLst/>
                      </a:endParaRPr>
                    </a:p>
                  </a:txBody>
                  <a:tcPr marL="9525" marR="9525" marT="9525" marB="0" anchor="ctr"/>
                </a:tc>
                <a:tc>
                  <a:txBody>
                    <a:bodyPr/>
                    <a:lstStyle/>
                    <a:p>
                      <a:pPr algn="r" fontAlgn="ctr"/>
                      <a:r>
                        <a:rPr lang="el-GR" sz="900" b="1" u="none" strike="noStrike" dirty="0" smtClean="0">
                          <a:effectLst/>
                        </a:rPr>
                        <a:t>7,34%</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n-US" sz="900" b="1" u="none" strike="noStrike" dirty="0" smtClean="0">
                          <a:effectLst/>
                        </a:rPr>
                        <a:t>4</a:t>
                      </a:r>
                      <a:r>
                        <a:rPr lang="el-GR" sz="900" b="1" u="none" strike="noStrike" dirty="0" smtClean="0">
                          <a:effectLst/>
                        </a:rPr>
                        <a:t>.</a:t>
                      </a:r>
                      <a:r>
                        <a:rPr lang="en-US" sz="900" b="1" u="none" strike="noStrike" dirty="0" smtClean="0">
                          <a:effectLst/>
                        </a:rPr>
                        <a:t>420</a:t>
                      </a:r>
                      <a:r>
                        <a:rPr lang="el-GR" sz="900" b="1" u="none" strike="noStrike" dirty="0" smtClean="0">
                          <a:effectLst/>
                        </a:rPr>
                        <a:t>.221</a:t>
                      </a:r>
                      <a:endParaRPr lang="el-GR" sz="900" b="1" u="none" strike="noStrike" dirty="0">
                        <a:effectLst/>
                      </a:endParaRPr>
                    </a:p>
                  </a:txBody>
                  <a:tcPr marL="9525" marR="9525" marT="9525" marB="0" anchor="ctr"/>
                </a:tc>
                <a:tc>
                  <a:txBody>
                    <a:bodyPr/>
                    <a:lstStyle/>
                    <a:p>
                      <a:pPr algn="r" fontAlgn="ctr"/>
                      <a:r>
                        <a:rPr lang="el-GR" sz="900" b="1" u="none" strike="noStrike" dirty="0" smtClean="0">
                          <a:effectLst/>
                        </a:rPr>
                        <a:t>1,</a:t>
                      </a:r>
                      <a:r>
                        <a:rPr lang="en-US" sz="900" b="1" u="none" strike="noStrike" dirty="0" smtClean="0">
                          <a:effectLst/>
                        </a:rPr>
                        <a:t>40</a:t>
                      </a:r>
                      <a:r>
                        <a:rPr lang="el-GR" sz="900" b="1" u="none" strike="noStrike" dirty="0" smtClean="0">
                          <a:effectLst/>
                        </a:rPr>
                        <a:t>%</a:t>
                      </a:r>
                      <a:endParaRPr lang="el-GR" sz="9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327352388"/>
                  </a:ext>
                </a:extLst>
              </a:tr>
              <a:tr h="283845">
                <a:tc>
                  <a:txBody>
                    <a:bodyPr/>
                    <a:lstStyle/>
                    <a:p>
                      <a:pPr algn="ctr" fontAlgn="b"/>
                      <a:r>
                        <a:rPr lang="el-GR" sz="900" b="1" u="none" strike="noStrike" dirty="0">
                          <a:effectLst/>
                        </a:rPr>
                        <a:t>ΕΚΤ+</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110.381.406</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48.814.283</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44,22%</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a:effectLst/>
                        </a:rPr>
                        <a:t>36.780.694</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a:effectLst/>
                        </a:rPr>
                        <a:t>33,32%</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28.466.004</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25,79%</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26.767.590</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24,25%</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smtClean="0">
                          <a:effectLst/>
                        </a:rPr>
                        <a:t>9.754.991</a:t>
                      </a:r>
                    </a:p>
                  </a:txBody>
                  <a:tcPr marL="9525" marR="9525" marT="9525" marB="0" anchor="ctr"/>
                </a:tc>
                <a:tc>
                  <a:txBody>
                    <a:bodyPr/>
                    <a:lstStyle/>
                    <a:p>
                      <a:pPr algn="r" fontAlgn="ctr"/>
                      <a:r>
                        <a:rPr lang="el-GR" sz="900" b="1" u="none" strike="noStrike" dirty="0" smtClean="0">
                          <a:effectLst/>
                        </a:rPr>
                        <a:t>8,84%</a:t>
                      </a:r>
                      <a:endParaRPr lang="el-GR" sz="9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026490550"/>
                  </a:ext>
                </a:extLst>
              </a:tr>
              <a:tr h="283845">
                <a:tc>
                  <a:txBody>
                    <a:bodyPr/>
                    <a:lstStyle/>
                    <a:p>
                      <a:pPr algn="ctr" fontAlgn="ctr"/>
                      <a:r>
                        <a:rPr lang="el-GR" sz="900" b="1" u="none" strike="noStrike" dirty="0">
                          <a:effectLst/>
                        </a:rPr>
                        <a:t>Πρόγραμμα</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426.065.902</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218.446.862</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51,27%</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a:effectLst/>
                        </a:rPr>
                        <a:t>123.708.669</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a:effectLst/>
                        </a:rPr>
                        <a:t>29,04%</a:t>
                      </a:r>
                      <a:endParaRPr lang="el-GR" sz="900" b="1"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a:effectLst/>
                        </a:rPr>
                        <a:t>66.219.864</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a:effectLst/>
                        </a:rPr>
                        <a:t>15,54%</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smtClean="0">
                          <a:effectLst/>
                        </a:rPr>
                        <a:t>49.938.098</a:t>
                      </a:r>
                    </a:p>
                  </a:txBody>
                  <a:tcPr marL="9525" marR="9525" marT="9525" marB="0" anchor="ctr"/>
                </a:tc>
                <a:tc>
                  <a:txBody>
                    <a:bodyPr/>
                    <a:lstStyle/>
                    <a:p>
                      <a:pPr algn="r" fontAlgn="ctr"/>
                      <a:r>
                        <a:rPr lang="el-GR" sz="900" b="1" u="none" strike="noStrike" dirty="0" smtClean="0">
                          <a:effectLst/>
                        </a:rPr>
                        <a:t>11,72</a:t>
                      </a:r>
                      <a:r>
                        <a:rPr lang="el-GR" sz="900" b="1" u="none" strike="noStrike" dirty="0">
                          <a:effectLst/>
                        </a:rPr>
                        <a:t>%</a:t>
                      </a:r>
                      <a:endParaRPr lang="el-GR" sz="9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r>
                        <a:rPr lang="el-GR" sz="900" b="1" u="none" strike="noStrike" dirty="0" smtClean="0">
                          <a:effectLst/>
                        </a:rPr>
                        <a:t>1</a:t>
                      </a:r>
                      <a:r>
                        <a:rPr lang="en-US" sz="900" b="1" u="none" strike="noStrike" dirty="0" smtClean="0">
                          <a:effectLst/>
                        </a:rPr>
                        <a:t>4</a:t>
                      </a:r>
                      <a:r>
                        <a:rPr lang="el-GR" sz="900" b="1" u="none" strike="noStrike" dirty="0" smtClean="0">
                          <a:effectLst/>
                        </a:rPr>
                        <a:t>.</a:t>
                      </a:r>
                      <a:r>
                        <a:rPr lang="en-US" sz="900" b="1" u="none" strike="noStrike" dirty="0" smtClean="0">
                          <a:effectLst/>
                        </a:rPr>
                        <a:t>175</a:t>
                      </a:r>
                      <a:r>
                        <a:rPr lang="el-GR" sz="900" b="1" u="none" strike="noStrike" dirty="0" smtClean="0">
                          <a:effectLst/>
                        </a:rPr>
                        <a:t>.212</a:t>
                      </a:r>
                      <a:endParaRPr lang="el-GR" sz="900" b="1" u="none" strike="noStrike" dirty="0" smtClean="0">
                        <a:effectLst/>
                      </a:endParaRPr>
                    </a:p>
                  </a:txBody>
                  <a:tcPr marL="9525" marR="9525" marT="9525" marB="0" anchor="ctr"/>
                </a:tc>
                <a:tc>
                  <a:txBody>
                    <a:bodyPr/>
                    <a:lstStyle/>
                    <a:p>
                      <a:pPr algn="r" fontAlgn="ctr"/>
                      <a:r>
                        <a:rPr lang="el-GR" sz="900" b="1" u="none" strike="noStrike" dirty="0" smtClean="0">
                          <a:effectLst/>
                        </a:rPr>
                        <a:t>3,</a:t>
                      </a:r>
                      <a:r>
                        <a:rPr lang="en-US" sz="900" b="1" u="none" strike="noStrike" dirty="0" smtClean="0">
                          <a:effectLst/>
                        </a:rPr>
                        <a:t>33</a:t>
                      </a:r>
                      <a:r>
                        <a:rPr lang="el-GR" sz="900" b="1" u="none" strike="noStrike" dirty="0" smtClean="0">
                          <a:effectLst/>
                        </a:rPr>
                        <a:t>%</a:t>
                      </a:r>
                      <a:endParaRPr lang="el-GR" sz="9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94433640"/>
                  </a:ext>
                </a:extLst>
              </a:tr>
            </a:tbl>
          </a:graphicData>
        </a:graphic>
      </p:graphicFrame>
      <p:graphicFrame>
        <p:nvGraphicFramePr>
          <p:cNvPr id="12" name="Γράφημα 11">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469933575"/>
              </p:ext>
            </p:extLst>
          </p:nvPr>
        </p:nvGraphicFramePr>
        <p:xfrm>
          <a:off x="63162" y="1387619"/>
          <a:ext cx="5490883" cy="4509248"/>
        </p:xfrm>
        <a:graphic>
          <a:graphicData uri="http://schemas.openxmlformats.org/drawingml/2006/chart">
            <c:chart xmlns:c="http://schemas.openxmlformats.org/drawingml/2006/chart" xmlns:r="http://schemas.openxmlformats.org/officeDocument/2006/relationships" r:id="rId7"/>
          </a:graphicData>
        </a:graphic>
      </p:graphicFrame>
      <p:sp>
        <p:nvSpPr>
          <p:cNvPr id="3" name="Ορθογώνιο 2"/>
          <p:cNvSpPr/>
          <p:nvPr/>
        </p:nvSpPr>
        <p:spPr>
          <a:xfrm>
            <a:off x="349820" y="5573701"/>
            <a:ext cx="5356625" cy="646331"/>
          </a:xfrm>
          <a:prstGeom prst="rect">
            <a:avLst/>
          </a:prstGeom>
        </p:spPr>
        <p:txBody>
          <a:bodyPr wrap="square">
            <a:spAutoFit/>
          </a:bodyPr>
          <a:lstStyle/>
          <a:p>
            <a:r>
              <a:rPr lang="el-GR" dirty="0">
                <a:solidFill>
                  <a:schemeClr val="accent1"/>
                </a:solidFill>
              </a:rPr>
              <a:t>Εκτίμηση </a:t>
            </a:r>
            <a:r>
              <a:rPr lang="el-GR" dirty="0" smtClean="0">
                <a:solidFill>
                  <a:schemeClr val="accent1"/>
                </a:solidFill>
              </a:rPr>
              <a:t>ποσού νομικών δεσμεύσεων στις </a:t>
            </a:r>
            <a:r>
              <a:rPr lang="el-GR" dirty="0">
                <a:solidFill>
                  <a:schemeClr val="accent1"/>
                </a:solidFill>
              </a:rPr>
              <a:t>31.12.2024</a:t>
            </a:r>
            <a:r>
              <a:rPr lang="el-GR" dirty="0"/>
              <a:t>: </a:t>
            </a:r>
            <a:r>
              <a:rPr lang="el-GR" dirty="0" smtClean="0">
                <a:solidFill>
                  <a:srgbClr val="FF0000"/>
                </a:solidFill>
              </a:rPr>
              <a:t>&gt;103 </a:t>
            </a:r>
            <a:r>
              <a:rPr lang="el-GR" dirty="0">
                <a:solidFill>
                  <a:srgbClr val="FF0000"/>
                </a:solidFill>
              </a:rPr>
              <a:t>εκ. €</a:t>
            </a:r>
            <a:r>
              <a:rPr lang="el-GR" dirty="0"/>
              <a:t> </a:t>
            </a:r>
            <a:r>
              <a:rPr lang="el-GR" dirty="0" smtClean="0"/>
              <a:t>(ή </a:t>
            </a:r>
            <a:r>
              <a:rPr lang="el-GR" dirty="0" smtClean="0">
                <a:solidFill>
                  <a:schemeClr val="accent1"/>
                </a:solidFill>
              </a:rPr>
              <a:t>24,2% </a:t>
            </a:r>
            <a:r>
              <a:rPr lang="el-GR" dirty="0"/>
              <a:t>του Προγράμματος).</a:t>
            </a:r>
          </a:p>
        </p:txBody>
      </p:sp>
      <p:sp>
        <p:nvSpPr>
          <p:cNvPr id="14" name="Ορθογώνιο 13"/>
          <p:cNvSpPr/>
          <p:nvPr/>
        </p:nvSpPr>
        <p:spPr>
          <a:xfrm>
            <a:off x="6131506" y="5573700"/>
            <a:ext cx="5356625" cy="923330"/>
          </a:xfrm>
          <a:prstGeom prst="rect">
            <a:avLst/>
          </a:prstGeom>
        </p:spPr>
        <p:txBody>
          <a:bodyPr wrap="square">
            <a:spAutoFit/>
          </a:bodyPr>
          <a:lstStyle/>
          <a:p>
            <a:r>
              <a:rPr lang="el-GR" dirty="0">
                <a:solidFill>
                  <a:schemeClr val="accent1"/>
                </a:solidFill>
              </a:rPr>
              <a:t>Εκτίμηση </a:t>
            </a:r>
            <a:r>
              <a:rPr lang="el-GR" dirty="0" smtClean="0">
                <a:solidFill>
                  <a:schemeClr val="accent1"/>
                </a:solidFill>
              </a:rPr>
              <a:t>ύψους δαπανών: </a:t>
            </a:r>
          </a:p>
          <a:p>
            <a:r>
              <a:rPr lang="el-GR" dirty="0" smtClean="0">
                <a:solidFill>
                  <a:schemeClr val="accent1"/>
                </a:solidFill>
              </a:rPr>
              <a:t>31.12.2024</a:t>
            </a:r>
            <a:r>
              <a:rPr lang="el-GR" dirty="0"/>
              <a:t>: </a:t>
            </a:r>
            <a:r>
              <a:rPr lang="el-GR" dirty="0" smtClean="0">
                <a:solidFill>
                  <a:srgbClr val="FF0000"/>
                </a:solidFill>
              </a:rPr>
              <a:t>&gt;54 </a:t>
            </a:r>
            <a:r>
              <a:rPr lang="el-GR" dirty="0">
                <a:solidFill>
                  <a:srgbClr val="FF0000"/>
                </a:solidFill>
              </a:rPr>
              <a:t>εκ. €</a:t>
            </a:r>
            <a:r>
              <a:rPr lang="el-GR" dirty="0"/>
              <a:t> </a:t>
            </a:r>
            <a:r>
              <a:rPr lang="el-GR" dirty="0" smtClean="0"/>
              <a:t>(ή </a:t>
            </a:r>
            <a:r>
              <a:rPr lang="el-GR" dirty="0" smtClean="0">
                <a:solidFill>
                  <a:schemeClr val="accent1"/>
                </a:solidFill>
              </a:rPr>
              <a:t>12,7% </a:t>
            </a:r>
            <a:r>
              <a:rPr lang="el-GR" dirty="0"/>
              <a:t>του Προγράμματος</a:t>
            </a:r>
            <a:r>
              <a:rPr lang="el-GR" dirty="0" smtClean="0"/>
              <a:t>).</a:t>
            </a:r>
          </a:p>
          <a:p>
            <a:r>
              <a:rPr lang="el-GR" dirty="0" smtClean="0">
                <a:solidFill>
                  <a:schemeClr val="accent1"/>
                </a:solidFill>
              </a:rPr>
              <a:t>31.12.2025:</a:t>
            </a:r>
            <a:r>
              <a:rPr lang="el-GR" dirty="0" smtClean="0"/>
              <a:t> </a:t>
            </a:r>
            <a:r>
              <a:rPr lang="el-GR" dirty="0" smtClean="0">
                <a:solidFill>
                  <a:srgbClr val="FF0000"/>
                </a:solidFill>
              </a:rPr>
              <a:t>&gt;100 </a:t>
            </a:r>
            <a:r>
              <a:rPr lang="el-GR" dirty="0">
                <a:solidFill>
                  <a:srgbClr val="FF0000"/>
                </a:solidFill>
              </a:rPr>
              <a:t>εκ. </a:t>
            </a:r>
            <a:r>
              <a:rPr lang="el-GR" dirty="0" smtClean="0">
                <a:solidFill>
                  <a:srgbClr val="FF0000"/>
                </a:solidFill>
              </a:rPr>
              <a:t>€.</a:t>
            </a:r>
            <a:endParaRPr lang="el-GR" dirty="0">
              <a:solidFill>
                <a:srgbClr val="FF0000"/>
              </a:solidFill>
            </a:endParaRPr>
          </a:p>
        </p:txBody>
      </p:sp>
    </p:spTree>
    <p:extLst>
      <p:ext uri="{BB962C8B-B14F-4D97-AF65-F5344CB8AC3E}">
        <p14:creationId xmlns:p14="http://schemas.microsoft.com/office/powerpoint/2010/main" val="15890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6874" y="91991"/>
            <a:ext cx="6596743" cy="1089529"/>
          </a:xfrm>
          <a:prstGeom prst="rect">
            <a:avLst/>
          </a:prstGeom>
          <a:noFill/>
        </p:spPr>
        <p:txBody>
          <a:bodyPr wrap="square" rtlCol="0">
            <a:spAutoFit/>
          </a:bodyPr>
          <a:lstStyle/>
          <a:p>
            <a:pPr algn="ctr">
              <a:lnSpc>
                <a:spcPct val="90000"/>
              </a:lnSpc>
            </a:pPr>
            <a:r>
              <a:rPr lang="el-GR" sz="3600" dirty="0">
                <a:solidFill>
                  <a:schemeClr val="accent1">
                    <a:lumMod val="75000"/>
                  </a:schemeClr>
                </a:solidFill>
              </a:rPr>
              <a:t>Πρόγραμμα «Στερεά Ελλάδα» 2021 - 2027</a:t>
            </a:r>
            <a:endParaRPr lang="en-US" sz="3600" dirty="0">
              <a:solidFill>
                <a:schemeClr val="accent1">
                  <a:lumMod val="75000"/>
                </a:schemeClr>
              </a:solidFill>
            </a:endParaRPr>
          </a:p>
        </p:txBody>
      </p:sp>
      <p:grpSp>
        <p:nvGrpSpPr>
          <p:cNvPr id="2" name="Group 3"/>
          <p:cNvGrpSpPr/>
          <p:nvPr/>
        </p:nvGrpSpPr>
        <p:grpSpPr>
          <a:xfrm>
            <a:off x="4326360" y="1317877"/>
            <a:ext cx="661311" cy="101677"/>
            <a:chOff x="1847846" y="5503706"/>
            <a:chExt cx="1041400" cy="160116"/>
          </a:xfrm>
        </p:grpSpPr>
        <p:sp>
          <p:nvSpPr>
            <p:cNvPr id="5" name="Parallelogram 4"/>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Parallelogram 6"/>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37" name="Picture 2"/>
          <p:cNvPicPr>
            <a:picLocks noChangeAspect="1" noChangeArrowheads="1"/>
          </p:cNvPicPr>
          <p:nvPr/>
        </p:nvPicPr>
        <p:blipFill>
          <a:blip r:embed="rId2"/>
          <a:srcRect l="92302" t="4808" r="450" b="93134"/>
          <a:stretch>
            <a:fillRect/>
          </a:stretch>
        </p:blipFill>
        <p:spPr bwMode="auto">
          <a:xfrm>
            <a:off x="9013371" y="195942"/>
            <a:ext cx="2390251" cy="251927"/>
          </a:xfrm>
          <a:prstGeom prst="rect">
            <a:avLst/>
          </a:prstGeom>
          <a:noFill/>
          <a:ln w="9525">
            <a:noFill/>
            <a:miter lim="800000"/>
            <a:headEnd/>
            <a:tailEnd/>
          </a:ln>
          <a:effectLst/>
        </p:spPr>
      </p:pic>
      <p:pic>
        <p:nvPicPr>
          <p:cNvPr id="41"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43"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46"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47"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sp>
        <p:nvSpPr>
          <p:cNvPr id="53" name="Rectangle 9"/>
          <p:cNvSpPr/>
          <p:nvPr/>
        </p:nvSpPr>
        <p:spPr>
          <a:xfrm>
            <a:off x="234918" y="3577881"/>
            <a:ext cx="3625624" cy="535531"/>
          </a:xfrm>
          <a:prstGeom prst="rect">
            <a:avLst/>
          </a:prstGeom>
        </p:spPr>
        <p:txBody>
          <a:bodyPr wrap="square">
            <a:spAutoFit/>
          </a:bodyPr>
          <a:lstStyle/>
          <a:p>
            <a:pPr>
              <a:lnSpc>
                <a:spcPct val="120000"/>
              </a:lnSpc>
            </a:pPr>
            <a:r>
              <a:rPr lang="el-GR" sz="2400" b="1" dirty="0">
                <a:solidFill>
                  <a:srgbClr val="FF0000"/>
                </a:solidFill>
                <a:latin typeface="Segoe UI" panose="020B0502040204020203" pitchFamily="34" charset="0"/>
                <a:cs typeface="Segoe UI" panose="020B0502040204020203" pitchFamily="34" charset="0"/>
              </a:rPr>
              <a:t>426.065.902 €</a:t>
            </a:r>
            <a:endParaRPr lang="en-US" sz="2400" b="1" dirty="0">
              <a:solidFill>
                <a:srgbClr val="FF0000"/>
              </a:solidFill>
              <a:latin typeface="Segoe UI" panose="020B0502040204020203" pitchFamily="34" charset="0"/>
              <a:cs typeface="Segoe UI" panose="020B0502040204020203" pitchFamily="34" charset="0"/>
            </a:endParaRPr>
          </a:p>
        </p:txBody>
      </p:sp>
      <p:sp>
        <p:nvSpPr>
          <p:cNvPr id="54" name="Rectangle 10"/>
          <p:cNvSpPr/>
          <p:nvPr/>
        </p:nvSpPr>
        <p:spPr>
          <a:xfrm>
            <a:off x="188265" y="2758335"/>
            <a:ext cx="2442968" cy="796757"/>
          </a:xfrm>
          <a:prstGeom prst="rect">
            <a:avLst/>
          </a:prstGeom>
        </p:spPr>
        <p:txBody>
          <a:bodyPr wrap="square">
            <a:spAutoFit/>
          </a:bodyPr>
          <a:lstStyle/>
          <a:p>
            <a:pPr>
              <a:lnSpc>
                <a:spcPct val="120000"/>
              </a:lnSpc>
            </a:pPr>
            <a:r>
              <a:rPr lang="el-GR" sz="2000" b="1" dirty="0">
                <a:solidFill>
                  <a:schemeClr val="tx1">
                    <a:lumMod val="75000"/>
                    <a:lumOff val="25000"/>
                  </a:schemeClr>
                </a:solidFill>
                <a:latin typeface="Segoe UI" panose="020B0502040204020203" pitchFamily="34" charset="0"/>
                <a:cs typeface="Segoe UI" panose="020B0502040204020203" pitchFamily="34" charset="0"/>
              </a:rPr>
              <a:t>Συνολική </a:t>
            </a:r>
          </a:p>
          <a:p>
            <a:pPr>
              <a:lnSpc>
                <a:spcPct val="120000"/>
              </a:lnSpc>
            </a:pPr>
            <a:r>
              <a:rPr lang="el-GR" sz="2000" b="1" dirty="0">
                <a:solidFill>
                  <a:schemeClr val="tx1">
                    <a:lumMod val="75000"/>
                    <a:lumOff val="25000"/>
                  </a:schemeClr>
                </a:solidFill>
                <a:latin typeface="Segoe UI" panose="020B0502040204020203" pitchFamily="34" charset="0"/>
                <a:cs typeface="Segoe UI" panose="020B0502040204020203" pitchFamily="34" charset="0"/>
              </a:rPr>
              <a:t>Δημόσια Δαπάνη</a:t>
            </a:r>
            <a:r>
              <a:rPr lang="id-ID" sz="2000" b="1" dirty="0">
                <a:solidFill>
                  <a:schemeClr val="tx1">
                    <a:lumMod val="75000"/>
                    <a:lumOff val="25000"/>
                  </a:schemeClr>
                </a:solidFill>
                <a:latin typeface="Segoe UI" panose="020B0502040204020203" pitchFamily="34" charset="0"/>
                <a:cs typeface="Segoe UI" panose="020B0502040204020203" pitchFamily="34" charset="0"/>
              </a:rPr>
              <a:t> </a:t>
            </a:r>
            <a:endParaRPr lang="en-US" sz="2000" b="1" dirty="0">
              <a:solidFill>
                <a:schemeClr val="tx1">
                  <a:lumMod val="75000"/>
                  <a:lumOff val="25000"/>
                </a:schemeClr>
              </a:solidFill>
              <a:latin typeface="Segoe UI" panose="020B0502040204020203" pitchFamily="34" charset="0"/>
              <a:cs typeface="Segoe UI" panose="020B0502040204020203" pitchFamily="34" charset="0"/>
            </a:endParaRPr>
          </a:p>
        </p:txBody>
      </p:sp>
      <p:grpSp>
        <p:nvGrpSpPr>
          <p:cNvPr id="55" name="Group 15"/>
          <p:cNvGrpSpPr/>
          <p:nvPr/>
        </p:nvGrpSpPr>
        <p:grpSpPr>
          <a:xfrm>
            <a:off x="3116424" y="1940311"/>
            <a:ext cx="7333862" cy="4208562"/>
            <a:chOff x="4721289" y="1399136"/>
            <a:chExt cx="7333862" cy="4208562"/>
          </a:xfrm>
        </p:grpSpPr>
        <p:graphicFrame>
          <p:nvGraphicFramePr>
            <p:cNvPr id="56" name="Chart 13"/>
            <p:cNvGraphicFramePr/>
            <p:nvPr>
              <p:extLst>
                <p:ext uri="{D42A27DB-BD31-4B8C-83A1-F6EECF244321}">
                  <p14:modId xmlns:p14="http://schemas.microsoft.com/office/powerpoint/2010/main" val="2038792609"/>
                </p:ext>
              </p:extLst>
            </p:nvPr>
          </p:nvGraphicFramePr>
          <p:xfrm>
            <a:off x="4721289" y="1399136"/>
            <a:ext cx="7333862" cy="4208562"/>
          </p:xfrm>
          <a:graphic>
            <a:graphicData uri="http://schemas.openxmlformats.org/drawingml/2006/chart">
              <c:chart xmlns:c="http://schemas.openxmlformats.org/drawingml/2006/chart" xmlns:r="http://schemas.openxmlformats.org/officeDocument/2006/relationships" r:id="rId5"/>
            </a:graphicData>
          </a:graphic>
        </p:graphicFrame>
        <p:sp>
          <p:nvSpPr>
            <p:cNvPr id="57" name="TextBox 14"/>
            <p:cNvSpPr txBox="1"/>
            <p:nvPr/>
          </p:nvSpPr>
          <p:spPr>
            <a:xfrm>
              <a:off x="6942613" y="2875001"/>
              <a:ext cx="2072987" cy="1016560"/>
            </a:xfrm>
            <a:prstGeom prst="rect">
              <a:avLst/>
            </a:prstGeom>
            <a:noFill/>
          </p:spPr>
          <p:txBody>
            <a:bodyPr wrap="square" rtlCol="0" anchor="ctr">
              <a:spAutoFit/>
            </a:bodyPr>
            <a:lstStyle/>
            <a:p>
              <a:pPr algn="ctr">
                <a:lnSpc>
                  <a:spcPct val="70000"/>
                </a:lnSpc>
              </a:pPr>
              <a:r>
                <a:rPr lang="el-GR" sz="2800" spc="-150" dirty="0">
                  <a:solidFill>
                    <a:schemeClr val="tx1">
                      <a:lumMod val="85000"/>
                      <a:lumOff val="15000"/>
                    </a:schemeClr>
                  </a:solidFill>
                </a:rPr>
                <a:t>Συνολική Δημόσια Δαπάνη</a:t>
              </a:r>
              <a:endParaRPr lang="en-US" sz="2800" spc="-150" dirty="0">
                <a:solidFill>
                  <a:schemeClr val="tx1">
                    <a:lumMod val="85000"/>
                    <a:lumOff val="15000"/>
                  </a:schemeClr>
                </a:solidFill>
              </a:endParaRPr>
            </a:p>
          </p:txBody>
        </p:sp>
      </p:grpSp>
      <p:sp>
        <p:nvSpPr>
          <p:cNvPr id="58" name="Speech Bubble: Rectangle 16"/>
          <p:cNvSpPr/>
          <p:nvPr/>
        </p:nvSpPr>
        <p:spPr>
          <a:xfrm>
            <a:off x="8034513" y="1797345"/>
            <a:ext cx="1738598" cy="626433"/>
          </a:xfrm>
          <a:prstGeom prst="wedgeRectCallout">
            <a:avLst>
              <a:gd name="adj1" fmla="val -90270"/>
              <a:gd name="adj2" fmla="val 79835"/>
            </a:avLst>
          </a:prstGeom>
          <a:solidFill>
            <a:schemeClr val="bg1"/>
          </a:solidFill>
          <a:ln>
            <a:noFill/>
          </a:ln>
          <a:effectLst>
            <a:outerShdw blurRad="723900" sx="90000" sy="90000" algn="c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solidFill>
                  <a:schemeClr val="tx1">
                    <a:lumMod val="75000"/>
                    <a:lumOff val="25000"/>
                  </a:schemeClr>
                </a:solidFill>
              </a:rPr>
              <a:t>Σ.Π.1 </a:t>
            </a:r>
            <a:r>
              <a:rPr lang="el-GR" b="1" dirty="0">
                <a:solidFill>
                  <a:schemeClr val="tx1">
                    <a:lumMod val="75000"/>
                    <a:lumOff val="25000"/>
                  </a:schemeClr>
                </a:solidFill>
              </a:rPr>
              <a:t>50.104.712 €  </a:t>
            </a:r>
            <a:endParaRPr lang="en-US" b="1" dirty="0">
              <a:solidFill>
                <a:schemeClr val="tx1">
                  <a:lumMod val="75000"/>
                  <a:lumOff val="25000"/>
                </a:schemeClr>
              </a:solidFill>
            </a:endParaRPr>
          </a:p>
        </p:txBody>
      </p:sp>
      <p:sp>
        <p:nvSpPr>
          <p:cNvPr id="59" name="Speech Bubble: Rectangle 18"/>
          <p:cNvSpPr/>
          <p:nvPr/>
        </p:nvSpPr>
        <p:spPr>
          <a:xfrm>
            <a:off x="8232471" y="3043011"/>
            <a:ext cx="1738598" cy="626433"/>
          </a:xfrm>
          <a:prstGeom prst="wedgeRectCallout">
            <a:avLst>
              <a:gd name="adj1" fmla="val -63293"/>
              <a:gd name="adj2" fmla="val 120699"/>
            </a:avLst>
          </a:prstGeom>
          <a:solidFill>
            <a:schemeClr val="bg1"/>
          </a:solidFill>
          <a:ln>
            <a:noFill/>
          </a:ln>
          <a:effectLst>
            <a:outerShdw blurRad="723900" sx="90000" sy="90000" algn="c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solidFill>
                  <a:schemeClr val="tx1">
                    <a:lumMod val="75000"/>
                    <a:lumOff val="25000"/>
                  </a:schemeClr>
                </a:solidFill>
              </a:rPr>
              <a:t>Σ.Π.2 </a:t>
            </a:r>
            <a:r>
              <a:rPr lang="el-GR" b="1" dirty="0">
                <a:solidFill>
                  <a:schemeClr val="tx1">
                    <a:lumMod val="75000"/>
                    <a:lumOff val="25000"/>
                  </a:schemeClr>
                </a:solidFill>
              </a:rPr>
              <a:t>96.012.618 €  </a:t>
            </a:r>
            <a:endParaRPr lang="en-US" b="1" dirty="0">
              <a:solidFill>
                <a:schemeClr val="tx1">
                  <a:lumMod val="75000"/>
                  <a:lumOff val="25000"/>
                </a:schemeClr>
              </a:solidFill>
            </a:endParaRPr>
          </a:p>
        </p:txBody>
      </p:sp>
      <p:sp>
        <p:nvSpPr>
          <p:cNvPr id="60" name="Speech Bubble: Rectangle 19"/>
          <p:cNvSpPr/>
          <p:nvPr/>
        </p:nvSpPr>
        <p:spPr>
          <a:xfrm>
            <a:off x="3253260" y="2195757"/>
            <a:ext cx="1738598" cy="626433"/>
          </a:xfrm>
          <a:prstGeom prst="wedgeRectCallout">
            <a:avLst>
              <a:gd name="adj1" fmla="val 51973"/>
              <a:gd name="adj2" fmla="val 100343"/>
            </a:avLst>
          </a:prstGeom>
          <a:solidFill>
            <a:schemeClr val="bg1"/>
          </a:solidFill>
          <a:ln>
            <a:noFill/>
          </a:ln>
          <a:effectLst>
            <a:outerShdw blurRad="723900" sx="90000" sy="90000" algn="c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solidFill>
                  <a:schemeClr val="tx1">
                    <a:lumMod val="75000"/>
                    <a:lumOff val="25000"/>
                  </a:schemeClr>
                </a:solidFill>
              </a:rPr>
              <a:t>Σ.Π.5 </a:t>
            </a:r>
            <a:r>
              <a:rPr lang="el-GR" b="1" dirty="0">
                <a:solidFill>
                  <a:schemeClr val="tx1">
                    <a:lumMod val="75000"/>
                    <a:lumOff val="25000"/>
                  </a:schemeClr>
                </a:solidFill>
              </a:rPr>
              <a:t>76.301.517 €  </a:t>
            </a:r>
            <a:endParaRPr lang="en-US" b="1" dirty="0">
              <a:solidFill>
                <a:schemeClr val="tx1">
                  <a:lumMod val="75000"/>
                  <a:lumOff val="25000"/>
                </a:schemeClr>
              </a:solidFill>
            </a:endParaRPr>
          </a:p>
        </p:txBody>
      </p:sp>
      <p:sp>
        <p:nvSpPr>
          <p:cNvPr id="61" name="Speech Bubble: Rectangle 20"/>
          <p:cNvSpPr/>
          <p:nvPr/>
        </p:nvSpPr>
        <p:spPr>
          <a:xfrm>
            <a:off x="7604911" y="5300710"/>
            <a:ext cx="1510336" cy="653840"/>
          </a:xfrm>
          <a:prstGeom prst="wedgeRectCallout">
            <a:avLst>
              <a:gd name="adj1" fmla="val -38113"/>
              <a:gd name="adj2" fmla="val -109967"/>
            </a:avLst>
          </a:prstGeom>
          <a:solidFill>
            <a:schemeClr val="bg1"/>
          </a:solidFill>
          <a:ln>
            <a:noFill/>
          </a:ln>
          <a:effectLst>
            <a:outerShdw blurRad="723900" sx="90000" sy="90000" algn="c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solidFill>
                  <a:schemeClr val="tx1">
                    <a:lumMod val="75000"/>
                    <a:lumOff val="25000"/>
                  </a:schemeClr>
                </a:solidFill>
              </a:rPr>
              <a:t>Σ.Π.3 </a:t>
            </a:r>
            <a:r>
              <a:rPr lang="el-GR" b="1" dirty="0">
                <a:solidFill>
                  <a:schemeClr val="tx1">
                    <a:lumMod val="75000"/>
                    <a:lumOff val="25000"/>
                  </a:schemeClr>
                </a:solidFill>
              </a:rPr>
              <a:t>29.214.257 €  </a:t>
            </a:r>
            <a:endParaRPr lang="en-US" b="1" dirty="0">
              <a:solidFill>
                <a:schemeClr val="tx1">
                  <a:lumMod val="75000"/>
                  <a:lumOff val="25000"/>
                </a:schemeClr>
              </a:solidFill>
            </a:endParaRPr>
          </a:p>
        </p:txBody>
      </p:sp>
      <p:sp>
        <p:nvSpPr>
          <p:cNvPr id="62" name="Speech Bubble: Rectangle 20"/>
          <p:cNvSpPr/>
          <p:nvPr/>
        </p:nvSpPr>
        <p:spPr>
          <a:xfrm>
            <a:off x="3625435" y="5471495"/>
            <a:ext cx="1738598" cy="653840"/>
          </a:xfrm>
          <a:prstGeom prst="wedgeRectCallout">
            <a:avLst>
              <a:gd name="adj1" fmla="val 51973"/>
              <a:gd name="adj2" fmla="val -91966"/>
            </a:avLst>
          </a:prstGeom>
          <a:solidFill>
            <a:schemeClr val="bg1"/>
          </a:solidFill>
          <a:ln>
            <a:noFill/>
          </a:ln>
          <a:effectLst>
            <a:outerShdw blurRad="723900" sx="90000" sy="90000" algn="c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solidFill>
                  <a:schemeClr val="tx1">
                    <a:lumMod val="75000"/>
                    <a:lumOff val="25000"/>
                  </a:schemeClr>
                </a:solidFill>
              </a:rPr>
              <a:t>Σ.Π.4 </a:t>
            </a:r>
            <a:r>
              <a:rPr lang="el-GR" b="1" dirty="0">
                <a:solidFill>
                  <a:schemeClr val="tx1">
                    <a:lumMod val="75000"/>
                    <a:lumOff val="25000"/>
                  </a:schemeClr>
                </a:solidFill>
              </a:rPr>
              <a:t>166.522.747 €  </a:t>
            </a:r>
            <a:endParaRPr lang="en-US" b="1" dirty="0">
              <a:solidFill>
                <a:schemeClr val="tx1">
                  <a:lumMod val="75000"/>
                  <a:lumOff val="25000"/>
                </a:schemeClr>
              </a:solidFill>
            </a:endParaRPr>
          </a:p>
        </p:txBody>
      </p:sp>
      <p:sp>
        <p:nvSpPr>
          <p:cNvPr id="63" name="Speech Bubble: Rectangle 16"/>
          <p:cNvSpPr/>
          <p:nvPr/>
        </p:nvSpPr>
        <p:spPr>
          <a:xfrm>
            <a:off x="6113207" y="1208744"/>
            <a:ext cx="1738598" cy="626433"/>
          </a:xfrm>
          <a:prstGeom prst="wedgeRectCallout">
            <a:avLst>
              <a:gd name="adj1" fmla="val -42362"/>
              <a:gd name="adj2" fmla="val 107294"/>
            </a:avLst>
          </a:prstGeom>
          <a:solidFill>
            <a:schemeClr val="bg1"/>
          </a:solidFill>
          <a:ln>
            <a:noFill/>
          </a:ln>
          <a:effectLst>
            <a:outerShdw blurRad="723900" sx="90000" sy="90000" algn="c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solidFill>
                  <a:schemeClr val="tx1">
                    <a:lumMod val="75000"/>
                    <a:lumOff val="25000"/>
                  </a:schemeClr>
                </a:solidFill>
              </a:rPr>
              <a:t>Τ.Β </a:t>
            </a:r>
          </a:p>
          <a:p>
            <a:pPr algn="ctr"/>
            <a:r>
              <a:rPr lang="el-GR" b="1" dirty="0">
                <a:solidFill>
                  <a:schemeClr val="tx1">
                    <a:lumMod val="75000"/>
                    <a:lumOff val="25000"/>
                  </a:schemeClr>
                </a:solidFill>
              </a:rPr>
              <a:t>7.910.051 €  </a:t>
            </a:r>
            <a:endParaRPr lang="en-US" b="1" dirty="0">
              <a:solidFill>
                <a:schemeClr val="tx1">
                  <a:lumMod val="75000"/>
                  <a:lumOff val="25000"/>
                </a:schemeClr>
              </a:solidFill>
            </a:endParaRPr>
          </a:p>
        </p:txBody>
      </p:sp>
      <p:pic>
        <p:nvPicPr>
          <p:cNvPr id="24" name="Εικόνα 23"/>
          <p:cNvPicPr/>
          <p:nvPr/>
        </p:nvPicPr>
        <p:blipFill rotWithShape="1">
          <a:blip r:embed="rId6"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Tree>
    <p:extLst>
      <p:ext uri="{BB962C8B-B14F-4D97-AF65-F5344CB8AC3E}">
        <p14:creationId xmlns:p14="http://schemas.microsoft.com/office/powerpoint/2010/main" val="276512324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 presetClass="entr" presetSubtype="8" decel="100000" fill="hold" nodeType="withEffect">
                                  <p:stCondLst>
                                    <p:cond delay="500"/>
                                  </p:stCondLst>
                                  <p:childTnLst>
                                    <p:set>
                                      <p:cBhvr>
                                        <p:cTn id="13" dur="1" fill="hold">
                                          <p:stCondLst>
                                            <p:cond delay="0"/>
                                          </p:stCondLst>
                                        </p:cTn>
                                        <p:tgtEl>
                                          <p:spTgt spid="54"/>
                                        </p:tgtEl>
                                        <p:attrNameLst>
                                          <p:attrName>style.visibility</p:attrName>
                                        </p:attrNameLst>
                                      </p:cBhvr>
                                      <p:to>
                                        <p:strVal val="visible"/>
                                      </p:to>
                                    </p:set>
                                    <p:anim calcmode="lin" valueType="num">
                                      <p:cBhvr additive="base">
                                        <p:cTn id="14" dur="750" fill="hold"/>
                                        <p:tgtEl>
                                          <p:spTgt spid="54"/>
                                        </p:tgtEl>
                                        <p:attrNameLst>
                                          <p:attrName>ppt_x</p:attrName>
                                        </p:attrNameLst>
                                      </p:cBhvr>
                                      <p:tavLst>
                                        <p:tav tm="0">
                                          <p:val>
                                            <p:strVal val="0-#ppt_w/2"/>
                                          </p:val>
                                        </p:tav>
                                        <p:tav tm="100000">
                                          <p:val>
                                            <p:strVal val="#ppt_x"/>
                                          </p:val>
                                        </p:tav>
                                      </p:tavLst>
                                    </p:anim>
                                    <p:anim calcmode="lin" valueType="num">
                                      <p:cBhvr additive="base">
                                        <p:cTn id="15" dur="750" fill="hold"/>
                                        <p:tgtEl>
                                          <p:spTgt spid="54"/>
                                        </p:tgtEl>
                                        <p:attrNameLst>
                                          <p:attrName>ppt_y</p:attrName>
                                        </p:attrNameLst>
                                      </p:cBhvr>
                                      <p:tavLst>
                                        <p:tav tm="0">
                                          <p:val>
                                            <p:strVal val="#ppt_y"/>
                                          </p:val>
                                        </p:tav>
                                        <p:tav tm="100000">
                                          <p:val>
                                            <p:strVal val="#ppt_y"/>
                                          </p:val>
                                        </p:tav>
                                      </p:tavLst>
                                    </p:anim>
                                  </p:childTnLst>
                                </p:cTn>
                              </p:par>
                              <p:par>
                                <p:cTn id="16" presetID="2" presetClass="entr" presetSubtype="8" decel="100000" fill="hold" nodeType="withEffect">
                                  <p:stCondLst>
                                    <p:cond delay="75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750" fill="hold"/>
                                        <p:tgtEl>
                                          <p:spTgt spid="53"/>
                                        </p:tgtEl>
                                        <p:attrNameLst>
                                          <p:attrName>ppt_x</p:attrName>
                                        </p:attrNameLst>
                                      </p:cBhvr>
                                      <p:tavLst>
                                        <p:tav tm="0">
                                          <p:val>
                                            <p:strVal val="0-#ppt_w/2"/>
                                          </p:val>
                                        </p:tav>
                                        <p:tav tm="100000">
                                          <p:val>
                                            <p:strVal val="#ppt_x"/>
                                          </p:val>
                                        </p:tav>
                                      </p:tavLst>
                                    </p:anim>
                                    <p:anim calcmode="lin" valueType="num">
                                      <p:cBhvr additive="base">
                                        <p:cTn id="19" dur="750" fill="hold"/>
                                        <p:tgtEl>
                                          <p:spTgt spid="5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decel="100000"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750" fill="hold"/>
                                        <p:tgtEl>
                                          <p:spTgt spid="55"/>
                                        </p:tgtEl>
                                        <p:attrNameLst>
                                          <p:attrName>ppt_x</p:attrName>
                                        </p:attrNameLst>
                                      </p:cBhvr>
                                      <p:tavLst>
                                        <p:tav tm="0">
                                          <p:val>
                                            <p:strVal val="1+#ppt_w/2"/>
                                          </p:val>
                                        </p:tav>
                                        <p:tav tm="100000">
                                          <p:val>
                                            <p:strVal val="#ppt_x"/>
                                          </p:val>
                                        </p:tav>
                                      </p:tavLst>
                                    </p:anim>
                                    <p:anim calcmode="lin" valueType="num">
                                      <p:cBhvr additive="base">
                                        <p:cTn id="24" dur="750" fill="hold"/>
                                        <p:tgtEl>
                                          <p:spTgt spid="55"/>
                                        </p:tgtEl>
                                        <p:attrNameLst>
                                          <p:attrName>ppt_y</p:attrName>
                                        </p:attrNameLst>
                                      </p:cBhvr>
                                      <p:tavLst>
                                        <p:tav tm="0">
                                          <p:val>
                                            <p:strVal val="#ppt_y"/>
                                          </p:val>
                                        </p:tav>
                                        <p:tav tm="100000">
                                          <p:val>
                                            <p:strVal val="#ppt_y"/>
                                          </p:val>
                                        </p:tav>
                                      </p:tavLst>
                                    </p:anim>
                                  </p:childTnLst>
                                </p:cTn>
                              </p:par>
                            </p:childTnLst>
                          </p:cTn>
                        </p:par>
                        <p:par>
                          <p:cTn id="25" fill="hold">
                            <p:stCondLst>
                              <p:cond delay="3750"/>
                            </p:stCondLst>
                            <p:childTnLst>
                              <p:par>
                                <p:cTn id="26" presetID="10" presetClass="entr" presetSubtype="0"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childTnLst>
                          </p:cTn>
                        </p:par>
                        <p:par>
                          <p:cTn id="29" fill="hold">
                            <p:stCondLst>
                              <p:cond delay="4250"/>
                            </p:stCondLst>
                            <p:childTnLst>
                              <p:par>
                                <p:cTn id="30" presetID="10" presetClass="entr" presetSubtype="0"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500"/>
                                        <p:tgtEl>
                                          <p:spTgt spid="59"/>
                                        </p:tgtEl>
                                      </p:cBhvr>
                                    </p:animEffect>
                                  </p:childTnLst>
                                </p:cTn>
                              </p:par>
                            </p:childTnLst>
                          </p:cTn>
                        </p:par>
                        <p:par>
                          <p:cTn id="33" fill="hold">
                            <p:stCondLst>
                              <p:cond delay="4750"/>
                            </p:stCondLst>
                            <p:childTnLst>
                              <p:par>
                                <p:cTn id="34" presetID="10" presetClass="entr" presetSubtype="0" fill="hold" grpId="0"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childTnLst>
                          </p:cTn>
                        </p:par>
                        <p:par>
                          <p:cTn id="37" fill="hold">
                            <p:stCondLst>
                              <p:cond delay="5250"/>
                            </p:stCondLst>
                            <p:childTnLst>
                              <p:par>
                                <p:cTn id="38" presetID="10" presetClass="entr" presetSubtype="0"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500"/>
                                        <p:tgtEl>
                                          <p:spTgt spid="62"/>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childTnLst>
                          </p:cTn>
                        </p:par>
                        <p:par>
                          <p:cTn id="45" fill="hold">
                            <p:stCondLst>
                              <p:cond delay="6250"/>
                            </p:stCondLst>
                            <p:childTnLst>
                              <p:par>
                                <p:cTn id="46" presetID="10" presetClass="entr" presetSubtype="0" fill="hold" grpId="0" nodeType="after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fade">
                                      <p:cBhvr>
                                        <p:cTn id="4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8" grpId="0" animBg="1"/>
      <p:bldP spid="59" grpId="0" animBg="1"/>
      <p:bldP spid="60" grpId="0" animBg="1"/>
      <p:bldP spid="61" grpId="0" animBg="1"/>
      <p:bldP spid="62" grpId="0" animBg="1"/>
      <p:bldP spid="6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2"/>
          <p:cNvPicPr>
            <a:picLocks noChangeAspect="1" noChangeArrowheads="1"/>
          </p:cNvPicPr>
          <p:nvPr/>
        </p:nvPicPr>
        <p:blipFill>
          <a:blip r:embed="rId2"/>
          <a:srcRect l="92302" t="4808" r="450" b="93134"/>
          <a:stretch>
            <a:fillRect/>
          </a:stretch>
        </p:blipFill>
        <p:spPr bwMode="auto">
          <a:xfrm>
            <a:off x="9013372" y="195942"/>
            <a:ext cx="2258008" cy="251927"/>
          </a:xfrm>
          <a:prstGeom prst="rect">
            <a:avLst/>
          </a:prstGeom>
          <a:noFill/>
          <a:ln w="9525">
            <a:noFill/>
            <a:miter lim="800000"/>
            <a:headEnd/>
            <a:tailEnd/>
          </a:ln>
          <a:effectLst/>
        </p:spPr>
      </p:pic>
      <p:pic>
        <p:nvPicPr>
          <p:cNvPr id="41"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40" name="39 - Θέση εικόνας" descr="12525538_1131962176834369_3073387479377903637_o (2).jpg"/>
          <p:cNvPicPr>
            <a:picLocks noGrp="1" noChangeAspect="1"/>
          </p:cNvPicPr>
          <p:nvPr>
            <p:ph type="pic" sz="quarter" idx="10"/>
          </p:nvPr>
        </p:nvPicPr>
        <p:blipFill>
          <a:blip r:embed="rId3"/>
          <a:srcRect l="9628" r="9628"/>
          <a:stretch>
            <a:fillRect/>
          </a:stretch>
        </p:blipFill>
        <p:spPr>
          <a:xfrm>
            <a:off x="2" y="0"/>
            <a:ext cx="12182164" cy="6858000"/>
          </a:xfrm>
        </p:spPr>
      </p:pic>
      <p:sp>
        <p:nvSpPr>
          <p:cNvPr id="13" name="Freeform: Shape 12"/>
          <p:cNvSpPr/>
          <p:nvPr/>
        </p:nvSpPr>
        <p:spPr>
          <a:xfrm>
            <a:off x="0" y="0"/>
            <a:ext cx="12192000" cy="6858001"/>
          </a:xfrm>
          <a:custGeom>
            <a:avLst/>
            <a:gdLst>
              <a:gd name="connsiteX0" fmla="*/ 0 w 12182164"/>
              <a:gd name="connsiteY0" fmla="*/ 0 h 6857999"/>
              <a:gd name="connsiteX1" fmla="*/ 12182164 w 12182164"/>
              <a:gd name="connsiteY1" fmla="*/ 0 h 6857999"/>
              <a:gd name="connsiteX2" fmla="*/ 5324166 w 12182164"/>
              <a:gd name="connsiteY2" fmla="*/ 6857999 h 6857999"/>
              <a:gd name="connsiteX3" fmla="*/ 2700508 w 12182164"/>
              <a:gd name="connsiteY3" fmla="*/ 6857999 h 6857999"/>
              <a:gd name="connsiteX4" fmla="*/ 0 w 12182164"/>
              <a:gd name="connsiteY4" fmla="*/ 4157492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2164" h="6857999">
                <a:moveTo>
                  <a:pt x="0" y="0"/>
                </a:moveTo>
                <a:lnTo>
                  <a:pt x="12182164" y="0"/>
                </a:lnTo>
                <a:lnTo>
                  <a:pt x="5324166" y="6857999"/>
                </a:lnTo>
                <a:lnTo>
                  <a:pt x="2700508" y="6857999"/>
                </a:lnTo>
                <a:lnTo>
                  <a:pt x="0" y="4157492"/>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249926" y="696348"/>
            <a:ext cx="3469175" cy="1754326"/>
          </a:xfrm>
          <a:prstGeom prst="rect">
            <a:avLst/>
          </a:prstGeom>
          <a:noFill/>
        </p:spPr>
        <p:txBody>
          <a:bodyPr wrap="square" rtlCol="0">
            <a:spAutoFit/>
          </a:bodyPr>
          <a:lstStyle/>
          <a:p>
            <a:r>
              <a:rPr lang="el-GR" sz="3600" dirty="0" smtClean="0">
                <a:solidFill>
                  <a:schemeClr val="bg1"/>
                </a:solidFill>
              </a:rPr>
              <a:t>Έργα Στρατηγικής Σημασίας</a:t>
            </a:r>
            <a:endParaRPr lang="en-US" sz="3600" dirty="0">
              <a:solidFill>
                <a:schemeClr val="bg1"/>
              </a:solidFill>
            </a:endParaRPr>
          </a:p>
        </p:txBody>
      </p:sp>
      <p:grpSp>
        <p:nvGrpSpPr>
          <p:cNvPr id="15" name="Group 14"/>
          <p:cNvGrpSpPr/>
          <p:nvPr/>
        </p:nvGrpSpPr>
        <p:grpSpPr>
          <a:xfrm>
            <a:off x="871760" y="2706220"/>
            <a:ext cx="661311" cy="101677"/>
            <a:chOff x="1847846" y="5503706"/>
            <a:chExt cx="1041400" cy="160116"/>
          </a:xfrm>
        </p:grpSpPr>
        <p:sp>
          <p:nvSpPr>
            <p:cNvPr id="16" name="Parallelogram 15"/>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Parallelogram 16"/>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Parallelogram 17"/>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sp>
        <p:nvSpPr>
          <p:cNvPr id="32" name="Freeform: Shape 31"/>
          <p:cNvSpPr/>
          <p:nvPr/>
        </p:nvSpPr>
        <p:spPr>
          <a:xfrm>
            <a:off x="3976003" y="0"/>
            <a:ext cx="5448764" cy="2724382"/>
          </a:xfrm>
          <a:custGeom>
            <a:avLst/>
            <a:gdLst>
              <a:gd name="connsiteX0" fmla="*/ 0 w 5448764"/>
              <a:gd name="connsiteY0" fmla="*/ 0 h 2724382"/>
              <a:gd name="connsiteX1" fmla="*/ 5448764 w 5448764"/>
              <a:gd name="connsiteY1" fmla="*/ 0 h 2724382"/>
              <a:gd name="connsiteX2" fmla="*/ 2724382 w 5448764"/>
              <a:gd name="connsiteY2" fmla="*/ 2724382 h 2724382"/>
            </a:gdLst>
            <a:ahLst/>
            <a:cxnLst>
              <a:cxn ang="0">
                <a:pos x="connsiteX0" y="connsiteY0"/>
              </a:cxn>
              <a:cxn ang="0">
                <a:pos x="connsiteX1" y="connsiteY1"/>
              </a:cxn>
              <a:cxn ang="0">
                <a:pos x="connsiteX2" y="connsiteY2"/>
              </a:cxn>
            </a:cxnLst>
            <a:rect l="l" t="t" r="r" b="b"/>
            <a:pathLst>
              <a:path w="5448764" h="2724382">
                <a:moveTo>
                  <a:pt x="0" y="0"/>
                </a:moveTo>
                <a:lnTo>
                  <a:pt x="5448764" y="0"/>
                </a:lnTo>
                <a:lnTo>
                  <a:pt x="2724382" y="2724382"/>
                </a:lnTo>
                <a:close/>
              </a:path>
            </a:pathLst>
          </a:cu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Picture 2"/>
          <p:cNvPicPr>
            <a:picLocks noChangeAspect="1" noChangeArrowheads="1"/>
          </p:cNvPicPr>
          <p:nvPr/>
        </p:nvPicPr>
        <p:blipFill>
          <a:blip r:embed="rId2"/>
          <a:srcRect l="28803" r="45587" b="94657"/>
          <a:stretch>
            <a:fillRect/>
          </a:stretch>
        </p:blipFill>
        <p:spPr bwMode="auto">
          <a:xfrm>
            <a:off x="9279705" y="6449640"/>
            <a:ext cx="2245356" cy="263505"/>
          </a:xfrm>
          <a:prstGeom prst="rect">
            <a:avLst/>
          </a:prstGeom>
          <a:noFill/>
          <a:ln w="9525">
            <a:noFill/>
            <a:miter lim="800000"/>
            <a:headEnd/>
            <a:tailEnd/>
          </a:ln>
          <a:effectLst/>
        </p:spPr>
      </p:pic>
      <p:grpSp>
        <p:nvGrpSpPr>
          <p:cNvPr id="48" name="Group 1"/>
          <p:cNvGrpSpPr/>
          <p:nvPr/>
        </p:nvGrpSpPr>
        <p:grpSpPr>
          <a:xfrm>
            <a:off x="3352800" y="879567"/>
            <a:ext cx="8848532" cy="1329791"/>
            <a:chOff x="7918879" y="582977"/>
            <a:chExt cx="4180250" cy="1038956"/>
          </a:xfrm>
        </p:grpSpPr>
        <p:sp>
          <p:nvSpPr>
            <p:cNvPr id="49" name="Parallelogram 19"/>
            <p:cNvSpPr/>
            <p:nvPr/>
          </p:nvSpPr>
          <p:spPr>
            <a:xfrm>
              <a:off x="7918879" y="582977"/>
              <a:ext cx="4180250" cy="1038956"/>
            </a:xfrm>
            <a:prstGeom prst="parallelogram">
              <a:avLst>
                <a:gd name="adj" fmla="val 99771"/>
              </a:avLst>
            </a:prstGeom>
            <a:solidFill>
              <a:schemeClr val="bg1"/>
            </a:solidFill>
            <a:ln>
              <a:noFill/>
            </a:ln>
            <a:effectLst>
              <a:outerShdw blurRad="812800" dist="50800" dir="5400000" sx="92000" sy="92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23"/>
            <p:cNvSpPr/>
            <p:nvPr/>
          </p:nvSpPr>
          <p:spPr>
            <a:xfrm>
              <a:off x="8482515" y="602721"/>
              <a:ext cx="3221364" cy="1009948"/>
            </a:xfrm>
            <a:prstGeom prst="rect">
              <a:avLst/>
            </a:prstGeom>
          </p:spPr>
          <p:txBody>
            <a:bodyPr wrap="square">
              <a:spAutoFit/>
            </a:bodyPr>
            <a:lstStyle/>
            <a:p>
              <a:r>
                <a:rPr lang="el-GR" sz="1300" b="1" dirty="0" smtClean="0">
                  <a:solidFill>
                    <a:schemeClr val="tx1">
                      <a:lumMod val="85000"/>
                      <a:lumOff val="15000"/>
                    </a:schemeClr>
                  </a:solidFill>
                  <a:cs typeface="Segoe UI Light" panose="020B0502040204020203" pitchFamily="34" charset="0"/>
                </a:rPr>
                <a:t>Ολοκληρωμένη </a:t>
              </a:r>
              <a:r>
                <a:rPr lang="el-GR" sz="1300" b="1" dirty="0">
                  <a:solidFill>
                    <a:schemeClr val="tx1">
                      <a:lumMod val="85000"/>
                      <a:lumOff val="15000"/>
                    </a:schemeClr>
                  </a:solidFill>
                  <a:cs typeface="Segoe UI Light" panose="020B0502040204020203" pitchFamily="34" charset="0"/>
                </a:rPr>
                <a:t>Χωρική Επένδυση (ΟΧΕ) ΛΑΠ </a:t>
              </a:r>
              <a:r>
                <a:rPr lang="el-GR" sz="1300" b="1" dirty="0" smtClean="0">
                  <a:solidFill>
                    <a:schemeClr val="tx1">
                      <a:lumMod val="85000"/>
                      <a:lumOff val="15000"/>
                    </a:schemeClr>
                  </a:solidFill>
                  <a:cs typeface="Segoe UI Light" panose="020B0502040204020203" pitchFamily="34" charset="0"/>
                </a:rPr>
                <a:t>Ασωπού</a:t>
              </a:r>
            </a:p>
            <a:p>
              <a:r>
                <a:rPr lang="el-GR" sz="1300" u="sng" dirty="0"/>
                <a:t>Εκτιμώμενος Προϋπολογισμός</a:t>
              </a:r>
              <a:r>
                <a:rPr lang="el-GR" sz="1300" dirty="0"/>
                <a:t>: 25.000.000 € </a:t>
              </a:r>
            </a:p>
            <a:p>
              <a:r>
                <a:rPr lang="el-GR" sz="1300" u="sng" dirty="0" smtClean="0"/>
                <a:t>Χρονοδιάγραμμα </a:t>
              </a:r>
              <a:r>
                <a:rPr lang="el-GR" sz="1300" dirty="0" smtClean="0"/>
                <a:t>: </a:t>
              </a:r>
              <a:r>
                <a:rPr lang="el-GR" sz="1300" dirty="0"/>
                <a:t>1/2024 - 12/2027 </a:t>
              </a:r>
            </a:p>
            <a:p>
              <a:r>
                <a:rPr lang="el-GR" sz="1300" dirty="0"/>
                <a:t>Η υλοποίηση της ΟΧΕ Ασωπού θα συνεχιστεί απρόσκοπτα στην περίοδο 2021-2027. Ήδη έχει ενταχθεί η ζωτικής σημασίας δράση «Ανάπτυξη και λειτουργία Παρατηρητηρίου Υγείας  Περιβάλλοντος ΟΧΕΛΑΠ </a:t>
              </a:r>
              <a:r>
                <a:rPr lang="el-GR" sz="1300" dirty="0" smtClean="0"/>
                <a:t>Ασωπού». Υπό </a:t>
              </a:r>
              <a:r>
                <a:rPr lang="el-GR" sz="1300" dirty="0"/>
                <a:t>σχεδιασμό η συνέχιση της ΟΧΕ</a:t>
              </a:r>
              <a:r>
                <a:rPr lang="el-GR" sz="1300" dirty="0" smtClean="0"/>
                <a:t>.</a:t>
              </a:r>
              <a:endParaRPr lang="el-GR" sz="1300" dirty="0"/>
            </a:p>
          </p:txBody>
        </p:sp>
      </p:grpSp>
      <p:grpSp>
        <p:nvGrpSpPr>
          <p:cNvPr id="51" name="Group 2"/>
          <p:cNvGrpSpPr/>
          <p:nvPr/>
        </p:nvGrpSpPr>
        <p:grpSpPr>
          <a:xfrm>
            <a:off x="1840979" y="2249649"/>
            <a:ext cx="9880026" cy="1672294"/>
            <a:chOff x="6704976" y="2953747"/>
            <a:chExt cx="3601379" cy="1056188"/>
          </a:xfrm>
        </p:grpSpPr>
        <p:sp>
          <p:nvSpPr>
            <p:cNvPr id="52" name="Parallelogram 20"/>
            <p:cNvSpPr/>
            <p:nvPr/>
          </p:nvSpPr>
          <p:spPr>
            <a:xfrm>
              <a:off x="6704976" y="2953747"/>
              <a:ext cx="3601379" cy="1003443"/>
            </a:xfrm>
            <a:prstGeom prst="parallelogram">
              <a:avLst>
                <a:gd name="adj" fmla="val 99771"/>
              </a:avLst>
            </a:prstGeom>
            <a:solidFill>
              <a:schemeClr val="accent1"/>
            </a:solidFill>
            <a:ln>
              <a:noFill/>
            </a:ln>
            <a:effectLst>
              <a:outerShdw blurRad="812800" dist="50800" dir="5400000" sx="92000" sy="92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00" dirty="0">
                <a:solidFill>
                  <a:schemeClr val="bg1"/>
                </a:solidFill>
              </a:endParaRPr>
            </a:p>
          </p:txBody>
        </p:sp>
        <p:sp>
          <p:nvSpPr>
            <p:cNvPr id="53" name="Rectangle 25"/>
            <p:cNvSpPr/>
            <p:nvPr/>
          </p:nvSpPr>
          <p:spPr>
            <a:xfrm>
              <a:off x="7263796" y="2978727"/>
              <a:ext cx="2611111" cy="1031208"/>
            </a:xfrm>
            <a:prstGeom prst="rect">
              <a:avLst/>
            </a:prstGeom>
          </p:spPr>
          <p:txBody>
            <a:bodyPr wrap="square">
              <a:spAutoFit/>
            </a:bodyPr>
            <a:lstStyle/>
            <a:p>
              <a:pPr>
                <a:lnSpc>
                  <a:spcPct val="120000"/>
                </a:lnSpc>
              </a:pPr>
              <a:r>
                <a:rPr lang="el-GR" sz="1300" b="1" dirty="0" smtClean="0">
                  <a:solidFill>
                    <a:schemeClr val="bg1"/>
                  </a:solidFill>
                </a:rPr>
                <a:t>Ολοκληρωμένη </a:t>
              </a:r>
              <a:r>
                <a:rPr lang="el-GR" sz="1300" b="1" dirty="0">
                  <a:solidFill>
                    <a:schemeClr val="bg1"/>
                  </a:solidFill>
                </a:rPr>
                <a:t>παρέμβαση για την ανασυγκρότηση των περιοχών της Εύβοιας που επλήγησαν από πυρκαγιές. </a:t>
              </a:r>
              <a:endParaRPr lang="el-GR" sz="1300" b="1" dirty="0" smtClean="0">
                <a:solidFill>
                  <a:schemeClr val="bg1"/>
                </a:solidFill>
              </a:endParaRPr>
            </a:p>
            <a:p>
              <a:pPr>
                <a:lnSpc>
                  <a:spcPct val="120000"/>
                </a:lnSpc>
              </a:pPr>
              <a:r>
                <a:rPr lang="el-GR" sz="1300" u="sng" dirty="0">
                  <a:solidFill>
                    <a:schemeClr val="bg1"/>
                  </a:solidFill>
                </a:rPr>
                <a:t>Εκτιμώμενος Προϋπολογισμός</a:t>
              </a:r>
              <a:r>
                <a:rPr lang="el-GR" sz="1300" dirty="0">
                  <a:solidFill>
                    <a:schemeClr val="bg1"/>
                  </a:solidFill>
                </a:rPr>
                <a:t>: 12.000.000 €</a:t>
              </a:r>
            </a:p>
            <a:p>
              <a:pPr>
                <a:lnSpc>
                  <a:spcPct val="120000"/>
                </a:lnSpc>
              </a:pPr>
              <a:r>
                <a:rPr lang="el-GR" sz="1300" u="sng" dirty="0">
                  <a:solidFill>
                    <a:schemeClr val="bg1"/>
                  </a:solidFill>
                </a:rPr>
                <a:t>Χρονοδιάγραμμα Υλοποίησης</a:t>
              </a:r>
              <a:r>
                <a:rPr lang="el-GR" sz="1300" dirty="0">
                  <a:solidFill>
                    <a:schemeClr val="bg1"/>
                  </a:solidFill>
                </a:rPr>
                <a:t>: 7/2024 - 12/2027 </a:t>
              </a:r>
            </a:p>
            <a:p>
              <a:pPr>
                <a:lnSpc>
                  <a:spcPct val="120000"/>
                </a:lnSpc>
              </a:pPr>
              <a:r>
                <a:rPr lang="el-GR" sz="1300" dirty="0">
                  <a:solidFill>
                    <a:schemeClr val="bg1"/>
                  </a:solidFill>
                </a:rPr>
                <a:t>Η Πρόσκληση για την υποβολή της </a:t>
              </a:r>
              <a:r>
                <a:rPr lang="el-GR" sz="1300" dirty="0" smtClean="0">
                  <a:solidFill>
                    <a:schemeClr val="bg1"/>
                  </a:solidFill>
                </a:rPr>
                <a:t>πρότασης για </a:t>
              </a:r>
              <a:r>
                <a:rPr lang="el-GR" sz="1300" dirty="0">
                  <a:solidFill>
                    <a:schemeClr val="bg1"/>
                  </a:solidFill>
                </a:rPr>
                <a:t>την έγκριση της </a:t>
              </a:r>
              <a:r>
                <a:rPr lang="el-GR" sz="1300" dirty="0" smtClean="0">
                  <a:solidFill>
                    <a:schemeClr val="bg1"/>
                  </a:solidFill>
                </a:rPr>
                <a:t>στρατηγικής της ΟΧΕ βρίσκεται υπό έκδοση. Προβλέπεται </a:t>
              </a:r>
              <a:r>
                <a:rPr lang="el-GR" sz="1300" dirty="0">
                  <a:solidFill>
                    <a:schemeClr val="bg1"/>
                  </a:solidFill>
                </a:rPr>
                <a:t>η </a:t>
              </a:r>
              <a:r>
                <a:rPr lang="el-GR" sz="1300" dirty="0" smtClean="0">
                  <a:solidFill>
                    <a:schemeClr val="bg1"/>
                  </a:solidFill>
                </a:rPr>
                <a:t>υποβολή, η αξιολόγηση και </a:t>
              </a:r>
              <a:r>
                <a:rPr lang="el-GR" sz="1300" dirty="0">
                  <a:solidFill>
                    <a:schemeClr val="bg1"/>
                  </a:solidFill>
                </a:rPr>
                <a:t>η </a:t>
              </a:r>
              <a:r>
                <a:rPr lang="el-GR" sz="1300" dirty="0" smtClean="0">
                  <a:solidFill>
                    <a:schemeClr val="bg1"/>
                  </a:solidFill>
                </a:rPr>
                <a:t>έγκριση </a:t>
              </a:r>
              <a:r>
                <a:rPr lang="el-GR" sz="1300" dirty="0">
                  <a:solidFill>
                    <a:schemeClr val="bg1"/>
                  </a:solidFill>
                </a:rPr>
                <a:t>της </a:t>
              </a:r>
              <a:r>
                <a:rPr lang="el-GR" sz="1300" dirty="0" smtClean="0">
                  <a:solidFill>
                    <a:schemeClr val="bg1"/>
                  </a:solidFill>
                </a:rPr>
                <a:t>πρότασης έως </a:t>
              </a:r>
              <a:r>
                <a:rPr lang="el-GR" sz="1300" dirty="0">
                  <a:solidFill>
                    <a:schemeClr val="bg1"/>
                  </a:solidFill>
                </a:rPr>
                <a:t>31-12-2024</a:t>
              </a:r>
              <a:r>
                <a:rPr lang="el-GR" sz="1300" dirty="0" smtClean="0">
                  <a:solidFill>
                    <a:schemeClr val="bg1"/>
                  </a:solidFill>
                </a:rPr>
                <a:t>.</a:t>
              </a:r>
              <a:endParaRPr lang="el-GR" sz="1300" dirty="0">
                <a:solidFill>
                  <a:schemeClr val="bg1"/>
                </a:solidFill>
              </a:endParaRPr>
            </a:p>
          </p:txBody>
        </p:sp>
      </p:grpSp>
      <p:grpSp>
        <p:nvGrpSpPr>
          <p:cNvPr id="54" name="Group 3"/>
          <p:cNvGrpSpPr/>
          <p:nvPr/>
        </p:nvGrpSpPr>
        <p:grpSpPr>
          <a:xfrm>
            <a:off x="0" y="3902189"/>
            <a:ext cx="11959739" cy="2048512"/>
            <a:chOff x="4766591" y="4416420"/>
            <a:chExt cx="3780732" cy="2035436"/>
          </a:xfrm>
        </p:grpSpPr>
        <p:sp>
          <p:nvSpPr>
            <p:cNvPr id="55" name="Parallelogram 21"/>
            <p:cNvSpPr/>
            <p:nvPr/>
          </p:nvSpPr>
          <p:spPr>
            <a:xfrm>
              <a:off x="4766591" y="4416420"/>
              <a:ext cx="3780732" cy="1988325"/>
            </a:xfrm>
            <a:prstGeom prst="parallelogram">
              <a:avLst>
                <a:gd name="adj" fmla="val 91502"/>
              </a:avLst>
            </a:prstGeom>
            <a:solidFill>
              <a:schemeClr val="bg1"/>
            </a:solidFill>
            <a:ln>
              <a:noFill/>
            </a:ln>
            <a:effectLst>
              <a:outerShdw blurRad="812800" dist="50800" dir="5400000" sx="92000" sy="92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27"/>
            <p:cNvSpPr/>
            <p:nvPr/>
          </p:nvSpPr>
          <p:spPr>
            <a:xfrm>
              <a:off x="5344049" y="4433497"/>
              <a:ext cx="2779958" cy="2018359"/>
            </a:xfrm>
            <a:prstGeom prst="rect">
              <a:avLst/>
            </a:prstGeom>
          </p:spPr>
          <p:txBody>
            <a:bodyPr wrap="square">
              <a:spAutoFit/>
            </a:bodyPr>
            <a:lstStyle/>
            <a:p>
              <a:pPr lvl="0"/>
              <a:r>
                <a:rPr lang="el-GR" sz="1400" b="1" dirty="0"/>
                <a:t>Αναβάθμιση - ενίσχυση υποδομών και εξοπλισμού πρωτοβάθμιας υγείας, περιλαμβανομένου και του Εθνικού Κέντρου Άμεσης Βοήθειας (ΕΚΑΒ).</a:t>
              </a:r>
              <a:endParaRPr lang="el-GR" sz="1400" dirty="0"/>
            </a:p>
            <a:p>
              <a:r>
                <a:rPr lang="el-GR" sz="1400" u="sng" dirty="0" smtClean="0"/>
                <a:t>Εκτιμώμενος </a:t>
              </a:r>
              <a:r>
                <a:rPr lang="el-GR" sz="1400" u="sng" dirty="0"/>
                <a:t>Προϋπολογισμός</a:t>
              </a:r>
              <a:r>
                <a:rPr lang="el-GR" sz="1400" dirty="0"/>
                <a:t>: 15.000.000 € (ΕΤΠΑ, ΕΚΤ+) </a:t>
              </a:r>
            </a:p>
            <a:p>
              <a:r>
                <a:rPr lang="el-GR" sz="1400" u="sng" dirty="0"/>
                <a:t>Χρονοδιάγραμμα Υλοποίησης</a:t>
              </a:r>
              <a:r>
                <a:rPr lang="el-GR" sz="1400" dirty="0"/>
                <a:t>: 1/2024 - 12/2027</a:t>
              </a:r>
            </a:p>
            <a:p>
              <a:pPr lvl="0"/>
              <a:r>
                <a:rPr lang="el-GR" sz="1400" dirty="0"/>
                <a:t>Την 1</a:t>
              </a:r>
              <a:r>
                <a:rPr lang="el-GR" sz="1400" baseline="30000" dirty="0"/>
                <a:t>η</a:t>
              </a:r>
              <a:r>
                <a:rPr lang="el-GR" sz="1400" dirty="0"/>
                <a:t> Απριλίου 2024 εκδόθηκε η πρόσκληση με τίτλο: «Ανάπτυξη υποδομών υγείας, αναβάθμιση και επέκταση εξοπλισμού υγειονομικής περίθαλψης, στην Πρωτοβάθμια Φροντίδα Υγείας (ΠΦΥ) – (Νέες πράξεις)», με προϋπολογισμό </a:t>
              </a:r>
              <a:r>
                <a:rPr lang="el-GR" sz="1400" b="1" u="sng" dirty="0"/>
                <a:t>10.000.000 €</a:t>
              </a:r>
              <a:r>
                <a:rPr lang="el-GR" sz="1400" dirty="0"/>
                <a:t>. </a:t>
              </a:r>
              <a:r>
                <a:rPr lang="el-GR" sz="1400" dirty="0" smtClean="0"/>
                <a:t>Ανοικτή </a:t>
              </a:r>
              <a:r>
                <a:rPr lang="el-GR" sz="1400" dirty="0"/>
                <a:t>για την υποβολή προτάσεων έως τις 31.12.2024.</a:t>
              </a:r>
            </a:p>
            <a:p>
              <a:pPr lvl="0"/>
              <a:r>
                <a:rPr lang="el-GR" sz="1400" dirty="0"/>
                <a:t>Εντάχθηκε </a:t>
              </a:r>
              <a:r>
                <a:rPr lang="el-GR" sz="1400" dirty="0" smtClean="0"/>
                <a:t>η </a:t>
              </a:r>
              <a:r>
                <a:rPr lang="el-GR" sz="1400" dirty="0"/>
                <a:t>π</a:t>
              </a:r>
              <a:r>
                <a:rPr lang="el-GR" sz="1400" dirty="0" smtClean="0"/>
                <a:t>ράξη </a:t>
              </a:r>
              <a:r>
                <a:rPr lang="el-GR" sz="1400" dirty="0"/>
                <a:t>«Προμήθεια 7 ασθενοφόρων </a:t>
              </a:r>
              <a:r>
                <a:rPr lang="el-GR" sz="1400" dirty="0" smtClean="0"/>
                <a:t>4Χ2, </a:t>
              </a:r>
              <a:r>
                <a:rPr lang="el-GR" sz="1400" dirty="0"/>
                <a:t>3 κινητών μονάδων και 7 ασθενοφόρων 4Χ4 για τις ανάγκες </a:t>
              </a:r>
              <a:endParaRPr lang="el-GR" sz="1400" dirty="0" smtClean="0"/>
            </a:p>
            <a:p>
              <a:pPr lvl="0"/>
              <a:r>
                <a:rPr lang="el-GR" sz="1400" dirty="0" smtClean="0"/>
                <a:t>του </a:t>
              </a:r>
              <a:r>
                <a:rPr lang="el-GR" sz="1400" dirty="0"/>
                <a:t>ΕΚΑΒ </a:t>
              </a:r>
              <a:r>
                <a:rPr lang="el-GR" sz="1400" dirty="0" smtClean="0"/>
                <a:t>στην ΠΣΕ», </a:t>
              </a:r>
              <a:r>
                <a:rPr lang="el-GR" sz="1400" dirty="0"/>
                <a:t>με προϋπολογισμό </a:t>
              </a:r>
              <a:r>
                <a:rPr lang="el-GR" sz="1400" b="1" u="sng" dirty="0"/>
                <a:t>€ 1.329.106 </a:t>
              </a:r>
              <a:r>
                <a:rPr lang="el-GR" sz="1400" b="1" u="sng" dirty="0" smtClean="0"/>
                <a:t>€.</a:t>
              </a:r>
              <a:endParaRPr lang="el-GR" sz="1400" dirty="0"/>
            </a:p>
          </p:txBody>
        </p:sp>
      </p:grpSp>
      <p:pic>
        <p:nvPicPr>
          <p:cNvPr id="74" name="Picture 2" descr="Αρχική"/>
          <p:cNvPicPr>
            <a:picLocks noChangeAspect="1" noChangeArrowheads="1"/>
          </p:cNvPicPr>
          <p:nvPr/>
        </p:nvPicPr>
        <p:blipFill>
          <a:blip r:embed="rId4"/>
          <a:srcRect l="5802" t="7618" r="8130"/>
          <a:stretch>
            <a:fillRect/>
          </a:stretch>
        </p:blipFill>
        <p:spPr bwMode="auto">
          <a:xfrm>
            <a:off x="217283" y="5830306"/>
            <a:ext cx="986828" cy="452799"/>
          </a:xfrm>
          <a:prstGeom prst="rect">
            <a:avLst/>
          </a:prstGeom>
          <a:noFill/>
        </p:spPr>
      </p:pic>
      <p:pic>
        <p:nvPicPr>
          <p:cNvPr id="47"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66" name="Εικόνα 65"/>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Tree>
    <p:extLst>
      <p:ext uri="{BB962C8B-B14F-4D97-AF65-F5344CB8AC3E}">
        <p14:creationId xmlns:p14="http://schemas.microsoft.com/office/powerpoint/2010/main" val="138838353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50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0-#ppt_h/2"/>
                                          </p:val>
                                        </p:tav>
                                        <p:tav tm="100000">
                                          <p:val>
                                            <p:strVal val="#ppt_y"/>
                                          </p:val>
                                        </p:tav>
                                      </p:tavLst>
                                    </p:anim>
                                  </p:childTnLst>
                                </p:cTn>
                              </p:par>
                            </p:childTnLst>
                          </p:cTn>
                        </p:par>
                        <p:par>
                          <p:cTn id="13" fill="hold">
                            <p:stCondLst>
                              <p:cond delay="1250"/>
                            </p:stCondLst>
                            <p:childTnLst>
                              <p:par>
                                <p:cTn id="14" presetID="2" presetClass="entr" presetSubtype="8"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750" fill="hold"/>
                                        <p:tgtEl>
                                          <p:spTgt spid="14"/>
                                        </p:tgtEl>
                                        <p:attrNameLst>
                                          <p:attrName>ppt_x</p:attrName>
                                        </p:attrNameLst>
                                      </p:cBhvr>
                                      <p:tavLst>
                                        <p:tav tm="0">
                                          <p:val>
                                            <p:strVal val="0-#ppt_w/2"/>
                                          </p:val>
                                        </p:tav>
                                        <p:tav tm="100000">
                                          <p:val>
                                            <p:strVal val="#ppt_x"/>
                                          </p:val>
                                        </p:tav>
                                      </p:tavLst>
                                    </p:anim>
                                    <p:anim calcmode="lin" valueType="num">
                                      <p:cBhvr additive="base">
                                        <p:cTn id="17" dur="75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8" decel="100000" fill="hold" nodeType="withEffect">
                                  <p:stCondLst>
                                    <p:cond delay="50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750" fill="hold"/>
                                        <p:tgtEl>
                                          <p:spTgt spid="15"/>
                                        </p:tgtEl>
                                        <p:attrNameLst>
                                          <p:attrName>ppt_x</p:attrName>
                                        </p:attrNameLst>
                                      </p:cBhvr>
                                      <p:tavLst>
                                        <p:tav tm="0">
                                          <p:val>
                                            <p:strVal val="0-#ppt_w/2"/>
                                          </p:val>
                                        </p:tav>
                                        <p:tav tm="100000">
                                          <p:val>
                                            <p:strVal val="#ppt_x"/>
                                          </p:val>
                                        </p:tav>
                                      </p:tavLst>
                                    </p:anim>
                                    <p:anim calcmode="lin" valueType="num">
                                      <p:cBhvr additive="base">
                                        <p:cTn id="21" dur="75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125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750" fill="hold"/>
                                        <p:tgtEl>
                                          <p:spTgt spid="48"/>
                                        </p:tgtEl>
                                        <p:attrNameLst>
                                          <p:attrName>ppt_x</p:attrName>
                                        </p:attrNameLst>
                                      </p:cBhvr>
                                      <p:tavLst>
                                        <p:tav tm="0">
                                          <p:val>
                                            <p:strVal val="1+#ppt_w/2"/>
                                          </p:val>
                                        </p:tav>
                                        <p:tav tm="100000">
                                          <p:val>
                                            <p:strVal val="#ppt_x"/>
                                          </p:val>
                                        </p:tav>
                                      </p:tavLst>
                                    </p:anim>
                                    <p:anim calcmode="lin" valueType="num">
                                      <p:cBhvr additive="base">
                                        <p:cTn id="25" dur="750" fill="hold"/>
                                        <p:tgtEl>
                                          <p:spTgt spid="48"/>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15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750" fill="hold"/>
                                        <p:tgtEl>
                                          <p:spTgt spid="51"/>
                                        </p:tgtEl>
                                        <p:attrNameLst>
                                          <p:attrName>ppt_x</p:attrName>
                                        </p:attrNameLst>
                                      </p:cBhvr>
                                      <p:tavLst>
                                        <p:tav tm="0">
                                          <p:val>
                                            <p:strVal val="1+#ppt_w/2"/>
                                          </p:val>
                                        </p:tav>
                                        <p:tav tm="100000">
                                          <p:val>
                                            <p:strVal val="#ppt_x"/>
                                          </p:val>
                                        </p:tav>
                                      </p:tavLst>
                                    </p:anim>
                                    <p:anim calcmode="lin" valueType="num">
                                      <p:cBhvr additive="base">
                                        <p:cTn id="29" dur="750" fill="hold"/>
                                        <p:tgtEl>
                                          <p:spTgt spid="51"/>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175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750" fill="hold"/>
                                        <p:tgtEl>
                                          <p:spTgt spid="54"/>
                                        </p:tgtEl>
                                        <p:attrNameLst>
                                          <p:attrName>ppt_x</p:attrName>
                                        </p:attrNameLst>
                                      </p:cBhvr>
                                      <p:tavLst>
                                        <p:tav tm="0">
                                          <p:val>
                                            <p:strVal val="1+#ppt_w/2"/>
                                          </p:val>
                                        </p:tav>
                                        <p:tav tm="100000">
                                          <p:val>
                                            <p:strVal val="#ppt_x"/>
                                          </p:val>
                                        </p:tav>
                                      </p:tavLst>
                                    </p:anim>
                                    <p:anim calcmode="lin" valueType="num">
                                      <p:cBhvr additive="base">
                                        <p:cTn id="33" dur="7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5" name="TextBox 4"/>
          <p:cNvSpPr txBox="1"/>
          <p:nvPr/>
        </p:nvSpPr>
        <p:spPr>
          <a:xfrm>
            <a:off x="2922502" y="1592328"/>
            <a:ext cx="6892557" cy="2862322"/>
          </a:xfrm>
          <a:prstGeom prst="rect">
            <a:avLst/>
          </a:prstGeom>
          <a:noFill/>
        </p:spPr>
        <p:txBody>
          <a:bodyPr wrap="square" rtlCol="0">
            <a:spAutoFit/>
          </a:bodyPr>
          <a:lstStyle/>
          <a:p>
            <a:r>
              <a:rPr lang="el-GR" sz="6600" dirty="0" smtClean="0">
                <a:solidFill>
                  <a:schemeClr val="bg1"/>
                </a:solidFill>
                <a:latin typeface="Montserrat ExtraBold" panose="00000900000000000000" pitchFamily="50" charset="0"/>
              </a:rPr>
              <a:t>ΕΥΧΑΡΙΣΤΟΥΜΕ</a:t>
            </a:r>
          </a:p>
          <a:p>
            <a:endParaRPr lang="el-GR" sz="6600" dirty="0">
              <a:solidFill>
                <a:schemeClr val="bg1"/>
              </a:solidFill>
              <a:latin typeface="Montserrat ExtraBold" panose="00000900000000000000" pitchFamily="50" charset="0"/>
            </a:endParaRPr>
          </a:p>
          <a:p>
            <a:r>
              <a:rPr lang="el-GR" sz="2400" dirty="0" smtClean="0">
                <a:solidFill>
                  <a:schemeClr val="bg1"/>
                </a:solidFill>
                <a:latin typeface="Montserrat ExtraBold" panose="00000900000000000000" pitchFamily="50" charset="0"/>
              </a:rPr>
              <a:t>Κωνσταντίνος Λέμας</a:t>
            </a:r>
          </a:p>
          <a:p>
            <a:r>
              <a:rPr lang="el-GR" sz="2400" dirty="0" smtClean="0">
                <a:solidFill>
                  <a:schemeClr val="bg1"/>
                </a:solidFill>
                <a:latin typeface="Montserrat ExtraBold" panose="00000900000000000000" pitchFamily="50" charset="0"/>
              </a:rPr>
              <a:t>Προϊστάμενος Διαχειριστικής Αρχής</a:t>
            </a:r>
            <a:endParaRPr lang="en-US" sz="2400" dirty="0">
              <a:solidFill>
                <a:schemeClr val="bg1"/>
              </a:solidFill>
              <a:latin typeface="Montserrat ExtraBold" panose="00000900000000000000" pitchFamily="50" charset="0"/>
            </a:endParaRPr>
          </a:p>
        </p:txBody>
      </p:sp>
      <p:pic>
        <p:nvPicPr>
          <p:cNvPr id="6" name="Picture 2" descr="Ε.Υ.Δ.Ε.Π. Περιφέρειας Στερεάς Ελλάδας"/>
          <p:cNvPicPr>
            <a:picLocks noChangeAspect="1" noChangeArrowheads="1"/>
          </p:cNvPicPr>
          <p:nvPr/>
        </p:nvPicPr>
        <p:blipFill>
          <a:blip r:embed="rId2"/>
          <a:srcRect/>
          <a:stretch>
            <a:fillRect/>
          </a:stretch>
        </p:blipFill>
        <p:spPr bwMode="auto">
          <a:xfrm>
            <a:off x="11153040" y="5918792"/>
            <a:ext cx="733235" cy="700030"/>
          </a:xfrm>
          <a:prstGeom prst="rect">
            <a:avLst/>
          </a:prstGeom>
          <a:noFill/>
        </p:spPr>
      </p:pic>
    </p:spTree>
    <p:extLst>
      <p:ext uri="{BB962C8B-B14F-4D97-AF65-F5344CB8AC3E}">
        <p14:creationId xmlns:p14="http://schemas.microsoft.com/office/powerpoint/2010/main" val="2212905159"/>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179399" cy="1089529"/>
          </a:xfrm>
          <a:prstGeom prst="rect">
            <a:avLst/>
          </a:prstGeom>
          <a:noFill/>
        </p:spPr>
        <p:txBody>
          <a:bodyPr wrap="square" rtlCol="0">
            <a:spAutoFit/>
          </a:bodyPr>
          <a:lstStyle/>
          <a:p>
            <a:pPr algn="ctr">
              <a:lnSpc>
                <a:spcPct val="90000"/>
              </a:lnSpc>
            </a:pPr>
            <a:r>
              <a:rPr lang="el-GR" sz="3600" dirty="0">
                <a:solidFill>
                  <a:schemeClr val="accent1">
                    <a:lumMod val="75000"/>
                  </a:schemeClr>
                </a:solidFill>
              </a:rPr>
              <a:t>Κατανομή των πόρων του ανά Προτεραιότητα και ανά Ειδικό Στόχο</a:t>
            </a:r>
            <a:endParaRPr lang="en-US" sz="3600" dirty="0">
              <a:solidFill>
                <a:schemeClr val="accent1">
                  <a:lumMod val="75000"/>
                </a:schemeClr>
              </a:solidFill>
            </a:endParaRP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1" y="195942"/>
            <a:ext cx="2381459"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6" name="Εικόνα 25" descr="Εικόνα που περιέχει κείμενο, στιγμιότυπο οθόνης, λογισμικό, λογισμικό πολυμέσων&#10;&#10;Περιγραφή που δημιουργήθηκε αυτόματα"/>
          <p:cNvPicPr/>
          <p:nvPr/>
        </p:nvPicPr>
        <p:blipFill rotWithShape="1">
          <a:blip r:embed="rId3">
            <a:extLst>
              <a:ext uri="{28A0092B-C50C-407E-A947-70E740481C1C}">
                <a14:useLocalDpi xmlns:a14="http://schemas.microsoft.com/office/drawing/2010/main" val="0"/>
              </a:ext>
            </a:extLst>
          </a:blip>
          <a:srcRect l="2235" t="71821" r="7188" b="3384"/>
          <a:stretch/>
        </p:blipFill>
        <p:spPr bwMode="auto">
          <a:xfrm>
            <a:off x="7025489" y="2924754"/>
            <a:ext cx="5027478" cy="1590870"/>
          </a:xfrm>
          <a:prstGeom prst="rect">
            <a:avLst/>
          </a:prstGeom>
          <a:noFill/>
        </p:spPr>
      </p:pic>
      <p:pic>
        <p:nvPicPr>
          <p:cNvPr id="27" name="Picture 2" descr="Ε.Υ.Δ.Ε.Π. Περιφέρειας Στερεάς Ελλάδας"/>
          <p:cNvPicPr>
            <a:picLocks noChangeAspect="1" noChangeArrowheads="1"/>
          </p:cNvPicPr>
          <p:nvPr/>
        </p:nvPicPr>
        <p:blipFill>
          <a:blip r:embed="rId4"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5"/>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6"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pic>
        <p:nvPicPr>
          <p:cNvPr id="7" name="Εικόνα 6"/>
          <p:cNvPicPr>
            <a:picLocks noChangeAspect="1"/>
          </p:cNvPicPr>
          <p:nvPr/>
        </p:nvPicPr>
        <p:blipFill>
          <a:blip r:embed="rId7"/>
          <a:stretch>
            <a:fillRect/>
          </a:stretch>
        </p:blipFill>
        <p:spPr>
          <a:xfrm>
            <a:off x="63162" y="1953104"/>
            <a:ext cx="6480000" cy="3672180"/>
          </a:xfrm>
          <a:prstGeom prst="rect">
            <a:avLst/>
          </a:prstGeom>
        </p:spPr>
      </p:pic>
    </p:spTree>
    <p:extLst>
      <p:ext uri="{BB962C8B-B14F-4D97-AF65-F5344CB8AC3E}">
        <p14:creationId xmlns:p14="http://schemas.microsoft.com/office/powerpoint/2010/main" val="413893865"/>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179399" cy="1089529"/>
          </a:xfrm>
          <a:prstGeom prst="rect">
            <a:avLst/>
          </a:prstGeom>
          <a:noFill/>
        </p:spPr>
        <p:txBody>
          <a:bodyPr wrap="square" rtlCol="0">
            <a:spAutoFit/>
          </a:bodyPr>
          <a:lstStyle/>
          <a:p>
            <a:pPr algn="ctr">
              <a:lnSpc>
                <a:spcPct val="90000"/>
              </a:lnSpc>
            </a:pPr>
            <a:r>
              <a:rPr lang="el-GR" sz="3600" dirty="0">
                <a:solidFill>
                  <a:schemeClr val="accent1">
                    <a:lumMod val="75000"/>
                  </a:schemeClr>
                </a:solidFill>
              </a:rPr>
              <a:t>Κατανομή των πόρων του ανά Προτεραιότητα και ανά Ειδικό Στόχο</a:t>
            </a:r>
            <a:endParaRPr lang="en-US" sz="3600" dirty="0">
              <a:solidFill>
                <a:schemeClr val="accent1">
                  <a:lumMod val="75000"/>
                </a:schemeClr>
              </a:solidFill>
            </a:endParaRP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1" y="195942"/>
            <a:ext cx="2399043"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pic>
        <p:nvPicPr>
          <p:cNvPr id="17" name="Εικόνα 16"/>
          <p:cNvPicPr/>
          <p:nvPr/>
        </p:nvPicPr>
        <p:blipFill>
          <a:blip r:embed="rId6">
            <a:extLst>
              <a:ext uri="{28A0092B-C50C-407E-A947-70E740481C1C}">
                <a14:useLocalDpi xmlns:a14="http://schemas.microsoft.com/office/drawing/2010/main" val="0"/>
              </a:ext>
            </a:extLst>
          </a:blip>
          <a:srcRect/>
          <a:stretch>
            <a:fillRect/>
          </a:stretch>
        </p:blipFill>
        <p:spPr bwMode="auto">
          <a:xfrm>
            <a:off x="63162" y="1993515"/>
            <a:ext cx="6480000" cy="3669843"/>
          </a:xfrm>
          <a:prstGeom prst="rect">
            <a:avLst/>
          </a:prstGeom>
          <a:noFill/>
        </p:spPr>
      </p:pic>
      <p:pic>
        <p:nvPicPr>
          <p:cNvPr id="8" name="Εικόνα 7"/>
          <p:cNvPicPr>
            <a:picLocks noChangeAspect="1"/>
          </p:cNvPicPr>
          <p:nvPr/>
        </p:nvPicPr>
        <p:blipFill>
          <a:blip r:embed="rId7"/>
          <a:stretch>
            <a:fillRect/>
          </a:stretch>
        </p:blipFill>
        <p:spPr>
          <a:xfrm>
            <a:off x="6653635" y="2868928"/>
            <a:ext cx="5644025" cy="2077539"/>
          </a:xfrm>
          <a:prstGeom prst="rect">
            <a:avLst/>
          </a:prstGeom>
        </p:spPr>
      </p:pic>
    </p:spTree>
    <p:extLst>
      <p:ext uri="{BB962C8B-B14F-4D97-AF65-F5344CB8AC3E}">
        <p14:creationId xmlns:p14="http://schemas.microsoft.com/office/powerpoint/2010/main" val="251096097"/>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179399" cy="1089529"/>
          </a:xfrm>
          <a:prstGeom prst="rect">
            <a:avLst/>
          </a:prstGeom>
          <a:noFill/>
        </p:spPr>
        <p:txBody>
          <a:bodyPr wrap="square" rtlCol="0">
            <a:spAutoFit/>
          </a:bodyPr>
          <a:lstStyle/>
          <a:p>
            <a:pPr algn="ctr">
              <a:lnSpc>
                <a:spcPct val="90000"/>
              </a:lnSpc>
            </a:pPr>
            <a:r>
              <a:rPr lang="el-GR" sz="3600" dirty="0">
                <a:solidFill>
                  <a:schemeClr val="accent1">
                    <a:lumMod val="75000"/>
                  </a:schemeClr>
                </a:solidFill>
              </a:rPr>
              <a:t>Κατανομή των πόρων του ανά Προτεραιότητα και ανά Ειδικό Στόχο</a:t>
            </a:r>
            <a:endParaRPr lang="en-US" sz="3600" dirty="0">
              <a:solidFill>
                <a:schemeClr val="accent1">
                  <a:lumMod val="75000"/>
                </a:schemeClr>
              </a:solidFill>
            </a:endParaRP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25420"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pic>
        <p:nvPicPr>
          <p:cNvPr id="21" name="Εικόνα 20" descr="Εικόνα που περιέχει κείμενο, στιγμιότυπο οθόνης, λογισμικό, γραμματοσειρά&#10;&#10;Περιγραφή που δημιουργήθηκε αυτόματα"/>
          <p:cNvPicPr/>
          <p:nvPr/>
        </p:nvPicPr>
        <p:blipFill rotWithShape="1">
          <a:blip r:embed="rId6">
            <a:extLst>
              <a:ext uri="{28A0092B-C50C-407E-A947-70E740481C1C}">
                <a14:useLocalDpi xmlns:a14="http://schemas.microsoft.com/office/drawing/2010/main" val="0"/>
              </a:ext>
            </a:extLst>
          </a:blip>
          <a:srcRect l="2887" t="81615" r="5007" b="3563"/>
          <a:stretch/>
        </p:blipFill>
        <p:spPr bwMode="auto">
          <a:xfrm>
            <a:off x="6943268" y="3299989"/>
            <a:ext cx="4825498" cy="841972"/>
          </a:xfrm>
          <a:prstGeom prst="rect">
            <a:avLst/>
          </a:prstGeom>
          <a:noFill/>
        </p:spPr>
      </p:pic>
      <p:pic>
        <p:nvPicPr>
          <p:cNvPr id="7" name="Εικόνα 6"/>
          <p:cNvPicPr>
            <a:picLocks noChangeAspect="1"/>
          </p:cNvPicPr>
          <p:nvPr/>
        </p:nvPicPr>
        <p:blipFill>
          <a:blip r:embed="rId7"/>
          <a:stretch>
            <a:fillRect/>
          </a:stretch>
        </p:blipFill>
        <p:spPr>
          <a:xfrm>
            <a:off x="63162" y="1947512"/>
            <a:ext cx="6480000" cy="3683365"/>
          </a:xfrm>
          <a:prstGeom prst="rect">
            <a:avLst/>
          </a:prstGeom>
        </p:spPr>
      </p:pic>
    </p:spTree>
    <p:extLst>
      <p:ext uri="{BB962C8B-B14F-4D97-AF65-F5344CB8AC3E}">
        <p14:creationId xmlns:p14="http://schemas.microsoft.com/office/powerpoint/2010/main" val="3062031110"/>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179399" cy="1089529"/>
          </a:xfrm>
          <a:prstGeom prst="rect">
            <a:avLst/>
          </a:prstGeom>
          <a:noFill/>
        </p:spPr>
        <p:txBody>
          <a:bodyPr wrap="square" rtlCol="0">
            <a:spAutoFit/>
          </a:bodyPr>
          <a:lstStyle/>
          <a:p>
            <a:pPr algn="ctr">
              <a:lnSpc>
                <a:spcPct val="90000"/>
              </a:lnSpc>
            </a:pPr>
            <a:r>
              <a:rPr lang="el-GR" sz="3600" dirty="0">
                <a:solidFill>
                  <a:schemeClr val="accent1">
                    <a:lumMod val="75000"/>
                  </a:schemeClr>
                </a:solidFill>
              </a:rPr>
              <a:t>Κατανομή των πόρων του ανά Προτεραιότητα και ανά Ειδικό Στόχο</a:t>
            </a:r>
            <a:endParaRPr lang="en-US" sz="3600" dirty="0">
              <a:solidFill>
                <a:schemeClr val="accent1">
                  <a:lumMod val="75000"/>
                </a:schemeClr>
              </a:solidFill>
            </a:endParaRP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1" y="195942"/>
            <a:ext cx="2399043"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pic>
        <p:nvPicPr>
          <p:cNvPr id="21" name="Εικόνα 20" descr="Εικόνα που περιέχει κείμενο, στιγμιότυπο οθόνης, σχεδίαση, γραμματοσειρά&#10;&#10;Περιγραφή που δημιουργήθηκε αυτόματα"/>
          <p:cNvPicPr/>
          <p:nvPr/>
        </p:nvPicPr>
        <p:blipFill rotWithShape="1">
          <a:blip r:embed="rId6">
            <a:extLst>
              <a:ext uri="{28A0092B-C50C-407E-A947-70E740481C1C}">
                <a14:useLocalDpi xmlns:a14="http://schemas.microsoft.com/office/drawing/2010/main" val="0"/>
              </a:ext>
            </a:extLst>
          </a:blip>
          <a:srcRect l="4441" t="54400" r="2796" b="2060"/>
          <a:stretch/>
        </p:blipFill>
        <p:spPr bwMode="auto">
          <a:xfrm>
            <a:off x="6554709" y="2145671"/>
            <a:ext cx="5562908" cy="3494637"/>
          </a:xfrm>
          <a:prstGeom prst="rect">
            <a:avLst/>
          </a:prstGeom>
          <a:noFill/>
        </p:spPr>
      </p:pic>
      <p:pic>
        <p:nvPicPr>
          <p:cNvPr id="15" name="Εικόνα 14"/>
          <p:cNvPicPr/>
          <p:nvPr/>
        </p:nvPicPr>
        <p:blipFill>
          <a:blip r:embed="rId7">
            <a:extLst>
              <a:ext uri="{28A0092B-C50C-407E-A947-70E740481C1C}">
                <a14:useLocalDpi xmlns:a14="http://schemas.microsoft.com/office/drawing/2010/main" val="0"/>
              </a:ext>
            </a:extLst>
          </a:blip>
          <a:srcRect/>
          <a:stretch>
            <a:fillRect/>
          </a:stretch>
        </p:blipFill>
        <p:spPr bwMode="auto">
          <a:xfrm>
            <a:off x="63162" y="2060668"/>
            <a:ext cx="6328929" cy="3664641"/>
          </a:xfrm>
          <a:prstGeom prst="rect">
            <a:avLst/>
          </a:prstGeom>
          <a:noFill/>
        </p:spPr>
      </p:pic>
    </p:spTree>
    <p:extLst>
      <p:ext uri="{BB962C8B-B14F-4D97-AF65-F5344CB8AC3E}">
        <p14:creationId xmlns:p14="http://schemas.microsoft.com/office/powerpoint/2010/main" val="919686619"/>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179399" cy="1089529"/>
          </a:xfrm>
          <a:prstGeom prst="rect">
            <a:avLst/>
          </a:prstGeom>
          <a:noFill/>
        </p:spPr>
        <p:txBody>
          <a:bodyPr wrap="square" rtlCol="0">
            <a:spAutoFit/>
          </a:bodyPr>
          <a:lstStyle/>
          <a:p>
            <a:pPr algn="ctr">
              <a:lnSpc>
                <a:spcPct val="90000"/>
              </a:lnSpc>
            </a:pPr>
            <a:r>
              <a:rPr lang="el-GR" sz="3600" dirty="0">
                <a:solidFill>
                  <a:schemeClr val="accent1">
                    <a:lumMod val="75000"/>
                  </a:schemeClr>
                </a:solidFill>
              </a:rPr>
              <a:t>Κατανομή των πόρων του ανά Προτεραιότητα και ανά Ειδικό Στόχο</a:t>
            </a:r>
            <a:endParaRPr lang="en-US" sz="3600" dirty="0">
              <a:solidFill>
                <a:schemeClr val="accent1">
                  <a:lumMod val="75000"/>
                </a:schemeClr>
              </a:solidFill>
            </a:endParaRP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1" y="195942"/>
            <a:ext cx="2390251"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pic>
        <p:nvPicPr>
          <p:cNvPr id="17" name="Εικόνα 16"/>
          <p:cNvPicPr/>
          <p:nvPr/>
        </p:nvPicPr>
        <p:blipFill>
          <a:blip r:embed="rId6">
            <a:extLst>
              <a:ext uri="{28A0092B-C50C-407E-A947-70E740481C1C}">
                <a14:useLocalDpi xmlns:a14="http://schemas.microsoft.com/office/drawing/2010/main" val="0"/>
              </a:ext>
            </a:extLst>
          </a:blip>
          <a:srcRect/>
          <a:stretch>
            <a:fillRect/>
          </a:stretch>
        </p:blipFill>
        <p:spPr bwMode="auto">
          <a:xfrm>
            <a:off x="63162" y="1801071"/>
            <a:ext cx="6126031" cy="3600000"/>
          </a:xfrm>
          <a:prstGeom prst="rect">
            <a:avLst/>
          </a:prstGeom>
          <a:noFill/>
        </p:spPr>
      </p:pic>
      <p:pic>
        <p:nvPicPr>
          <p:cNvPr id="8" name="Εικόνα 7"/>
          <p:cNvPicPr>
            <a:picLocks noChangeAspect="1"/>
          </p:cNvPicPr>
          <p:nvPr/>
        </p:nvPicPr>
        <p:blipFill>
          <a:blip r:embed="rId7"/>
          <a:stretch>
            <a:fillRect/>
          </a:stretch>
        </p:blipFill>
        <p:spPr>
          <a:xfrm>
            <a:off x="6305005" y="1374598"/>
            <a:ext cx="5958256" cy="4452946"/>
          </a:xfrm>
          <a:prstGeom prst="rect">
            <a:avLst/>
          </a:prstGeom>
        </p:spPr>
      </p:pic>
    </p:spTree>
    <p:extLst>
      <p:ext uri="{BB962C8B-B14F-4D97-AF65-F5344CB8AC3E}">
        <p14:creationId xmlns:p14="http://schemas.microsoft.com/office/powerpoint/2010/main" val="408489211"/>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179399" cy="1089529"/>
          </a:xfrm>
          <a:prstGeom prst="rect">
            <a:avLst/>
          </a:prstGeom>
          <a:noFill/>
        </p:spPr>
        <p:txBody>
          <a:bodyPr wrap="square" rtlCol="0">
            <a:spAutoFit/>
          </a:bodyPr>
          <a:lstStyle/>
          <a:p>
            <a:pPr algn="ctr">
              <a:lnSpc>
                <a:spcPct val="90000"/>
              </a:lnSpc>
            </a:pPr>
            <a:r>
              <a:rPr lang="el-GR" sz="3600" dirty="0">
                <a:solidFill>
                  <a:schemeClr val="accent1">
                    <a:lumMod val="75000"/>
                  </a:schemeClr>
                </a:solidFill>
              </a:rPr>
              <a:t>Κατανομή των πόρων του ανά Προτεραιότητα και ανά Ειδικό Στόχο</a:t>
            </a:r>
            <a:endParaRPr lang="en-US" sz="3600" dirty="0">
              <a:solidFill>
                <a:schemeClr val="accent1">
                  <a:lumMod val="75000"/>
                </a:schemeClr>
              </a:solidFill>
            </a:endParaRP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pic>
        <p:nvPicPr>
          <p:cNvPr id="7" name="Εικόνα 6"/>
          <p:cNvPicPr>
            <a:picLocks noChangeAspect="1"/>
          </p:cNvPicPr>
          <p:nvPr/>
        </p:nvPicPr>
        <p:blipFill>
          <a:blip r:embed="rId6"/>
          <a:stretch>
            <a:fillRect/>
          </a:stretch>
        </p:blipFill>
        <p:spPr>
          <a:xfrm>
            <a:off x="63162" y="1922715"/>
            <a:ext cx="6392263" cy="3600000"/>
          </a:xfrm>
          <a:prstGeom prst="rect">
            <a:avLst/>
          </a:prstGeom>
        </p:spPr>
      </p:pic>
      <p:pic>
        <p:nvPicPr>
          <p:cNvPr id="8" name="Εικόνα 7"/>
          <p:cNvPicPr>
            <a:picLocks noChangeAspect="1"/>
          </p:cNvPicPr>
          <p:nvPr/>
        </p:nvPicPr>
        <p:blipFill>
          <a:blip r:embed="rId7"/>
          <a:stretch>
            <a:fillRect/>
          </a:stretch>
        </p:blipFill>
        <p:spPr>
          <a:xfrm>
            <a:off x="6521849" y="2899731"/>
            <a:ext cx="5766816" cy="1098260"/>
          </a:xfrm>
          <a:prstGeom prst="rect">
            <a:avLst/>
          </a:prstGeom>
        </p:spPr>
      </p:pic>
    </p:spTree>
    <p:extLst>
      <p:ext uri="{BB962C8B-B14F-4D97-AF65-F5344CB8AC3E}">
        <p14:creationId xmlns:p14="http://schemas.microsoft.com/office/powerpoint/2010/main" val="3059961218"/>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l="28803" r="45587" b="94657"/>
          <a:stretch>
            <a:fillRect/>
          </a:stretch>
        </p:blipFill>
        <p:spPr bwMode="auto">
          <a:xfrm>
            <a:off x="9279705" y="6449640"/>
            <a:ext cx="2245356" cy="263505"/>
          </a:xfrm>
          <a:prstGeom prst="rect">
            <a:avLst/>
          </a:prstGeom>
          <a:noFill/>
          <a:ln w="9525">
            <a:noFill/>
            <a:miter lim="800000"/>
            <a:headEnd/>
            <a:tailEnd/>
          </a:ln>
          <a:effectLst/>
        </p:spPr>
      </p:pic>
      <p:pic>
        <p:nvPicPr>
          <p:cNvPr id="172034" name="Picture 2"/>
          <p:cNvPicPr>
            <a:picLocks noChangeAspect="1" noChangeArrowheads="1"/>
          </p:cNvPicPr>
          <p:nvPr/>
        </p:nvPicPr>
        <p:blipFill>
          <a:blip r:embed="rId3"/>
          <a:srcRect l="92302" t="4808" r="450" b="93134"/>
          <a:stretch>
            <a:fillRect/>
          </a:stretch>
        </p:blipFill>
        <p:spPr bwMode="auto">
          <a:xfrm>
            <a:off x="9013372" y="195942"/>
            <a:ext cx="2363874" cy="251927"/>
          </a:xfrm>
          <a:prstGeom prst="rect">
            <a:avLst/>
          </a:prstGeom>
          <a:noFill/>
          <a:ln w="9525">
            <a:noFill/>
            <a:miter lim="800000"/>
            <a:headEnd/>
            <a:tailEnd/>
          </a:ln>
          <a:effectLst/>
        </p:spPr>
      </p:pic>
      <p:pic>
        <p:nvPicPr>
          <p:cNvPr id="4" name="Picture 2"/>
          <p:cNvPicPr>
            <a:picLocks noChangeAspect="1" noChangeArrowheads="1"/>
          </p:cNvPicPr>
          <p:nvPr/>
        </p:nvPicPr>
        <p:blipFill>
          <a:blip r:embed="rId3"/>
          <a:srcRect t="94360" r="93476" b="3230"/>
          <a:stretch>
            <a:fillRect/>
          </a:stretch>
        </p:blipFill>
        <p:spPr bwMode="auto">
          <a:xfrm>
            <a:off x="805546" y="6419460"/>
            <a:ext cx="2245564" cy="275087"/>
          </a:xfrm>
          <a:prstGeom prst="rect">
            <a:avLst/>
          </a:prstGeom>
          <a:noFill/>
          <a:ln w="9525">
            <a:noFill/>
            <a:miter lim="800000"/>
            <a:headEnd/>
            <a:tailEnd/>
          </a:ln>
          <a:effectLst/>
        </p:spPr>
      </p:pic>
      <p:sp>
        <p:nvSpPr>
          <p:cNvPr id="11" name="TextBox 11"/>
          <p:cNvSpPr txBox="1"/>
          <p:nvPr/>
        </p:nvSpPr>
        <p:spPr>
          <a:xfrm>
            <a:off x="1590284" y="224902"/>
            <a:ext cx="7016496" cy="709425"/>
          </a:xfrm>
          <a:prstGeom prst="rect">
            <a:avLst/>
          </a:prstGeom>
          <a:noFill/>
        </p:spPr>
        <p:txBody>
          <a:bodyPr wrap="square" rtlCol="0">
            <a:spAutoFit/>
          </a:bodyPr>
          <a:lstStyle/>
          <a:p>
            <a:pPr>
              <a:lnSpc>
                <a:spcPct val="70000"/>
              </a:lnSpc>
            </a:pPr>
            <a:r>
              <a:rPr lang="el-GR" sz="3600" dirty="0">
                <a:solidFill>
                  <a:schemeClr val="accent1">
                    <a:lumMod val="75000"/>
                  </a:schemeClr>
                </a:solidFill>
              </a:rPr>
              <a:t>Πρόοδος Εξειδίκευσης δράσεων</a:t>
            </a:r>
          </a:p>
          <a:p>
            <a:pPr>
              <a:lnSpc>
                <a:spcPct val="70000"/>
              </a:lnSpc>
            </a:pPr>
            <a:endParaRPr lang="el-GR" sz="2000" dirty="0"/>
          </a:p>
        </p:txBody>
      </p:sp>
      <p:grpSp>
        <p:nvGrpSpPr>
          <p:cNvPr id="2" name="Group 12"/>
          <p:cNvGrpSpPr/>
          <p:nvPr/>
        </p:nvGrpSpPr>
        <p:grpSpPr>
          <a:xfrm>
            <a:off x="405679" y="2224626"/>
            <a:ext cx="661311" cy="101677"/>
            <a:chOff x="1847846" y="5503706"/>
            <a:chExt cx="1041400" cy="160116"/>
          </a:xfrm>
        </p:grpSpPr>
        <p:sp>
          <p:nvSpPr>
            <p:cNvPr id="13" name="Parallelogram 1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Parallelogram 1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1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Rectangle 12"/>
          <p:cNvSpPr/>
          <p:nvPr/>
        </p:nvSpPr>
        <p:spPr>
          <a:xfrm>
            <a:off x="853567" y="1353378"/>
            <a:ext cx="10854921" cy="646331"/>
          </a:xfrm>
          <a:prstGeom prst="rect">
            <a:avLst/>
          </a:prstGeom>
        </p:spPr>
        <p:txBody>
          <a:bodyPr wrap="square">
            <a:spAutoFit/>
          </a:bodyPr>
          <a:lstStyle/>
          <a:p>
            <a:r>
              <a:rPr lang="el-GR" dirty="0"/>
              <a:t>Μέχρι σήμερα (21.06.2024) έχουν </a:t>
            </a:r>
            <a:r>
              <a:rPr lang="el-GR" dirty="0">
                <a:solidFill>
                  <a:schemeClr val="accent1"/>
                </a:solidFill>
              </a:rPr>
              <a:t>εξειδικευθεί</a:t>
            </a:r>
            <a:r>
              <a:rPr lang="el-GR" dirty="0"/>
              <a:t> </a:t>
            </a:r>
            <a:r>
              <a:rPr lang="el-GR" dirty="0">
                <a:solidFill>
                  <a:schemeClr val="accent1"/>
                </a:solidFill>
              </a:rPr>
              <a:t>πενήντα επτά (57) </a:t>
            </a:r>
            <a:r>
              <a:rPr lang="el-GR" dirty="0"/>
              <a:t>δράσεις προϋπολογισμού </a:t>
            </a:r>
            <a:r>
              <a:rPr lang="el-GR" dirty="0">
                <a:solidFill>
                  <a:srgbClr val="FF0000"/>
                </a:solidFill>
              </a:rPr>
              <a:t>218.446.862 €</a:t>
            </a:r>
            <a:r>
              <a:rPr lang="el-GR" dirty="0"/>
              <a:t> (</a:t>
            </a:r>
            <a:r>
              <a:rPr lang="el-GR" dirty="0">
                <a:solidFill>
                  <a:schemeClr val="accent1"/>
                </a:solidFill>
              </a:rPr>
              <a:t>51,3%</a:t>
            </a:r>
            <a:r>
              <a:rPr lang="el-GR" dirty="0"/>
              <a:t> του Προγράμματος). Συγκεκριμένα:</a:t>
            </a:r>
          </a:p>
        </p:txBody>
      </p:sp>
      <p:pic>
        <p:nvPicPr>
          <p:cNvPr id="23" name="Picture 2" descr="Ε.Υ.Δ.Ε.Π. Περιφέρειας Στερεάς Ελλάδας"/>
          <p:cNvPicPr>
            <a:picLocks noChangeAspect="1" noChangeArrowheads="1"/>
          </p:cNvPicPr>
          <p:nvPr/>
        </p:nvPicPr>
        <p:blipFill>
          <a:blip r:embed="rId4" cstate="print"/>
          <a:srcRect/>
          <a:stretch>
            <a:fillRect/>
          </a:stretch>
        </p:blipFill>
        <p:spPr bwMode="auto">
          <a:xfrm>
            <a:off x="1149369" y="750784"/>
            <a:ext cx="427505" cy="408145"/>
          </a:xfrm>
          <a:prstGeom prst="rect">
            <a:avLst/>
          </a:prstGeom>
          <a:noFill/>
        </p:spPr>
      </p:pic>
      <p:pic>
        <p:nvPicPr>
          <p:cNvPr id="24" name="Picture 2" descr="Αρχική"/>
          <p:cNvPicPr>
            <a:picLocks noChangeAspect="1" noChangeArrowheads="1"/>
          </p:cNvPicPr>
          <p:nvPr/>
        </p:nvPicPr>
        <p:blipFill>
          <a:blip r:embed="rId5"/>
          <a:srcRect l="5802" t="7618" r="8130"/>
          <a:stretch>
            <a:fillRect/>
          </a:stretch>
        </p:blipFill>
        <p:spPr bwMode="auto">
          <a:xfrm>
            <a:off x="63162" y="728721"/>
            <a:ext cx="986828" cy="452799"/>
          </a:xfrm>
          <a:prstGeom prst="rect">
            <a:avLst/>
          </a:prstGeom>
          <a:noFill/>
        </p:spPr>
      </p:pic>
      <p:pic>
        <p:nvPicPr>
          <p:cNvPr id="25" name="Εικόνα 24"/>
          <p:cNvPicPr/>
          <p:nvPr/>
        </p:nvPicPr>
        <p:blipFill rotWithShape="1">
          <a:blip r:embed="rId6"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cxnSp>
        <p:nvCxnSpPr>
          <p:cNvPr id="28" name="Straight Connector 106"/>
          <p:cNvCxnSpPr>
            <a:cxnSpLocks/>
          </p:cNvCxnSpPr>
          <p:nvPr/>
        </p:nvCxnSpPr>
        <p:spPr>
          <a:xfrm>
            <a:off x="6094135" y="2224626"/>
            <a:ext cx="1865" cy="1979821"/>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04D4AF3D-1C4B-2157-037D-B7693BD84CB8}"/>
              </a:ext>
            </a:extLst>
          </p:cNvPr>
          <p:cNvSpPr/>
          <p:nvPr/>
        </p:nvSpPr>
        <p:spPr>
          <a:xfrm>
            <a:off x="342629" y="5617737"/>
            <a:ext cx="11365859" cy="369332"/>
          </a:xfrm>
          <a:prstGeom prst="rect">
            <a:avLst/>
          </a:prstGeom>
        </p:spPr>
        <p:txBody>
          <a:bodyPr wrap="square">
            <a:spAutoFit/>
          </a:bodyPr>
          <a:lstStyle/>
          <a:p>
            <a:r>
              <a:rPr lang="el-GR" dirty="0" smtClean="0">
                <a:solidFill>
                  <a:schemeClr val="accent1"/>
                </a:solidFill>
              </a:rPr>
              <a:t>Εκτίμηση εξειδίκευσης Προγράμματος στις 31.12.2024</a:t>
            </a:r>
            <a:r>
              <a:rPr lang="el-GR" dirty="0" smtClean="0"/>
              <a:t>: </a:t>
            </a:r>
            <a:r>
              <a:rPr lang="el-GR" dirty="0" smtClean="0">
                <a:solidFill>
                  <a:srgbClr val="FF0000"/>
                </a:solidFill>
              </a:rPr>
              <a:t>&gt; </a:t>
            </a:r>
            <a:r>
              <a:rPr lang="el-GR" b="1" dirty="0" smtClean="0">
                <a:solidFill>
                  <a:srgbClr val="FF0000"/>
                </a:solidFill>
              </a:rPr>
              <a:t>300.000.000 </a:t>
            </a:r>
            <a:r>
              <a:rPr lang="el-GR" b="1" dirty="0">
                <a:solidFill>
                  <a:srgbClr val="FF0000"/>
                </a:solidFill>
              </a:rPr>
              <a:t>€</a:t>
            </a:r>
            <a:r>
              <a:rPr lang="el-GR" dirty="0"/>
              <a:t>, </a:t>
            </a:r>
            <a:r>
              <a:rPr lang="el-GR" dirty="0" smtClean="0"/>
              <a:t>ποσοστό </a:t>
            </a:r>
            <a:r>
              <a:rPr lang="el-GR" b="1" dirty="0">
                <a:solidFill>
                  <a:schemeClr val="accent1"/>
                </a:solidFill>
              </a:rPr>
              <a:t>70,4</a:t>
            </a:r>
            <a:r>
              <a:rPr lang="el-GR" b="1" dirty="0" smtClean="0">
                <a:solidFill>
                  <a:schemeClr val="accent1"/>
                </a:solidFill>
              </a:rPr>
              <a:t>%</a:t>
            </a:r>
            <a:r>
              <a:rPr lang="el-GR" b="1" dirty="0">
                <a:solidFill>
                  <a:schemeClr val="accent1"/>
                </a:solidFill>
              </a:rPr>
              <a:t>.</a:t>
            </a:r>
            <a:endParaRPr lang="el-GR" dirty="0">
              <a:solidFill>
                <a:schemeClr val="accent1"/>
              </a:solidFill>
            </a:endParaRPr>
          </a:p>
        </p:txBody>
      </p:sp>
      <p:grpSp>
        <p:nvGrpSpPr>
          <p:cNvPr id="31" name="Group 24">
            <a:extLst>
              <a:ext uri="{FF2B5EF4-FFF2-40B4-BE49-F238E27FC236}">
                <a16:creationId xmlns:a16="http://schemas.microsoft.com/office/drawing/2014/main" id="{D8DF0502-AB46-BFA3-D488-41C5AC587B74}"/>
              </a:ext>
            </a:extLst>
          </p:cNvPr>
          <p:cNvGrpSpPr/>
          <p:nvPr/>
        </p:nvGrpSpPr>
        <p:grpSpPr>
          <a:xfrm>
            <a:off x="945104" y="3065885"/>
            <a:ext cx="1346705" cy="1346704"/>
            <a:chOff x="4061895" y="4064562"/>
            <a:chExt cx="2420399" cy="2420397"/>
          </a:xfrm>
        </p:grpSpPr>
        <p:sp>
          <p:nvSpPr>
            <p:cNvPr id="172032" name="Oval 25">
              <a:extLst>
                <a:ext uri="{FF2B5EF4-FFF2-40B4-BE49-F238E27FC236}">
                  <a16:creationId xmlns:a16="http://schemas.microsoft.com/office/drawing/2014/main" id="{807ECA67-C38A-871E-2152-08BD1905AC54}"/>
                </a:ext>
              </a:extLst>
            </p:cNvPr>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53,7</a:t>
              </a:r>
              <a:r>
                <a:rPr lang="en-US" sz="2000" dirty="0">
                  <a:solidFill>
                    <a:schemeClr val="tx1">
                      <a:lumMod val="65000"/>
                      <a:lumOff val="35000"/>
                    </a:schemeClr>
                  </a:solidFill>
                </a:rPr>
                <a:t>%</a:t>
              </a:r>
            </a:p>
          </p:txBody>
        </p:sp>
        <p:sp>
          <p:nvSpPr>
            <p:cNvPr id="172033" name="Arc 26">
              <a:extLst>
                <a:ext uri="{FF2B5EF4-FFF2-40B4-BE49-F238E27FC236}">
                  <a16:creationId xmlns:a16="http://schemas.microsoft.com/office/drawing/2014/main" id="{22F03E35-CB8B-F2EF-194B-F77A64E9995C}"/>
                </a:ext>
              </a:extLst>
            </p:cNvPr>
            <p:cNvSpPr/>
            <p:nvPr/>
          </p:nvSpPr>
          <p:spPr>
            <a:xfrm>
              <a:off x="4061895" y="4064562"/>
              <a:ext cx="2420399" cy="2420397"/>
            </a:xfrm>
            <a:prstGeom prst="arc">
              <a:avLst>
                <a:gd name="adj1" fmla="val 16897392"/>
                <a:gd name="adj2" fmla="val 5740258"/>
              </a:avLst>
            </a:prstGeom>
            <a:ln w="152400" cap="rnd" cmpd="sng">
              <a:solidFill>
                <a:schemeClr val="accent1"/>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grpSp>
        <p:nvGrpSpPr>
          <p:cNvPr id="172035" name="Group 27">
            <a:extLst>
              <a:ext uri="{FF2B5EF4-FFF2-40B4-BE49-F238E27FC236}">
                <a16:creationId xmlns:a16="http://schemas.microsoft.com/office/drawing/2014/main" id="{6E545A85-4260-07B8-A609-D372342C5628}"/>
              </a:ext>
            </a:extLst>
          </p:cNvPr>
          <p:cNvGrpSpPr/>
          <p:nvPr/>
        </p:nvGrpSpPr>
        <p:grpSpPr>
          <a:xfrm>
            <a:off x="2996456" y="3065885"/>
            <a:ext cx="1346705" cy="1346704"/>
            <a:chOff x="4061895" y="4064562"/>
            <a:chExt cx="2420399" cy="2420397"/>
          </a:xfrm>
        </p:grpSpPr>
        <p:sp>
          <p:nvSpPr>
            <p:cNvPr id="172036" name="Oval 28">
              <a:extLst>
                <a:ext uri="{FF2B5EF4-FFF2-40B4-BE49-F238E27FC236}">
                  <a16:creationId xmlns:a16="http://schemas.microsoft.com/office/drawing/2014/main" id="{D26427AD-2D87-83CB-DD47-6B5E2D3B6F7E}"/>
                </a:ext>
              </a:extLst>
            </p:cNvPr>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39,8 </a:t>
              </a:r>
              <a:r>
                <a:rPr lang="en-US" sz="2000" dirty="0">
                  <a:solidFill>
                    <a:schemeClr val="tx1">
                      <a:lumMod val="65000"/>
                      <a:lumOff val="35000"/>
                    </a:schemeClr>
                  </a:solidFill>
                </a:rPr>
                <a:t>%</a:t>
              </a:r>
            </a:p>
          </p:txBody>
        </p:sp>
        <p:sp>
          <p:nvSpPr>
            <p:cNvPr id="172037" name="Arc 29">
              <a:extLst>
                <a:ext uri="{FF2B5EF4-FFF2-40B4-BE49-F238E27FC236}">
                  <a16:creationId xmlns:a16="http://schemas.microsoft.com/office/drawing/2014/main" id="{C5DF54C6-500A-4E87-8360-78621F294DB9}"/>
                </a:ext>
              </a:extLst>
            </p:cNvPr>
            <p:cNvSpPr/>
            <p:nvPr/>
          </p:nvSpPr>
          <p:spPr>
            <a:xfrm>
              <a:off x="4061895" y="4064562"/>
              <a:ext cx="2420399" cy="2420397"/>
            </a:xfrm>
            <a:prstGeom prst="arc">
              <a:avLst>
                <a:gd name="adj1" fmla="val 16396125"/>
                <a:gd name="adj2" fmla="val 3058971"/>
              </a:avLst>
            </a:prstGeom>
            <a:ln w="152400" cap="rnd" cmpd="sng">
              <a:solidFill>
                <a:schemeClr val="accent3"/>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sp>
        <p:nvSpPr>
          <p:cNvPr id="172038" name="Rectangle 31">
            <a:extLst>
              <a:ext uri="{FF2B5EF4-FFF2-40B4-BE49-F238E27FC236}">
                <a16:creationId xmlns:a16="http://schemas.microsoft.com/office/drawing/2014/main" id="{33747CDD-9C3E-9AF1-2A82-94BBF50DFDDE}"/>
              </a:ext>
            </a:extLst>
          </p:cNvPr>
          <p:cNvSpPr/>
          <p:nvPr/>
        </p:nvSpPr>
        <p:spPr>
          <a:xfrm>
            <a:off x="3648723" y="2609870"/>
            <a:ext cx="2571184" cy="400110"/>
          </a:xfrm>
          <a:prstGeom prst="rect">
            <a:avLst/>
          </a:prstGeom>
        </p:spPr>
        <p:txBody>
          <a:bodyPr wrap="square">
            <a:spAutoFit/>
          </a:bodyPr>
          <a:lstStyle/>
          <a:p>
            <a:pPr algn="ctr"/>
            <a:r>
              <a:rPr lang="el-GR" sz="2000" dirty="0">
                <a:solidFill>
                  <a:srgbClr val="FF0000"/>
                </a:solidFill>
                <a:cs typeface="Segoe UI" panose="020B0502040204020203" pitchFamily="34" charset="0"/>
              </a:rPr>
              <a:t>Π/Υ</a:t>
            </a:r>
            <a:r>
              <a:rPr lang="el-GR" sz="2000" b="1" dirty="0">
                <a:solidFill>
                  <a:srgbClr val="FF0000"/>
                </a:solidFill>
                <a:cs typeface="Segoe UI" panose="020B0502040204020203" pitchFamily="34" charset="0"/>
              </a:rPr>
              <a:t>: 169.632.579 €</a:t>
            </a:r>
          </a:p>
        </p:txBody>
      </p:sp>
      <p:sp>
        <p:nvSpPr>
          <p:cNvPr id="172039" name="Rectangle 32">
            <a:extLst>
              <a:ext uri="{FF2B5EF4-FFF2-40B4-BE49-F238E27FC236}">
                <a16:creationId xmlns:a16="http://schemas.microsoft.com/office/drawing/2014/main" id="{5F396F22-5DE2-C5ED-1A86-8DA6B72F616E}"/>
              </a:ext>
            </a:extLst>
          </p:cNvPr>
          <p:cNvSpPr/>
          <p:nvPr/>
        </p:nvSpPr>
        <p:spPr>
          <a:xfrm>
            <a:off x="670628" y="4543948"/>
            <a:ext cx="1980159" cy="609398"/>
          </a:xfrm>
          <a:prstGeom prst="rect">
            <a:avLst/>
          </a:prstGeom>
        </p:spPr>
        <p:txBody>
          <a:bodyPr wrap="square">
            <a:spAutoFit/>
          </a:bodyPr>
          <a:lstStyle/>
          <a:p>
            <a:pPr algn="ctr">
              <a:lnSpc>
                <a:spcPct val="120000"/>
              </a:lnSpc>
            </a:pPr>
            <a:r>
              <a:rPr lang="el-GR" sz="1400" i="1" dirty="0"/>
              <a:t>ποσοστό εξειδίκευσης ως προς το ΕΤΠΑ</a:t>
            </a:r>
            <a:endParaRPr lang="en-US" sz="1400" i="1" dirty="0">
              <a:solidFill>
                <a:schemeClr val="bg1">
                  <a:lumMod val="65000"/>
                </a:schemeClr>
              </a:solidFill>
              <a:cs typeface="Segoe UI Light" panose="020B0502040204020203" pitchFamily="34" charset="0"/>
            </a:endParaRPr>
          </a:p>
        </p:txBody>
      </p:sp>
      <p:sp>
        <p:nvSpPr>
          <p:cNvPr id="172040" name="Rectangle 11">
            <a:extLst>
              <a:ext uri="{FF2B5EF4-FFF2-40B4-BE49-F238E27FC236}">
                <a16:creationId xmlns:a16="http://schemas.microsoft.com/office/drawing/2014/main" id="{04048F75-3D61-733E-1E1C-A258E719AD52}"/>
              </a:ext>
            </a:extLst>
          </p:cNvPr>
          <p:cNvSpPr/>
          <p:nvPr/>
        </p:nvSpPr>
        <p:spPr>
          <a:xfrm>
            <a:off x="1576874" y="2382001"/>
            <a:ext cx="2281473" cy="369332"/>
          </a:xfrm>
          <a:prstGeom prst="rect">
            <a:avLst/>
          </a:prstGeom>
        </p:spPr>
        <p:txBody>
          <a:bodyPr wrap="square">
            <a:spAutoFit/>
          </a:bodyPr>
          <a:lstStyle/>
          <a:p>
            <a:pPr algn="ctr"/>
            <a:r>
              <a:rPr lang="el-GR" b="1" dirty="0">
                <a:solidFill>
                  <a:schemeClr val="tx1">
                    <a:lumMod val="75000"/>
                    <a:lumOff val="25000"/>
                  </a:schemeClr>
                </a:solidFill>
                <a:cs typeface="Segoe UI" panose="020B0502040204020203" pitchFamily="34" charset="0"/>
              </a:rPr>
              <a:t>35 δράσεις ΕΤΠΑ</a:t>
            </a:r>
          </a:p>
        </p:txBody>
      </p:sp>
      <p:sp>
        <p:nvSpPr>
          <p:cNvPr id="172041" name="Rectangle 32">
            <a:extLst>
              <a:ext uri="{FF2B5EF4-FFF2-40B4-BE49-F238E27FC236}">
                <a16:creationId xmlns:a16="http://schemas.microsoft.com/office/drawing/2014/main" id="{52A32078-BEDB-AAF4-D412-ED7116ED4722}"/>
              </a:ext>
            </a:extLst>
          </p:cNvPr>
          <p:cNvSpPr/>
          <p:nvPr/>
        </p:nvSpPr>
        <p:spPr>
          <a:xfrm>
            <a:off x="2717610" y="4524400"/>
            <a:ext cx="1911744" cy="609398"/>
          </a:xfrm>
          <a:prstGeom prst="rect">
            <a:avLst/>
          </a:prstGeom>
        </p:spPr>
        <p:txBody>
          <a:bodyPr wrap="square">
            <a:spAutoFit/>
          </a:bodyPr>
          <a:lstStyle/>
          <a:p>
            <a:pPr algn="ctr">
              <a:lnSpc>
                <a:spcPct val="120000"/>
              </a:lnSpc>
            </a:pPr>
            <a:r>
              <a:rPr lang="el-GR" sz="1400" i="1" dirty="0"/>
              <a:t>ποσοστό εξειδίκευσης ως προς το Πρόγραμμα</a:t>
            </a:r>
            <a:endParaRPr lang="en-US" sz="1400" i="1" dirty="0">
              <a:solidFill>
                <a:schemeClr val="bg1">
                  <a:lumMod val="65000"/>
                </a:schemeClr>
              </a:solidFill>
              <a:cs typeface="Segoe UI Light" panose="020B0502040204020203" pitchFamily="34" charset="0"/>
            </a:endParaRPr>
          </a:p>
        </p:txBody>
      </p:sp>
      <p:grpSp>
        <p:nvGrpSpPr>
          <p:cNvPr id="172042" name="Group 24">
            <a:extLst>
              <a:ext uri="{FF2B5EF4-FFF2-40B4-BE49-F238E27FC236}">
                <a16:creationId xmlns:a16="http://schemas.microsoft.com/office/drawing/2014/main" id="{519FAA0F-D05F-3BF7-4EED-42BB5EA47AEF}"/>
              </a:ext>
            </a:extLst>
          </p:cNvPr>
          <p:cNvGrpSpPr/>
          <p:nvPr/>
        </p:nvGrpSpPr>
        <p:grpSpPr>
          <a:xfrm>
            <a:off x="6857253" y="3065885"/>
            <a:ext cx="1346705" cy="1346704"/>
            <a:chOff x="4061895" y="4064562"/>
            <a:chExt cx="2420399" cy="2420397"/>
          </a:xfrm>
        </p:grpSpPr>
        <p:sp>
          <p:nvSpPr>
            <p:cNvPr id="172043" name="Oval 25">
              <a:extLst>
                <a:ext uri="{FF2B5EF4-FFF2-40B4-BE49-F238E27FC236}">
                  <a16:creationId xmlns:a16="http://schemas.microsoft.com/office/drawing/2014/main" id="{BB14272A-5D49-A527-D443-FF9D6976D67A}"/>
                </a:ext>
              </a:extLst>
            </p:cNvPr>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44,2</a:t>
              </a:r>
              <a:r>
                <a:rPr lang="en-US" sz="2000" dirty="0">
                  <a:solidFill>
                    <a:schemeClr val="tx1">
                      <a:lumMod val="65000"/>
                      <a:lumOff val="35000"/>
                    </a:schemeClr>
                  </a:solidFill>
                </a:rPr>
                <a:t>%</a:t>
              </a:r>
            </a:p>
          </p:txBody>
        </p:sp>
        <p:sp>
          <p:nvSpPr>
            <p:cNvPr id="172044" name="Arc 26">
              <a:extLst>
                <a:ext uri="{FF2B5EF4-FFF2-40B4-BE49-F238E27FC236}">
                  <a16:creationId xmlns:a16="http://schemas.microsoft.com/office/drawing/2014/main" id="{A113980E-6683-BD18-208E-4E6FEB402E84}"/>
                </a:ext>
              </a:extLst>
            </p:cNvPr>
            <p:cNvSpPr/>
            <p:nvPr/>
          </p:nvSpPr>
          <p:spPr>
            <a:xfrm>
              <a:off x="4061895" y="4064562"/>
              <a:ext cx="2420399" cy="2420397"/>
            </a:xfrm>
            <a:prstGeom prst="arc">
              <a:avLst>
                <a:gd name="adj1" fmla="val 16897392"/>
                <a:gd name="adj2" fmla="val 3965782"/>
              </a:avLst>
            </a:prstGeom>
            <a:ln w="152400" cap="rnd" cmpd="sng">
              <a:solidFill>
                <a:schemeClr val="accent1"/>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grpSp>
        <p:nvGrpSpPr>
          <p:cNvPr id="172045" name="Group 27">
            <a:extLst>
              <a:ext uri="{FF2B5EF4-FFF2-40B4-BE49-F238E27FC236}">
                <a16:creationId xmlns:a16="http://schemas.microsoft.com/office/drawing/2014/main" id="{C1B0521C-05C9-02EE-F6C9-C30C9D355D7A}"/>
              </a:ext>
            </a:extLst>
          </p:cNvPr>
          <p:cNvGrpSpPr/>
          <p:nvPr/>
        </p:nvGrpSpPr>
        <p:grpSpPr>
          <a:xfrm>
            <a:off x="8908605" y="3065885"/>
            <a:ext cx="1346705" cy="1346704"/>
            <a:chOff x="4061895" y="4064562"/>
            <a:chExt cx="2420399" cy="2420397"/>
          </a:xfrm>
        </p:grpSpPr>
        <p:sp>
          <p:nvSpPr>
            <p:cNvPr id="172046" name="Oval 28">
              <a:extLst>
                <a:ext uri="{FF2B5EF4-FFF2-40B4-BE49-F238E27FC236}">
                  <a16:creationId xmlns:a16="http://schemas.microsoft.com/office/drawing/2014/main" id="{3BE3C274-F46D-BC60-6537-36B9CC0EFDB9}"/>
                </a:ext>
              </a:extLst>
            </p:cNvPr>
            <p:cNvSpPr/>
            <p:nvPr/>
          </p:nvSpPr>
          <p:spPr>
            <a:xfrm>
              <a:off x="4061895" y="4064562"/>
              <a:ext cx="2420399" cy="2420397"/>
            </a:xfrm>
            <a:prstGeom prst="ellipse">
              <a:avLst/>
            </a:prstGeom>
            <a:noFill/>
            <a:ln w="139700" cap="rnd" cmpd="sng">
              <a:solidFill>
                <a:schemeClr val="tx1">
                  <a:lumMod val="95000"/>
                  <a:lumOff val="5000"/>
                  <a:alpha val="4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r>
                <a:rPr lang="el-GR" sz="2000" dirty="0">
                  <a:solidFill>
                    <a:schemeClr val="tx1">
                      <a:lumMod val="65000"/>
                      <a:lumOff val="35000"/>
                    </a:schemeClr>
                  </a:solidFill>
                </a:rPr>
                <a:t>11,5 </a:t>
              </a:r>
              <a:r>
                <a:rPr lang="en-US" sz="2000" dirty="0">
                  <a:solidFill>
                    <a:schemeClr val="tx1">
                      <a:lumMod val="65000"/>
                      <a:lumOff val="35000"/>
                    </a:schemeClr>
                  </a:solidFill>
                </a:rPr>
                <a:t>%</a:t>
              </a:r>
            </a:p>
          </p:txBody>
        </p:sp>
        <p:sp>
          <p:nvSpPr>
            <p:cNvPr id="172047" name="Arc 29">
              <a:extLst>
                <a:ext uri="{FF2B5EF4-FFF2-40B4-BE49-F238E27FC236}">
                  <a16:creationId xmlns:a16="http://schemas.microsoft.com/office/drawing/2014/main" id="{8DC55E59-E673-AB03-DEA2-51A57F1F2C27}"/>
                </a:ext>
              </a:extLst>
            </p:cNvPr>
            <p:cNvSpPr/>
            <p:nvPr/>
          </p:nvSpPr>
          <p:spPr>
            <a:xfrm>
              <a:off x="4061895" y="4064562"/>
              <a:ext cx="2420399" cy="2420397"/>
            </a:xfrm>
            <a:prstGeom prst="arc">
              <a:avLst>
                <a:gd name="adj1" fmla="val 16396125"/>
                <a:gd name="adj2" fmla="val 18776076"/>
              </a:avLst>
            </a:prstGeom>
            <a:ln w="152400" cap="rnd" cmpd="sng">
              <a:solidFill>
                <a:schemeClr val="accent3"/>
              </a:solidFill>
              <a:miter lim="800000"/>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dirty="0"/>
            </a:p>
          </p:txBody>
        </p:sp>
      </p:grpSp>
      <p:sp>
        <p:nvSpPr>
          <p:cNvPr id="172048" name="Rectangle 31">
            <a:extLst>
              <a:ext uri="{FF2B5EF4-FFF2-40B4-BE49-F238E27FC236}">
                <a16:creationId xmlns:a16="http://schemas.microsoft.com/office/drawing/2014/main" id="{4DA70299-FEE5-222F-383C-F2D3489092E1}"/>
              </a:ext>
            </a:extLst>
          </p:cNvPr>
          <p:cNvSpPr/>
          <p:nvPr/>
        </p:nvSpPr>
        <p:spPr>
          <a:xfrm>
            <a:off x="9511040" y="2595255"/>
            <a:ext cx="2289074" cy="400110"/>
          </a:xfrm>
          <a:prstGeom prst="rect">
            <a:avLst/>
          </a:prstGeom>
        </p:spPr>
        <p:txBody>
          <a:bodyPr wrap="square">
            <a:spAutoFit/>
          </a:bodyPr>
          <a:lstStyle/>
          <a:p>
            <a:pPr algn="ctr"/>
            <a:r>
              <a:rPr lang="el-GR" sz="2000" dirty="0">
                <a:solidFill>
                  <a:srgbClr val="FF0000"/>
                </a:solidFill>
                <a:cs typeface="Segoe UI" panose="020B0502040204020203" pitchFamily="34" charset="0"/>
              </a:rPr>
              <a:t>Π/Υ</a:t>
            </a:r>
            <a:r>
              <a:rPr lang="el-GR" sz="2000" b="1" dirty="0">
                <a:solidFill>
                  <a:srgbClr val="FF0000"/>
                </a:solidFill>
                <a:cs typeface="Segoe UI" panose="020B0502040204020203" pitchFamily="34" charset="0"/>
              </a:rPr>
              <a:t>: 48.814.283 €</a:t>
            </a:r>
          </a:p>
        </p:txBody>
      </p:sp>
      <p:sp>
        <p:nvSpPr>
          <p:cNvPr id="172049" name="Rectangle 32">
            <a:extLst>
              <a:ext uri="{FF2B5EF4-FFF2-40B4-BE49-F238E27FC236}">
                <a16:creationId xmlns:a16="http://schemas.microsoft.com/office/drawing/2014/main" id="{E88FAF09-5F92-4BBB-7768-36B4C23068F2}"/>
              </a:ext>
            </a:extLst>
          </p:cNvPr>
          <p:cNvSpPr/>
          <p:nvPr/>
        </p:nvSpPr>
        <p:spPr>
          <a:xfrm>
            <a:off x="6582777" y="4543948"/>
            <a:ext cx="1980159" cy="609398"/>
          </a:xfrm>
          <a:prstGeom prst="rect">
            <a:avLst/>
          </a:prstGeom>
        </p:spPr>
        <p:txBody>
          <a:bodyPr wrap="square">
            <a:spAutoFit/>
          </a:bodyPr>
          <a:lstStyle/>
          <a:p>
            <a:pPr algn="ctr">
              <a:lnSpc>
                <a:spcPct val="120000"/>
              </a:lnSpc>
            </a:pPr>
            <a:r>
              <a:rPr lang="el-GR" sz="1400" i="1" dirty="0"/>
              <a:t>ποσοστό εξειδίκευσης ως προς το ΕΚΤ+</a:t>
            </a:r>
            <a:endParaRPr lang="en-US" sz="1400" i="1" dirty="0">
              <a:solidFill>
                <a:schemeClr val="bg1">
                  <a:lumMod val="65000"/>
                </a:schemeClr>
              </a:solidFill>
              <a:cs typeface="Segoe UI Light" panose="020B0502040204020203" pitchFamily="34" charset="0"/>
            </a:endParaRPr>
          </a:p>
        </p:txBody>
      </p:sp>
      <p:sp>
        <p:nvSpPr>
          <p:cNvPr id="172050" name="Rectangle 11">
            <a:extLst>
              <a:ext uri="{FF2B5EF4-FFF2-40B4-BE49-F238E27FC236}">
                <a16:creationId xmlns:a16="http://schemas.microsoft.com/office/drawing/2014/main" id="{CEEEF8ED-6D12-CFA8-0A6F-5E4AB88A2E5E}"/>
              </a:ext>
            </a:extLst>
          </p:cNvPr>
          <p:cNvSpPr/>
          <p:nvPr/>
        </p:nvSpPr>
        <p:spPr>
          <a:xfrm>
            <a:off x="7572856" y="2391994"/>
            <a:ext cx="2281473" cy="369332"/>
          </a:xfrm>
          <a:prstGeom prst="rect">
            <a:avLst/>
          </a:prstGeom>
        </p:spPr>
        <p:txBody>
          <a:bodyPr wrap="square">
            <a:spAutoFit/>
          </a:bodyPr>
          <a:lstStyle/>
          <a:p>
            <a:pPr algn="ctr"/>
            <a:r>
              <a:rPr lang="el-GR" b="1" dirty="0">
                <a:solidFill>
                  <a:schemeClr val="tx1">
                    <a:lumMod val="75000"/>
                    <a:lumOff val="25000"/>
                  </a:schemeClr>
                </a:solidFill>
                <a:cs typeface="Segoe UI" panose="020B0502040204020203" pitchFamily="34" charset="0"/>
              </a:rPr>
              <a:t>19 δράσεις ΕΚΤ+</a:t>
            </a:r>
          </a:p>
        </p:txBody>
      </p:sp>
      <p:sp>
        <p:nvSpPr>
          <p:cNvPr id="172051" name="Rectangle 32">
            <a:extLst>
              <a:ext uri="{FF2B5EF4-FFF2-40B4-BE49-F238E27FC236}">
                <a16:creationId xmlns:a16="http://schemas.microsoft.com/office/drawing/2014/main" id="{7F7454D2-A8B1-410D-BA8A-B86EF7554BF3}"/>
              </a:ext>
            </a:extLst>
          </p:cNvPr>
          <p:cNvSpPr/>
          <p:nvPr/>
        </p:nvSpPr>
        <p:spPr>
          <a:xfrm>
            <a:off x="8629759" y="4524400"/>
            <a:ext cx="1911744" cy="609398"/>
          </a:xfrm>
          <a:prstGeom prst="rect">
            <a:avLst/>
          </a:prstGeom>
        </p:spPr>
        <p:txBody>
          <a:bodyPr wrap="square">
            <a:spAutoFit/>
          </a:bodyPr>
          <a:lstStyle/>
          <a:p>
            <a:pPr algn="ctr">
              <a:lnSpc>
                <a:spcPct val="120000"/>
              </a:lnSpc>
            </a:pPr>
            <a:r>
              <a:rPr lang="el-GR" sz="1400" i="1" dirty="0"/>
              <a:t>ποσοστό εξειδίκευσης ως προς το Πρόγραμμα</a:t>
            </a:r>
            <a:endParaRPr lang="en-US" sz="1400" i="1" dirty="0">
              <a:solidFill>
                <a:schemeClr val="bg1">
                  <a:lumMod val="65000"/>
                </a:schemeClr>
              </a:solidFill>
              <a:cs typeface="Segoe UI Light" panose="020B0502040204020203" pitchFamily="34" charset="0"/>
            </a:endParaRPr>
          </a:p>
        </p:txBody>
      </p:sp>
    </p:spTree>
    <p:extLst>
      <p:ext uri="{BB962C8B-B14F-4D97-AF65-F5344CB8AC3E}">
        <p14:creationId xmlns:p14="http://schemas.microsoft.com/office/powerpoint/2010/main" val="365054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0-#ppt_w/2"/>
                                          </p:val>
                                        </p:tav>
                                        <p:tav tm="100000">
                                          <p:val>
                                            <p:strVal val="#ppt_x"/>
                                          </p:val>
                                        </p:tav>
                                      </p:tavLst>
                                    </p:anim>
                                    <p:anim calcmode="lin" valueType="num">
                                      <p:cBhvr additive="base">
                                        <p:cTn id="12" dur="75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0-#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10" presetClass="entr" presetSubtype="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250"/>
                                        <p:tgtEl>
                                          <p:spTgt spid="28"/>
                                        </p:tgtEl>
                                      </p:cBhvr>
                                    </p:animEffect>
                                  </p:childTnLst>
                                </p:cTn>
                              </p:par>
                              <p:par>
                                <p:cTn id="21" presetID="2" presetClass="entr" presetSubtype="8" decel="100000" fill="hold" grpId="0" nodeType="withEffect">
                                  <p:stCondLst>
                                    <p:cond delay="7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0-#ppt_w/2"/>
                                          </p:val>
                                        </p:tav>
                                        <p:tav tm="100000">
                                          <p:val>
                                            <p:strVal val="#ppt_x"/>
                                          </p:val>
                                        </p:tav>
                                      </p:tavLst>
                                    </p:anim>
                                    <p:anim calcmode="lin" valueType="num">
                                      <p:cBhvr additive="base">
                                        <p:cTn id="24" dur="75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nodeType="withEffect">
                                  <p:stCondLst>
                                    <p:cond delay="0"/>
                                  </p:stCondLst>
                                  <p:childTnLst>
                                    <p:set>
                                      <p:cBhvr>
                                        <p:cTn id="30" dur="1" fill="hold">
                                          <p:stCondLst>
                                            <p:cond delay="0"/>
                                          </p:stCondLst>
                                        </p:cTn>
                                        <p:tgtEl>
                                          <p:spTgt spid="172035"/>
                                        </p:tgtEl>
                                        <p:attrNameLst>
                                          <p:attrName>style.visibility</p:attrName>
                                        </p:attrNameLst>
                                      </p:cBhvr>
                                      <p:to>
                                        <p:strVal val="visible"/>
                                      </p:to>
                                    </p:set>
                                    <p:animEffect transition="in" filter="fade">
                                      <p:cBhvr>
                                        <p:cTn id="31" dur="500"/>
                                        <p:tgtEl>
                                          <p:spTgt spid="17203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2038"/>
                                        </p:tgtEl>
                                        <p:attrNameLst>
                                          <p:attrName>style.visibility</p:attrName>
                                        </p:attrNameLst>
                                      </p:cBhvr>
                                      <p:to>
                                        <p:strVal val="visible"/>
                                      </p:to>
                                    </p:set>
                                    <p:animEffect transition="in" filter="fade">
                                      <p:cBhvr>
                                        <p:cTn id="34" dur="500"/>
                                        <p:tgtEl>
                                          <p:spTgt spid="1720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2039"/>
                                        </p:tgtEl>
                                        <p:attrNameLst>
                                          <p:attrName>style.visibility</p:attrName>
                                        </p:attrNameLst>
                                      </p:cBhvr>
                                      <p:to>
                                        <p:strVal val="visible"/>
                                      </p:to>
                                    </p:set>
                                    <p:animEffect transition="in" filter="fade">
                                      <p:cBhvr>
                                        <p:cTn id="37" dur="500"/>
                                        <p:tgtEl>
                                          <p:spTgt spid="17203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2040"/>
                                        </p:tgtEl>
                                        <p:attrNameLst>
                                          <p:attrName>style.visibility</p:attrName>
                                        </p:attrNameLst>
                                      </p:cBhvr>
                                      <p:to>
                                        <p:strVal val="visible"/>
                                      </p:to>
                                    </p:set>
                                    <p:animEffect transition="in" filter="fade">
                                      <p:cBhvr>
                                        <p:cTn id="40" dur="500"/>
                                        <p:tgtEl>
                                          <p:spTgt spid="17204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2041"/>
                                        </p:tgtEl>
                                        <p:attrNameLst>
                                          <p:attrName>style.visibility</p:attrName>
                                        </p:attrNameLst>
                                      </p:cBhvr>
                                      <p:to>
                                        <p:strVal val="visible"/>
                                      </p:to>
                                    </p:set>
                                    <p:animEffect transition="in" filter="fade">
                                      <p:cBhvr>
                                        <p:cTn id="43" dur="500"/>
                                        <p:tgtEl>
                                          <p:spTgt spid="172041"/>
                                        </p:tgtEl>
                                      </p:cBhvr>
                                    </p:animEffect>
                                  </p:childTnLst>
                                </p:cTn>
                              </p:par>
                            </p:childTnLst>
                          </p:cTn>
                        </p:par>
                        <p:par>
                          <p:cTn id="44" fill="hold">
                            <p:stCondLst>
                              <p:cond delay="3250"/>
                            </p:stCondLst>
                            <p:childTnLst>
                              <p:par>
                                <p:cTn id="45" presetID="10" presetClass="entr" presetSubtype="0" fill="hold" nodeType="afterEffect">
                                  <p:stCondLst>
                                    <p:cond delay="0"/>
                                  </p:stCondLst>
                                  <p:childTnLst>
                                    <p:set>
                                      <p:cBhvr>
                                        <p:cTn id="46" dur="1" fill="hold">
                                          <p:stCondLst>
                                            <p:cond delay="0"/>
                                          </p:stCondLst>
                                        </p:cTn>
                                        <p:tgtEl>
                                          <p:spTgt spid="172042"/>
                                        </p:tgtEl>
                                        <p:attrNameLst>
                                          <p:attrName>style.visibility</p:attrName>
                                        </p:attrNameLst>
                                      </p:cBhvr>
                                      <p:to>
                                        <p:strVal val="visible"/>
                                      </p:to>
                                    </p:set>
                                    <p:animEffect transition="in" filter="fade">
                                      <p:cBhvr>
                                        <p:cTn id="47" dur="500"/>
                                        <p:tgtEl>
                                          <p:spTgt spid="172042"/>
                                        </p:tgtEl>
                                      </p:cBhvr>
                                    </p:animEffect>
                                  </p:childTnLst>
                                </p:cTn>
                              </p:par>
                              <p:par>
                                <p:cTn id="48" presetID="10" presetClass="entr" presetSubtype="0" fill="hold" nodeType="withEffect">
                                  <p:stCondLst>
                                    <p:cond delay="0"/>
                                  </p:stCondLst>
                                  <p:childTnLst>
                                    <p:set>
                                      <p:cBhvr>
                                        <p:cTn id="49" dur="1" fill="hold">
                                          <p:stCondLst>
                                            <p:cond delay="0"/>
                                          </p:stCondLst>
                                        </p:cTn>
                                        <p:tgtEl>
                                          <p:spTgt spid="172045"/>
                                        </p:tgtEl>
                                        <p:attrNameLst>
                                          <p:attrName>style.visibility</p:attrName>
                                        </p:attrNameLst>
                                      </p:cBhvr>
                                      <p:to>
                                        <p:strVal val="visible"/>
                                      </p:to>
                                    </p:set>
                                    <p:animEffect transition="in" filter="fade">
                                      <p:cBhvr>
                                        <p:cTn id="50" dur="500"/>
                                        <p:tgtEl>
                                          <p:spTgt spid="17204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2048"/>
                                        </p:tgtEl>
                                        <p:attrNameLst>
                                          <p:attrName>style.visibility</p:attrName>
                                        </p:attrNameLst>
                                      </p:cBhvr>
                                      <p:to>
                                        <p:strVal val="visible"/>
                                      </p:to>
                                    </p:set>
                                    <p:animEffect transition="in" filter="fade">
                                      <p:cBhvr>
                                        <p:cTn id="53" dur="500"/>
                                        <p:tgtEl>
                                          <p:spTgt spid="17204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2049"/>
                                        </p:tgtEl>
                                        <p:attrNameLst>
                                          <p:attrName>style.visibility</p:attrName>
                                        </p:attrNameLst>
                                      </p:cBhvr>
                                      <p:to>
                                        <p:strVal val="visible"/>
                                      </p:to>
                                    </p:set>
                                    <p:animEffect transition="in" filter="fade">
                                      <p:cBhvr>
                                        <p:cTn id="56" dur="500"/>
                                        <p:tgtEl>
                                          <p:spTgt spid="17204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72050"/>
                                        </p:tgtEl>
                                        <p:attrNameLst>
                                          <p:attrName>style.visibility</p:attrName>
                                        </p:attrNameLst>
                                      </p:cBhvr>
                                      <p:to>
                                        <p:strVal val="visible"/>
                                      </p:to>
                                    </p:set>
                                    <p:animEffect transition="in" filter="fade">
                                      <p:cBhvr>
                                        <p:cTn id="59" dur="500"/>
                                        <p:tgtEl>
                                          <p:spTgt spid="1720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72051"/>
                                        </p:tgtEl>
                                        <p:attrNameLst>
                                          <p:attrName>style.visibility</p:attrName>
                                        </p:attrNameLst>
                                      </p:cBhvr>
                                      <p:to>
                                        <p:strVal val="visible"/>
                                      </p:to>
                                    </p:set>
                                    <p:animEffect transition="in" filter="fade">
                                      <p:cBhvr>
                                        <p:cTn id="62" dur="500"/>
                                        <p:tgtEl>
                                          <p:spTgt spid="17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2" grpId="0"/>
      <p:bldP spid="172038" grpId="0"/>
      <p:bldP spid="172039" grpId="0"/>
      <p:bldP spid="172040" grpId="0"/>
      <p:bldP spid="172041" grpId="0"/>
      <p:bldP spid="172048" grpId="0"/>
      <p:bldP spid="172049" grpId="0"/>
      <p:bldP spid="172050" grpId="0"/>
      <p:bldP spid="172051" grpId="0"/>
    </p:bldLst>
  </p:timing>
</p:sld>
</file>

<file path=ppt/theme/theme1.xml><?xml version="1.0" encoding="utf-8"?>
<a:theme xmlns:a="http://schemas.openxmlformats.org/drawingml/2006/main" name="Office Theme">
  <a:themeElements>
    <a:clrScheme name="2017-Blue">
      <a:dk1>
        <a:sysClr val="windowText" lastClr="000000"/>
      </a:dk1>
      <a:lt1>
        <a:sysClr val="window" lastClr="FFFFFF"/>
      </a:lt1>
      <a:dk2>
        <a:srgbClr val="2D3847"/>
      </a:dk2>
      <a:lt2>
        <a:srgbClr val="E7E6E6"/>
      </a:lt2>
      <a:accent1>
        <a:srgbClr val="066DCA"/>
      </a:accent1>
      <a:accent2>
        <a:srgbClr val="00A4E6"/>
      </a:accent2>
      <a:accent3>
        <a:srgbClr val="00B0D3"/>
      </a:accent3>
      <a:accent4>
        <a:srgbClr val="3ABFC4"/>
      </a:accent4>
      <a:accent5>
        <a:srgbClr val="21C0D7"/>
      </a:accent5>
      <a:accent6>
        <a:srgbClr val="55D4FA"/>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6730</TotalTime>
  <Words>1930</Words>
  <Application>Microsoft Office PowerPoint</Application>
  <PresentationFormat>Ευρεία οθόνη</PresentationFormat>
  <Paragraphs>601</Paragraphs>
  <Slides>21</Slides>
  <Notes>5</Notes>
  <HiddenSlides>0</HiddenSlides>
  <MMClips>0</MMClips>
  <ScaleCrop>false</ScaleCrop>
  <HeadingPairs>
    <vt:vector size="6" baseType="variant">
      <vt:variant>
        <vt:lpstr>Γραμματοσειρές που χρησιμοποιούνται</vt:lpstr>
      </vt:variant>
      <vt:variant>
        <vt:i4>10</vt:i4>
      </vt:variant>
      <vt:variant>
        <vt:lpstr>Θέμα</vt:lpstr>
      </vt:variant>
      <vt:variant>
        <vt:i4>1</vt:i4>
      </vt:variant>
      <vt:variant>
        <vt:lpstr>Τίτλοι διαφανειών</vt:lpstr>
      </vt:variant>
      <vt:variant>
        <vt:i4>21</vt:i4>
      </vt:variant>
    </vt:vector>
  </HeadingPairs>
  <TitlesOfParts>
    <vt:vector size="32" baseType="lpstr">
      <vt:lpstr>Arial</vt:lpstr>
      <vt:lpstr>Calibri</vt:lpstr>
      <vt:lpstr>Lato Heavy</vt:lpstr>
      <vt:lpstr>Montserrat</vt:lpstr>
      <vt:lpstr>Montserrat ExtraBold</vt:lpstr>
      <vt:lpstr>Montserrat Light</vt:lpstr>
      <vt:lpstr>Roboto Condensed Light</vt:lpstr>
      <vt:lpstr>Segoe UI</vt:lpstr>
      <vt:lpstr>Segoe UI Light</vt:lpstr>
      <vt:lpstr>Times New Roman</vt:lpstr>
      <vt:lpstr>Office Theme</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joenanto</dc:creator>
  <cp:lastModifiedBy>ΛΕΜΑΣ ΚΩΝΣΤΑΝΤΙΝΟΣ</cp:lastModifiedBy>
  <cp:revision>421</cp:revision>
  <cp:lastPrinted>2024-06-21T11:41:14Z</cp:lastPrinted>
  <dcterms:created xsi:type="dcterms:W3CDTF">2017-02-27T03:44:46Z</dcterms:created>
  <dcterms:modified xsi:type="dcterms:W3CDTF">2024-06-25T09:26:06Z</dcterms:modified>
</cp:coreProperties>
</file>