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2" r:id="rId4"/>
  </p:sldMasterIdLst>
  <p:notesMasterIdLst>
    <p:notesMasterId r:id="rId14"/>
  </p:notesMasterIdLst>
  <p:sldIdLst>
    <p:sldId id="257" r:id="rId5"/>
    <p:sldId id="258" r:id="rId6"/>
    <p:sldId id="273" r:id="rId7"/>
    <p:sldId id="274" r:id="rId8"/>
    <p:sldId id="275" r:id="rId9"/>
    <p:sldId id="276" r:id="rId10"/>
    <p:sldId id="277" r:id="rId11"/>
    <p:sldId id="278" r:id="rId12"/>
    <p:sldId id="27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093" autoAdjust="0"/>
  </p:normalViewPr>
  <p:slideViewPr>
    <p:cSldViewPr snapToGrid="0">
      <p:cViewPr varScale="1">
        <p:scale>
          <a:sx n="115" d="100"/>
          <a:sy n="115" d="100"/>
        </p:scale>
        <p:origin x="432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3750" y="6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7D49DC-D83D-4625-B2ED-5DFEBD202DCC}" type="datetimeFigureOut">
              <a:rPr lang="el-GR" smtClean="0"/>
              <a:t>21/6/2024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BA2F25-E893-46F1-9109-C41779E303F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48307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2157B-1C53-4896-AE81-0722451B914E}" type="datetime1">
              <a:rPr lang="en-US" smtClean="0"/>
              <a:t>6/21/2024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CFB1BB-172E-4F12-B91A-ADA6636657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850777"/>
            <a:ext cx="12192000" cy="60072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017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A3E02-BAA0-408C-8C88-5B8B43A3DDD1}" type="datetime1">
              <a:rPr lang="en-US" smtClean="0"/>
              <a:t>6/21/2024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591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04200" y="863600"/>
            <a:ext cx="3124200" cy="4807326"/>
          </a:xfrm>
        </p:spPr>
        <p:txBody>
          <a:bodyPr vert="eaVert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863600"/>
            <a:ext cx="7161625" cy="4807326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423B97-A5D4-47B9-8861-73B3707A04CF}"/>
              </a:ext>
            </a:extLst>
          </p:cNvPr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EC0421-37B4-4481-A10D-69FDF5EC7909}"/>
              </a:ext>
            </a:extLst>
          </p:cNvPr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7265B5-9F97-4F1E-99E9-74F7B7E62337}"/>
              </a:ext>
            </a:extLst>
          </p:cNvPr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C74A470-3BD3-4F33-80E5-67E6E87F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E0C7-B324-4AD8-9B69-A9ADC49F6560}" type="datetime1">
              <a:rPr lang="en-US" smtClean="0"/>
              <a:t>6/21/2024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3A30BA-DB50-4D7D-BCDE-17D20FB3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6FF9E58-C0B2-436B-A21C-DB45A00D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849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977A8-49A7-4A19-8933-02A96AB4B892}" type="datetime1">
              <a:rPr lang="en-US" smtClean="0"/>
              <a:t>6/21/2024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443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21399-38EF-47C0-BC30-C9DCD752BBAD}" type="datetime1">
              <a:rPr lang="en-US" smtClean="0"/>
              <a:t>6/21/2024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80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B0D70-E044-424C-92C1-8977784F5218}" type="datetime1">
              <a:rPr lang="en-US" smtClean="0"/>
              <a:t>6/21/2024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323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40510-5F56-4AED-89CD-E1E7C43D2A8E}" type="datetime1">
              <a:rPr lang="en-US" smtClean="0"/>
              <a:t>6/21/2024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046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1D3C6-D573-427F-A4FC-4846141F60E9}" type="datetime1">
              <a:rPr lang="en-US" smtClean="0"/>
              <a:t>6/21/2024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36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BEBE-59C9-469E-918C-766F45A2E09F}" type="datetime1">
              <a:rPr lang="en-US" smtClean="0"/>
              <a:t>6/21/2024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94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500668" y="696091"/>
            <a:ext cx="3527868" cy="53233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/>
          <a:lstStyle/>
          <a:p>
            <a:fld id="{A3B0C170-1EC8-43F9-9F48-ABF422B1D3E4}" type="datetime1">
              <a:rPr lang="en-US" smtClean="0"/>
              <a:t>6/21/2024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766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ECF40-3E95-42DC-8B8E-29CB110CA568}" type="datetime1">
              <a:rPr lang="en-US" smtClean="0"/>
              <a:t>6/21/2024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289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83897E-AEE6-4FFF-A80B-B56D36873929}" type="datetime1">
              <a:rPr lang="en-US" smtClean="0"/>
              <a:t>6/21/2024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E1B64E2-90B3-48C6-9B2C-8D3EA9B8D81C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869951"/>
            <a:ext cx="12192000" cy="600722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00897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11" r:id="rId5"/>
    <p:sldLayoutId id="2147483760" r:id="rId6"/>
    <p:sldLayoutId id="2147483762" r:id="rId7"/>
    <p:sldLayoutId id="2147483706" r:id="rId8"/>
    <p:sldLayoutId id="2147483709" r:id="rId9"/>
    <p:sldLayoutId id="2147483707" r:id="rId10"/>
    <p:sldLayoutId id="2147483708" r:id="rId11"/>
  </p:sldLayoutIdLst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8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sv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4.svg"/><Relationship Id="rId7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35D6E6B-3353-491C-A3C6-F278D6CED8B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541415" y="511827"/>
            <a:ext cx="7045233" cy="1256013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 algn="ctr" defTabSz="914400">
              <a:spcBef>
                <a:spcPts val="600"/>
              </a:spcBef>
              <a:spcAft>
                <a:spcPts val="0"/>
              </a:spcAft>
              <a:buNone/>
            </a:pPr>
            <a:r>
              <a:rPr lang="el-GR" sz="3600" b="1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3η ΕΠΙΤΡΟΠΗ ΠΑΡΑΚΟΛΟΥΘΗΣΗΣ</a:t>
            </a:r>
          </a:p>
          <a:p>
            <a:pPr marL="0" indent="0" algn="ctr" defTabSz="914400">
              <a:spcAft>
                <a:spcPts val="0"/>
              </a:spcAft>
              <a:buNone/>
            </a:pPr>
            <a:r>
              <a:rPr lang="el-GR" sz="2800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ΠΡΟΓΡΑΜΜΑ «ΣΤΕΡΕΑ ΕΛΛΑΔΑ» 2021-2027</a:t>
            </a:r>
            <a:endParaRPr lang="en-US" sz="2800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21E816-31F5-48BB-BD02-D15F2F18B48A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49629" y="-1652645"/>
            <a:ext cx="10993438" cy="1474787"/>
          </a:xfrm>
        </p:spPr>
        <p:txBody>
          <a:bodyPr>
            <a:norm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l-GR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l-GR" sz="2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7420A6-3DA9-4431-B430-6A17FC7D275D}"/>
              </a:ext>
            </a:extLst>
          </p:cNvPr>
          <p:cNvSpPr txBox="1"/>
          <p:nvPr/>
        </p:nvSpPr>
        <p:spPr>
          <a:xfrm rot="21247102">
            <a:off x="8778240" y="5364480"/>
            <a:ext cx="3770811" cy="523220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r>
              <a:rPr lang="el-GR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Καρπενήσι, 26/06/2024</a:t>
            </a:r>
          </a:p>
        </p:txBody>
      </p:sp>
      <p:sp>
        <p:nvSpPr>
          <p:cNvPr id="5" name="Ορθογώνιο 4"/>
          <p:cNvSpPr/>
          <p:nvPr/>
        </p:nvSpPr>
        <p:spPr>
          <a:xfrm>
            <a:off x="537556" y="2220414"/>
            <a:ext cx="99388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4800" b="1" i="1" cap="all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Η ΑΞΙΟΛΟΓΗΣΗ ΤΟΥ ΠΡΟΓΡΑΜΜΑΤΟΣ «ΣΤΕΡΕΑ ΕΛΛΑΔΑ» 2021-2027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D8F40E6-8215-4338-8028-766953E57DFF}"/>
              </a:ext>
            </a:extLst>
          </p:cNvPr>
          <p:cNvGrpSpPr/>
          <p:nvPr/>
        </p:nvGrpSpPr>
        <p:grpSpPr>
          <a:xfrm>
            <a:off x="949794" y="4841764"/>
            <a:ext cx="5154915" cy="465972"/>
            <a:chOff x="462115" y="4271699"/>
            <a:chExt cx="7384308" cy="722530"/>
          </a:xfrm>
        </p:grpSpPr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9084876E-DED6-4D07-9225-67BAC55318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3134270" y="4271699"/>
              <a:ext cx="4712153" cy="72253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72760A7-1757-4569-8059-1A77ACD90C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2115" y="4287529"/>
              <a:ext cx="2545690" cy="6729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75805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Group 145">
            <a:extLst>
              <a:ext uri="{FF2B5EF4-FFF2-40B4-BE49-F238E27FC236}">
                <a16:creationId xmlns:a16="http://schemas.microsoft.com/office/drawing/2014/main" id="{B44028F7-9C60-4FB2-92ED-32A623308578}"/>
              </a:ext>
            </a:extLst>
          </p:cNvPr>
          <p:cNvGrpSpPr/>
          <p:nvPr/>
        </p:nvGrpSpPr>
        <p:grpSpPr>
          <a:xfrm>
            <a:off x="8334103" y="271283"/>
            <a:ext cx="3596639" cy="325113"/>
            <a:chOff x="462115" y="4271699"/>
            <a:chExt cx="7384308" cy="722530"/>
          </a:xfrm>
        </p:grpSpPr>
        <p:pic>
          <p:nvPicPr>
            <p:cNvPr id="147" name="Graphic 146">
              <a:extLst>
                <a:ext uri="{FF2B5EF4-FFF2-40B4-BE49-F238E27FC236}">
                  <a16:creationId xmlns:a16="http://schemas.microsoft.com/office/drawing/2014/main" id="{12BB9113-2204-46D7-85ED-5EE033AD14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3134270" y="4271699"/>
              <a:ext cx="4712153" cy="722530"/>
            </a:xfrm>
            <a:prstGeom prst="rect">
              <a:avLst/>
            </a:prstGeom>
          </p:spPr>
        </p:pic>
        <p:pic>
          <p:nvPicPr>
            <p:cNvPr id="148" name="Picture 147">
              <a:extLst>
                <a:ext uri="{FF2B5EF4-FFF2-40B4-BE49-F238E27FC236}">
                  <a16:creationId xmlns:a16="http://schemas.microsoft.com/office/drawing/2014/main" id="{602AE3A5-04B7-4D6F-BD4B-F83608BCAD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2115" y="4287529"/>
              <a:ext cx="2545690" cy="672998"/>
            </a:xfrm>
            <a:prstGeom prst="rect">
              <a:avLst/>
            </a:prstGeom>
          </p:spPr>
        </p:pic>
      </p:grpSp>
      <p:sp>
        <p:nvSpPr>
          <p:cNvPr id="150" name="TextBox 149">
            <a:extLst>
              <a:ext uri="{FF2B5EF4-FFF2-40B4-BE49-F238E27FC236}">
                <a16:creationId xmlns:a16="http://schemas.microsoft.com/office/drawing/2014/main" id="{69960FC8-7E9B-4D5D-A8C1-D97C7F986856}"/>
              </a:ext>
            </a:extLst>
          </p:cNvPr>
          <p:cNvSpPr txBox="1"/>
          <p:nvPr/>
        </p:nvSpPr>
        <p:spPr>
          <a:xfrm>
            <a:off x="940527" y="172382"/>
            <a:ext cx="674914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4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Σχέδιο Αξιολόγησης (1) </a:t>
            </a:r>
          </a:p>
          <a:p>
            <a:r>
              <a:rPr lang="el-G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Πρόγραμμα «Στερεά Ελλάδα 2021-2027»</a:t>
            </a:r>
          </a:p>
        </p:txBody>
      </p:sp>
      <p:sp>
        <p:nvSpPr>
          <p:cNvPr id="152" name="Content Placeholder 151">
            <a:extLst>
              <a:ext uri="{FF2B5EF4-FFF2-40B4-BE49-F238E27FC236}">
                <a16:creationId xmlns:a16="http://schemas.microsoft.com/office/drawing/2014/main" id="{56CC6993-8907-4036-AEA8-57DB72B0D0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867" y="1837509"/>
            <a:ext cx="9006944" cy="3222172"/>
          </a:xfrm>
        </p:spPr>
        <p:txBody>
          <a:bodyPr>
            <a:normAutofit fontScale="92500"/>
          </a:bodyPr>
          <a:lstStyle/>
          <a:p>
            <a:r>
              <a:rPr lang="el-GR" sz="24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Το Σχέδιο Αξιολόγησης του Προγράμματος «Στερεά Ελλάδα 2021-2027»</a:t>
            </a:r>
            <a:r>
              <a:rPr lang="el-GR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400" dirty="0">
                <a:latin typeface="Calibri" panose="020F0502020204030204" pitchFamily="34" charset="0"/>
                <a:cs typeface="Calibri" panose="020F0502020204030204" pitchFamily="34" charset="0"/>
              </a:rPr>
              <a:t>εγκρίθηκε από την Επιτροπή Παρακολούθησης στις </a:t>
            </a:r>
            <a:r>
              <a:rPr lang="el-GR" sz="2400" b="1" dirty="0">
                <a:latin typeface="Calibri" panose="020F0502020204030204" pitchFamily="34" charset="0"/>
                <a:cs typeface="Calibri" panose="020F0502020204030204" pitchFamily="34" charset="0"/>
              </a:rPr>
              <a:t>15-09-2023</a:t>
            </a:r>
            <a:r>
              <a:rPr lang="el-GR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l-GR" sz="24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Προβλέπει την εκπόνηση εννέα (9) αξιολογήσεων </a:t>
            </a:r>
            <a:r>
              <a:rPr lang="el-GR" sz="2400" dirty="0">
                <a:latin typeface="Calibri" panose="020F0502020204030204" pitchFamily="34" charset="0"/>
                <a:cs typeface="Calibri" panose="020F0502020204030204" pitchFamily="34" charset="0"/>
              </a:rPr>
              <a:t>συνολικού προϋπολογισμού 442.000 € </a:t>
            </a:r>
          </a:p>
          <a:p>
            <a:r>
              <a:rPr lang="el-GR" sz="24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Στις 9 αξιολογήσεις δεν περιλαμβάνονται αυτές που θα εκπονηθούν κεντρικά </a:t>
            </a:r>
            <a:r>
              <a:rPr lang="el-GR" sz="2400" dirty="0">
                <a:latin typeface="Calibri" panose="020F0502020204030204" pitchFamily="34" charset="0"/>
                <a:cs typeface="Calibri" panose="020F0502020204030204" pitchFamily="34" charset="0"/>
              </a:rPr>
              <a:t>από τις Ειδικές Υπηρεσίες της Εθνικής Αρχής Συντονισμού, Επιτελικές Δομές ή άλλους φορείς της κεντρικής διοίκησης</a:t>
            </a:r>
          </a:p>
        </p:txBody>
      </p:sp>
    </p:spTree>
    <p:extLst>
      <p:ext uri="{BB962C8B-B14F-4D97-AF65-F5344CB8AC3E}">
        <p14:creationId xmlns:p14="http://schemas.microsoft.com/office/powerpoint/2010/main" val="263784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Group 145">
            <a:extLst>
              <a:ext uri="{FF2B5EF4-FFF2-40B4-BE49-F238E27FC236}">
                <a16:creationId xmlns:a16="http://schemas.microsoft.com/office/drawing/2014/main" id="{B44028F7-9C60-4FB2-92ED-32A623308578}"/>
              </a:ext>
            </a:extLst>
          </p:cNvPr>
          <p:cNvGrpSpPr/>
          <p:nvPr/>
        </p:nvGrpSpPr>
        <p:grpSpPr>
          <a:xfrm>
            <a:off x="8334103" y="271283"/>
            <a:ext cx="3596639" cy="325113"/>
            <a:chOff x="462115" y="4271699"/>
            <a:chExt cx="7384308" cy="722530"/>
          </a:xfrm>
        </p:grpSpPr>
        <p:pic>
          <p:nvPicPr>
            <p:cNvPr id="147" name="Graphic 146">
              <a:extLst>
                <a:ext uri="{FF2B5EF4-FFF2-40B4-BE49-F238E27FC236}">
                  <a16:creationId xmlns:a16="http://schemas.microsoft.com/office/drawing/2014/main" id="{12BB9113-2204-46D7-85ED-5EE033AD14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3134270" y="4271699"/>
              <a:ext cx="4712153" cy="722530"/>
            </a:xfrm>
            <a:prstGeom prst="rect">
              <a:avLst/>
            </a:prstGeom>
          </p:spPr>
        </p:pic>
        <p:pic>
          <p:nvPicPr>
            <p:cNvPr id="148" name="Picture 147">
              <a:extLst>
                <a:ext uri="{FF2B5EF4-FFF2-40B4-BE49-F238E27FC236}">
                  <a16:creationId xmlns:a16="http://schemas.microsoft.com/office/drawing/2014/main" id="{602AE3A5-04B7-4D6F-BD4B-F83608BCAD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2115" y="4287529"/>
              <a:ext cx="2545690" cy="672998"/>
            </a:xfrm>
            <a:prstGeom prst="rect">
              <a:avLst/>
            </a:prstGeom>
          </p:spPr>
        </p:pic>
      </p:grpSp>
      <p:sp>
        <p:nvSpPr>
          <p:cNvPr id="150" name="TextBox 149">
            <a:extLst>
              <a:ext uri="{FF2B5EF4-FFF2-40B4-BE49-F238E27FC236}">
                <a16:creationId xmlns:a16="http://schemas.microsoft.com/office/drawing/2014/main" id="{69960FC8-7E9B-4D5D-A8C1-D97C7F986856}"/>
              </a:ext>
            </a:extLst>
          </p:cNvPr>
          <p:cNvSpPr txBox="1"/>
          <p:nvPr/>
        </p:nvSpPr>
        <p:spPr>
          <a:xfrm>
            <a:off x="1062446" y="87085"/>
            <a:ext cx="6749144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Σχέδιο Αξιολόγησης (2)</a:t>
            </a:r>
          </a:p>
          <a:p>
            <a:r>
              <a:rPr lang="el-G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Πρόγραμμα «Στερεά Ελλάδα 2021-2027»</a:t>
            </a:r>
          </a:p>
        </p:txBody>
      </p:sp>
      <p:graphicFrame>
        <p:nvGraphicFramePr>
          <p:cNvPr id="9" name="Πίνακας 12">
            <a:extLst>
              <a:ext uri="{FF2B5EF4-FFF2-40B4-BE49-F238E27FC236}">
                <a16:creationId xmlns:a16="http://schemas.microsoft.com/office/drawing/2014/main" id="{D6CEBB21-C5E1-4832-862E-F4D6963C74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883026"/>
              </p:ext>
            </p:extLst>
          </p:nvPr>
        </p:nvGraphicFramePr>
        <p:xfrm>
          <a:off x="418012" y="1210490"/>
          <a:ext cx="11425645" cy="547139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{B301B821-A1FF-4177-AEE7-76D212191A09}</a:tableStyleId>
              </a:tblPr>
              <a:tblGrid>
                <a:gridCol w="444137">
                  <a:extLst>
                    <a:ext uri="{9D8B030D-6E8A-4147-A177-3AD203B41FA5}">
                      <a16:colId xmlns:a16="http://schemas.microsoft.com/office/drawing/2014/main" val="670437172"/>
                    </a:ext>
                  </a:extLst>
                </a:gridCol>
                <a:gridCol w="8194765">
                  <a:extLst>
                    <a:ext uri="{9D8B030D-6E8A-4147-A177-3AD203B41FA5}">
                      <a16:colId xmlns:a16="http://schemas.microsoft.com/office/drawing/2014/main" val="3214535238"/>
                    </a:ext>
                  </a:extLst>
                </a:gridCol>
                <a:gridCol w="1541417">
                  <a:extLst>
                    <a:ext uri="{9D8B030D-6E8A-4147-A177-3AD203B41FA5}">
                      <a16:colId xmlns:a16="http://schemas.microsoft.com/office/drawing/2014/main" val="1097153905"/>
                    </a:ext>
                  </a:extLst>
                </a:gridCol>
                <a:gridCol w="1245326">
                  <a:extLst>
                    <a:ext uri="{9D8B030D-6E8A-4147-A177-3AD203B41FA5}">
                      <a16:colId xmlns:a16="http://schemas.microsoft.com/office/drawing/2014/main" val="2011631326"/>
                    </a:ext>
                  </a:extLst>
                </a:gridCol>
              </a:tblGrid>
              <a:tr h="5999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</a:rPr>
                        <a:t> </a:t>
                      </a:r>
                      <a:endParaRPr lang="el-GR" sz="1600" dirty="0">
                        <a:effectLst/>
                      </a:endParaRPr>
                    </a:p>
                    <a:p>
                      <a:pPr marL="685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400" spc="-25" dirty="0">
                          <a:effectLst/>
                        </a:rPr>
                        <a:t>Α/Α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</a:rPr>
                        <a:t> </a:t>
                      </a:r>
                      <a:endParaRPr lang="el-GR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</a:rPr>
                        <a:t>ΤΙΤΛΟΣ </a:t>
                      </a:r>
                      <a:r>
                        <a:rPr lang="el-GR" sz="1400" spc="-10" dirty="0">
                          <a:effectLst/>
                        </a:rPr>
                        <a:t> ΑΞΙΟΛΟΓΗΣΗΣ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05105" marR="196850" indent="-635" algn="ctr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l-GR" sz="1400" spc="-10" dirty="0">
                          <a:effectLst/>
                        </a:rPr>
                        <a:t>Ενδεικτική ημερομηνία  ολοκλήρωσης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6360" marR="8001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</a:rPr>
                        <a:t>Εκτιμώμενος Π/Υ </a:t>
                      </a:r>
                      <a:r>
                        <a:rPr lang="el-GR" sz="1400" spc="-25" dirty="0">
                          <a:effectLst/>
                        </a:rPr>
                        <a:t>(€ </a:t>
                      </a:r>
                      <a:r>
                        <a:rPr lang="en-US" sz="1400" spc="-25" dirty="0">
                          <a:effectLst/>
                        </a:rPr>
                        <a:t>)</a:t>
                      </a:r>
                      <a:endParaRPr lang="el-GR" sz="1600" dirty="0">
                        <a:effectLst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82849170"/>
                  </a:ext>
                </a:extLst>
              </a:tr>
              <a:tr h="369557">
                <a:tc>
                  <a:txBody>
                    <a:bodyPr/>
                    <a:lstStyle/>
                    <a:p>
                      <a:pPr marL="68580" algn="l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400" dirty="0">
                          <a:effectLst/>
                        </a:rPr>
                        <a:t>1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7145" algn="l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400" b="1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el-GR" sz="1400" b="1" baseline="30000" dirty="0">
                          <a:solidFill>
                            <a:schemeClr val="tx1"/>
                          </a:solidFill>
                          <a:effectLst/>
                        </a:rPr>
                        <a:t>η</a:t>
                      </a:r>
                      <a:r>
                        <a:rPr lang="el-GR" sz="1400" b="1" dirty="0">
                          <a:solidFill>
                            <a:schemeClr val="tx1"/>
                          </a:solidFill>
                          <a:effectLst/>
                        </a:rPr>
                        <a:t> Αξιολόγηση Εφαρμογής </a:t>
                      </a:r>
                      <a:r>
                        <a:rPr lang="el-GR" sz="1400" dirty="0">
                          <a:effectLst/>
                        </a:rPr>
                        <a:t>του Περιφερειακού Προγράμματος «Στερεά Ελλάδα» 2021-2027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400">
                          <a:effectLst/>
                        </a:rPr>
                        <a:t>02/2025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400" dirty="0">
                          <a:effectLst/>
                        </a:rPr>
                        <a:t>60.000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701527062"/>
                  </a:ext>
                </a:extLst>
              </a:tr>
              <a:tr h="369557">
                <a:tc>
                  <a:txBody>
                    <a:bodyPr/>
                    <a:lstStyle/>
                    <a:p>
                      <a:pPr marL="68580" algn="l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400" b="1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el-GR" sz="1400" b="1" baseline="30000" dirty="0">
                          <a:solidFill>
                            <a:schemeClr val="tx1"/>
                          </a:solidFill>
                          <a:effectLst/>
                        </a:rPr>
                        <a:t>η</a:t>
                      </a:r>
                      <a:r>
                        <a:rPr lang="el-GR" sz="1400" b="1" dirty="0">
                          <a:solidFill>
                            <a:schemeClr val="tx1"/>
                          </a:solidFill>
                          <a:effectLst/>
                        </a:rPr>
                        <a:t> Αξιολόγηση Στρατηγικής Επικοινωνίας </a:t>
                      </a:r>
                      <a:r>
                        <a:rPr lang="el-GR" sz="1400" dirty="0">
                          <a:effectLst/>
                        </a:rPr>
                        <a:t>του Περιφερειακού Προγράμματος «Στερεά Ελλάδα 2021-2027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400">
                          <a:effectLst/>
                        </a:rPr>
                        <a:t>10/2025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400" dirty="0">
                          <a:effectLst/>
                        </a:rPr>
                        <a:t>16.000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309744585"/>
                  </a:ext>
                </a:extLst>
              </a:tr>
              <a:tr h="936435">
                <a:tc>
                  <a:txBody>
                    <a:bodyPr/>
                    <a:lstStyle/>
                    <a:p>
                      <a:pPr marL="68580" algn="l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400">
                          <a:effectLst/>
                        </a:rPr>
                        <a:t>3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400" b="1" dirty="0">
                          <a:solidFill>
                            <a:schemeClr val="tx1"/>
                          </a:solidFill>
                          <a:effectLst/>
                        </a:rPr>
                        <a:t>Θεματική αξιολόγηση παρεμβάσεων του Προγράμματος που αφορούν στην Μακροχρόνια και Πρωτοβάθμια Φροντίδα Υγείας</a:t>
                      </a:r>
                      <a:r>
                        <a:rPr lang="el-GR" sz="1400" dirty="0">
                          <a:effectLst/>
                        </a:rPr>
                        <a:t>, περιλαμβανομένης της Αξιολόγησης του Έργου Στρατηγικής Σημασίας του Προγράμματος «Στερεά Ελλάδα» 2021-2027: «Αναβάθμιση – ενίσχυση των υποδομών και του εξοπλισμού πρωτοβάθμιας υγείας στη Στερεά Ελλάδα»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400" dirty="0">
                          <a:effectLst/>
                        </a:rPr>
                        <a:t> </a:t>
                      </a:r>
                      <a:endParaRPr lang="el-GR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400" dirty="0">
                          <a:effectLst/>
                        </a:rPr>
                        <a:t>02/2027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400" dirty="0">
                          <a:effectLst/>
                        </a:rPr>
                        <a:t> </a:t>
                      </a:r>
                      <a:endParaRPr lang="el-GR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400" dirty="0">
                          <a:effectLst/>
                        </a:rPr>
                        <a:t>60.000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233331615"/>
                  </a:ext>
                </a:extLst>
              </a:tr>
              <a:tr h="623564">
                <a:tc>
                  <a:txBody>
                    <a:bodyPr/>
                    <a:lstStyle/>
                    <a:p>
                      <a:pPr marL="68580" algn="l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400">
                          <a:effectLst/>
                        </a:rPr>
                        <a:t>4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400" b="1" dirty="0">
                          <a:effectLst/>
                        </a:rPr>
                        <a:t>Ενδιάμεση αξιολόγηση της υλοποίησης του Έργου  Στρατηγικής Σημασίας του του Προγράμματος «Στερεά Ελλάδα» 2021-2027 </a:t>
                      </a:r>
                      <a:r>
                        <a:rPr lang="el-GR" sz="1400" dirty="0">
                          <a:effectLst/>
                        </a:rPr>
                        <a:t>«Ολοκληρωμένη παρέμβαση για την ανασυγκρότηση των περιοχών της Εύβοιας που επλήγησαν από πυρκαγιές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400">
                          <a:effectLst/>
                        </a:rPr>
                        <a:t>04/2027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400" dirty="0">
                          <a:effectLst/>
                        </a:rPr>
                        <a:t>36.000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609463971"/>
                  </a:ext>
                </a:extLst>
              </a:tr>
              <a:tr h="369557">
                <a:tc>
                  <a:txBody>
                    <a:bodyPr/>
                    <a:lstStyle/>
                    <a:p>
                      <a:pPr marL="68580" algn="l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400">
                          <a:effectLst/>
                        </a:rPr>
                        <a:t>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400" b="1" dirty="0">
                          <a:effectLst/>
                        </a:rPr>
                        <a:t>Θεματική αξιολόγηση παρεμβάσεων του ΠΕΠ που αφορούν </a:t>
                      </a:r>
                      <a:r>
                        <a:rPr lang="el-GR" sz="1400" b="1" dirty="0" err="1">
                          <a:effectLst/>
                        </a:rPr>
                        <a:t>αποιδρυματοποίηση</a:t>
                      </a:r>
                      <a:r>
                        <a:rPr lang="el-GR" sz="1400" b="1" dirty="0">
                          <a:effectLst/>
                        </a:rPr>
                        <a:t> </a:t>
                      </a:r>
                      <a:r>
                        <a:rPr lang="el-GR" sz="1400" dirty="0">
                          <a:effectLst/>
                        </a:rPr>
                        <a:t>στο πλαίσιο: Εγγύηση για το παιδί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400">
                          <a:effectLst/>
                        </a:rPr>
                        <a:t>02/2028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400" dirty="0">
                          <a:effectLst/>
                        </a:rPr>
                        <a:t>54.000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755232787"/>
                  </a:ext>
                </a:extLst>
              </a:tr>
              <a:tr h="558517">
                <a:tc>
                  <a:txBody>
                    <a:bodyPr/>
                    <a:lstStyle/>
                    <a:p>
                      <a:pPr marL="68580" algn="l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400">
                          <a:effectLst/>
                        </a:rPr>
                        <a:t>6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400" b="1" dirty="0">
                          <a:effectLst/>
                        </a:rPr>
                        <a:t>Αξιολόγηση Επιπτώσεων του Έργου Στρατηγικής Σημασίας του Προγράμματος «Στερεά Ελλάδα» 2021-2027 </a:t>
                      </a:r>
                      <a:r>
                        <a:rPr lang="el-GR" sz="1400" dirty="0">
                          <a:effectLst/>
                        </a:rPr>
                        <a:t>«Ολοκληρωμένη παρέμβαση για την ανασυγκρότηση των περιοχών της Εύβοιας που επλήγησαν από πυρκαγιές»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400">
                          <a:effectLst/>
                        </a:rPr>
                        <a:t> </a:t>
                      </a:r>
                      <a:endParaRPr lang="el-GR" sz="16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400">
                          <a:effectLst/>
                        </a:rPr>
                        <a:t>10/2028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400" dirty="0">
                          <a:effectLst/>
                        </a:rPr>
                        <a:t> </a:t>
                      </a:r>
                      <a:endParaRPr lang="el-GR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400" dirty="0">
                          <a:effectLst/>
                        </a:rPr>
                        <a:t>36.000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870875652"/>
                  </a:ext>
                </a:extLst>
              </a:tr>
              <a:tr h="369557">
                <a:tc>
                  <a:txBody>
                    <a:bodyPr/>
                    <a:lstStyle/>
                    <a:p>
                      <a:pPr marL="68580" algn="l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400">
                          <a:effectLst/>
                        </a:rPr>
                        <a:t>7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400" b="1" dirty="0">
                          <a:effectLst/>
                        </a:rPr>
                        <a:t>2</a:t>
                      </a:r>
                      <a:r>
                        <a:rPr lang="el-GR" sz="1400" b="1" baseline="30000" dirty="0">
                          <a:effectLst/>
                        </a:rPr>
                        <a:t>η</a:t>
                      </a:r>
                      <a:r>
                        <a:rPr lang="el-GR" sz="1400" b="1" dirty="0">
                          <a:effectLst/>
                        </a:rPr>
                        <a:t> Αξιολόγηση Εφαρμογής </a:t>
                      </a:r>
                      <a:r>
                        <a:rPr lang="el-GR" sz="1400" dirty="0">
                          <a:effectLst/>
                        </a:rPr>
                        <a:t>του Περιφερειακού Προγράμματος «Στερεά Ελλάδα» 2021-2027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400" dirty="0">
                          <a:effectLst/>
                        </a:rPr>
                        <a:t>12/2026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400" dirty="0">
                          <a:effectLst/>
                        </a:rPr>
                        <a:t>60.000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655900716"/>
                  </a:ext>
                </a:extLst>
              </a:tr>
              <a:tr h="369557">
                <a:tc>
                  <a:txBody>
                    <a:bodyPr/>
                    <a:lstStyle/>
                    <a:p>
                      <a:pPr marL="68580" algn="l">
                        <a:lnSpc>
                          <a:spcPct val="107000"/>
                        </a:lnSpc>
                        <a:spcBef>
                          <a:spcPts val="780"/>
                        </a:spcBef>
                        <a:spcAft>
                          <a:spcPts val="0"/>
                        </a:spcAft>
                      </a:pPr>
                      <a:r>
                        <a:rPr lang="el-GR" sz="1400">
                          <a:effectLst/>
                        </a:rPr>
                        <a:t>8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400" b="1" dirty="0">
                          <a:effectLst/>
                        </a:rPr>
                        <a:t>2</a:t>
                      </a:r>
                      <a:r>
                        <a:rPr lang="el-GR" sz="1400" b="1" baseline="30000" dirty="0">
                          <a:effectLst/>
                        </a:rPr>
                        <a:t>η</a:t>
                      </a:r>
                      <a:r>
                        <a:rPr lang="el-GR" sz="1400" b="1" dirty="0">
                          <a:effectLst/>
                        </a:rPr>
                        <a:t> Αξιολόγηση Στρατηγικής Επικοινωνίας </a:t>
                      </a:r>
                      <a:r>
                        <a:rPr lang="el-GR" sz="1400" dirty="0">
                          <a:effectLst/>
                        </a:rPr>
                        <a:t>του Περιφερειακού Προγράμματος Στερεά Ελλάδα 2021-2027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</a:rPr>
                        <a:t>11/2028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</a:rPr>
                        <a:t>24.000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70182482"/>
                  </a:ext>
                </a:extLst>
              </a:tr>
              <a:tr h="369557">
                <a:tc>
                  <a:txBody>
                    <a:bodyPr/>
                    <a:lstStyle/>
                    <a:p>
                      <a:pPr marL="68580" algn="l">
                        <a:lnSpc>
                          <a:spcPct val="107000"/>
                        </a:lnSpc>
                        <a:spcBef>
                          <a:spcPts val="780"/>
                        </a:spcBef>
                        <a:spcAft>
                          <a:spcPts val="0"/>
                        </a:spcAft>
                      </a:pPr>
                      <a:r>
                        <a:rPr lang="el-GR" sz="1400">
                          <a:effectLst/>
                        </a:rPr>
                        <a:t>9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400" b="1" dirty="0" err="1">
                          <a:effectLst/>
                        </a:rPr>
                        <a:t>Πολυθεματική</a:t>
                      </a:r>
                      <a:r>
                        <a:rPr lang="el-GR" sz="1400" b="1" dirty="0">
                          <a:effectLst/>
                        </a:rPr>
                        <a:t> αξιολόγηση επιπτώσεων </a:t>
                      </a:r>
                      <a:r>
                        <a:rPr lang="el-GR" sz="1400" dirty="0">
                          <a:effectLst/>
                        </a:rPr>
                        <a:t>των δράσεων του Προγράμματος «Στερεά Ελλάδα» 2014-2028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</a:rPr>
                        <a:t>05/2029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</a:rPr>
                        <a:t>96.000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317842925"/>
                  </a:ext>
                </a:extLst>
              </a:tr>
              <a:tr h="180598">
                <a:tc>
                  <a:txBody>
                    <a:bodyPr/>
                    <a:lstStyle/>
                    <a:p>
                      <a:pPr marL="68580">
                        <a:lnSpc>
                          <a:spcPct val="107000"/>
                        </a:lnSpc>
                        <a:spcBef>
                          <a:spcPts val="780"/>
                        </a:spcBef>
                        <a:spcAft>
                          <a:spcPts val="0"/>
                        </a:spcAft>
                      </a:pPr>
                      <a:r>
                        <a:rPr lang="el-GR" sz="16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l-GR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solidFill>
                            <a:schemeClr val="bg1"/>
                          </a:solidFill>
                          <a:effectLst/>
                        </a:rPr>
                        <a:t>ΣΥΝΟΛΟ</a:t>
                      </a:r>
                      <a:endParaRPr lang="el-GR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 b="1" dirty="0">
                          <a:solidFill>
                            <a:schemeClr val="bg1"/>
                          </a:solidFill>
                          <a:effectLst/>
                        </a:rPr>
                        <a:t>442.000</a:t>
                      </a:r>
                      <a:endParaRPr lang="el-GR" sz="1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89246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2515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Group 145">
            <a:extLst>
              <a:ext uri="{FF2B5EF4-FFF2-40B4-BE49-F238E27FC236}">
                <a16:creationId xmlns:a16="http://schemas.microsoft.com/office/drawing/2014/main" id="{B44028F7-9C60-4FB2-92ED-32A623308578}"/>
              </a:ext>
            </a:extLst>
          </p:cNvPr>
          <p:cNvGrpSpPr/>
          <p:nvPr/>
        </p:nvGrpSpPr>
        <p:grpSpPr>
          <a:xfrm>
            <a:off x="8334103" y="271283"/>
            <a:ext cx="3596639" cy="325113"/>
            <a:chOff x="462115" y="4271699"/>
            <a:chExt cx="7384308" cy="722530"/>
          </a:xfrm>
        </p:grpSpPr>
        <p:pic>
          <p:nvPicPr>
            <p:cNvPr id="147" name="Graphic 146">
              <a:extLst>
                <a:ext uri="{FF2B5EF4-FFF2-40B4-BE49-F238E27FC236}">
                  <a16:creationId xmlns:a16="http://schemas.microsoft.com/office/drawing/2014/main" id="{12BB9113-2204-46D7-85ED-5EE033AD14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3134270" y="4271699"/>
              <a:ext cx="4712153" cy="722530"/>
            </a:xfrm>
            <a:prstGeom prst="rect">
              <a:avLst/>
            </a:prstGeom>
          </p:spPr>
        </p:pic>
        <p:pic>
          <p:nvPicPr>
            <p:cNvPr id="148" name="Picture 147">
              <a:extLst>
                <a:ext uri="{FF2B5EF4-FFF2-40B4-BE49-F238E27FC236}">
                  <a16:creationId xmlns:a16="http://schemas.microsoft.com/office/drawing/2014/main" id="{602AE3A5-04B7-4D6F-BD4B-F83608BCAD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2115" y="4287529"/>
              <a:ext cx="2545690" cy="672998"/>
            </a:xfrm>
            <a:prstGeom prst="rect">
              <a:avLst/>
            </a:prstGeom>
          </p:spPr>
        </p:pic>
      </p:grpSp>
      <p:sp>
        <p:nvSpPr>
          <p:cNvPr id="150" name="TextBox 149">
            <a:extLst>
              <a:ext uri="{FF2B5EF4-FFF2-40B4-BE49-F238E27FC236}">
                <a16:creationId xmlns:a16="http://schemas.microsoft.com/office/drawing/2014/main" id="{69960FC8-7E9B-4D5D-A8C1-D97C7F986856}"/>
              </a:ext>
            </a:extLst>
          </p:cNvPr>
          <p:cNvSpPr txBox="1"/>
          <p:nvPr/>
        </p:nvSpPr>
        <p:spPr>
          <a:xfrm>
            <a:off x="984069" y="172382"/>
            <a:ext cx="674914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4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Σχέδιο Αξιολόγησης (3) </a:t>
            </a:r>
          </a:p>
          <a:p>
            <a:r>
              <a:rPr lang="el-G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Πρόγραμμα «Στερεά Ελλάδα 2021-2027»</a:t>
            </a:r>
          </a:p>
        </p:txBody>
      </p:sp>
      <p:sp>
        <p:nvSpPr>
          <p:cNvPr id="152" name="Content Placeholder 151">
            <a:extLst>
              <a:ext uri="{FF2B5EF4-FFF2-40B4-BE49-F238E27FC236}">
                <a16:creationId xmlns:a16="http://schemas.microsoft.com/office/drawing/2014/main" id="{56CC6993-8907-4036-AEA8-57DB72B0D0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6655" y="1593667"/>
            <a:ext cx="10313229" cy="3857898"/>
          </a:xfrm>
        </p:spPr>
        <p:txBody>
          <a:bodyPr>
            <a:normAutofit/>
          </a:bodyPr>
          <a:lstStyle/>
          <a:p>
            <a:r>
              <a:rPr lang="el-GR" sz="20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Εντός του 2025 θα εκπονηθεί η «1η Αξιολόγηση Εφαρμογής του Προγράμματος «Στερεά Ελλάδα 2021-2027»</a:t>
            </a:r>
            <a:r>
              <a:rPr lang="el-GR" sz="20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λαμβάνοντας υπόψη και τη δυνατότητα που παρέχεται από την Εθνική Αρχή Συντονισμού στις Διαχειριστικές Αρχές των Προγραμμάτων προκειμένου </a:t>
            </a:r>
            <a:r>
              <a:rPr lang="el-GR" sz="2000" u="sng" dirty="0">
                <a:latin typeface="Calibri" panose="020F0502020204030204" pitchFamily="34" charset="0"/>
                <a:cs typeface="Calibri" panose="020F0502020204030204" pitchFamily="34" charset="0"/>
              </a:rPr>
              <a:t>να μεταθέσουν την 1η Αξιολόγηση των Προγραμμάτων τους για το επόμενο έτος</a:t>
            </a: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r>
              <a:rPr lang="el-GR" sz="20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Η Διαχειριστική Αρχή ήδη προετοιμάζεται προκειμένου να εξασφαλίσει τη συμμόρφωση του Προγράμματος </a:t>
            </a: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με τα προβλεπόμενα από το Άρθρο 18 του ΚΚΔ 2021/1060 του Ευρωπαϊκού Κοινοβουλίου και του Συμβουλίου το οποίο αφορά στην ενδιάμεση επανεξέταση των προγραμμάτων και την οριστική διάθεση του ποσού ευελιξίας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l-GR" sz="20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Τα ανωτέρω θα αποτυπώνονται στην πρώτη αναθεώρηση								 </a:t>
            </a: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του εγκεκριμένου Σχεδίου Αξιολόγησης του Προγράμματος</a:t>
            </a:r>
          </a:p>
        </p:txBody>
      </p:sp>
    </p:spTree>
    <p:extLst>
      <p:ext uri="{BB962C8B-B14F-4D97-AF65-F5344CB8AC3E}">
        <p14:creationId xmlns:p14="http://schemas.microsoft.com/office/powerpoint/2010/main" val="1267119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Group 145">
            <a:extLst>
              <a:ext uri="{FF2B5EF4-FFF2-40B4-BE49-F238E27FC236}">
                <a16:creationId xmlns:a16="http://schemas.microsoft.com/office/drawing/2014/main" id="{B44028F7-9C60-4FB2-92ED-32A623308578}"/>
              </a:ext>
            </a:extLst>
          </p:cNvPr>
          <p:cNvGrpSpPr/>
          <p:nvPr/>
        </p:nvGrpSpPr>
        <p:grpSpPr>
          <a:xfrm>
            <a:off x="8334103" y="271283"/>
            <a:ext cx="3596639" cy="325113"/>
            <a:chOff x="462115" y="4271699"/>
            <a:chExt cx="7384308" cy="722530"/>
          </a:xfrm>
        </p:grpSpPr>
        <p:pic>
          <p:nvPicPr>
            <p:cNvPr id="147" name="Graphic 146">
              <a:extLst>
                <a:ext uri="{FF2B5EF4-FFF2-40B4-BE49-F238E27FC236}">
                  <a16:creationId xmlns:a16="http://schemas.microsoft.com/office/drawing/2014/main" id="{12BB9113-2204-46D7-85ED-5EE033AD14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3134270" y="4271699"/>
              <a:ext cx="4712153" cy="722530"/>
            </a:xfrm>
            <a:prstGeom prst="rect">
              <a:avLst/>
            </a:prstGeom>
          </p:spPr>
        </p:pic>
        <p:pic>
          <p:nvPicPr>
            <p:cNvPr id="148" name="Picture 147">
              <a:extLst>
                <a:ext uri="{FF2B5EF4-FFF2-40B4-BE49-F238E27FC236}">
                  <a16:creationId xmlns:a16="http://schemas.microsoft.com/office/drawing/2014/main" id="{602AE3A5-04B7-4D6F-BD4B-F83608BCAD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2115" y="4287529"/>
              <a:ext cx="2545690" cy="672998"/>
            </a:xfrm>
            <a:prstGeom prst="rect">
              <a:avLst/>
            </a:prstGeom>
          </p:spPr>
        </p:pic>
      </p:grpSp>
      <p:sp>
        <p:nvSpPr>
          <p:cNvPr id="150" name="TextBox 149">
            <a:extLst>
              <a:ext uri="{FF2B5EF4-FFF2-40B4-BE49-F238E27FC236}">
                <a16:creationId xmlns:a16="http://schemas.microsoft.com/office/drawing/2014/main" id="{69960FC8-7E9B-4D5D-A8C1-D97C7F986856}"/>
              </a:ext>
            </a:extLst>
          </p:cNvPr>
          <p:cNvSpPr txBox="1"/>
          <p:nvPr/>
        </p:nvSpPr>
        <p:spPr>
          <a:xfrm>
            <a:off x="583473" y="520723"/>
            <a:ext cx="8255727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Ολοκλήρωση Οριζόντιων Αξιολογήσεων </a:t>
            </a:r>
            <a:r>
              <a:rPr lang="el-GR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Προγραμματική Περίοδο 2014-2020</a:t>
            </a:r>
            <a:endParaRPr lang="el-GR" sz="2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2" name="Content Placeholder 151">
            <a:extLst>
              <a:ext uri="{FF2B5EF4-FFF2-40B4-BE49-F238E27FC236}">
                <a16:creationId xmlns:a16="http://schemas.microsoft.com/office/drawing/2014/main" id="{56CC6993-8907-4036-AEA8-57DB72B0D0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902" y="1776551"/>
            <a:ext cx="9372703" cy="3648889"/>
          </a:xfrm>
        </p:spPr>
        <p:txBody>
          <a:bodyPr>
            <a:normAutofit/>
          </a:bodyPr>
          <a:lstStyle/>
          <a:p>
            <a:r>
              <a:rPr lang="el-GR" sz="20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Ολοκληρώθηκαν και ενημερώθηκαν τα Προγράμματα ορισμένες οριζόντιες αξιολογήσεις </a:t>
            </a:r>
            <a:r>
              <a:rPr lang="el-GR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οι οποίες εκπονήθηκαν από Ειδικές Υπηρεσίες της ΕΑΣ</a:t>
            </a:r>
          </a:p>
          <a:p>
            <a:pPr lvl="1"/>
            <a:r>
              <a:rPr lang="el-GR" sz="1700" b="1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Μελέτη αποτίμησης της επίδρασης των πόρων του ΕΣΠΑ </a:t>
            </a:r>
            <a:r>
              <a:rPr lang="el-GR" sz="17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για τη στήριξη της επιχειρηματικότητας στη διάρκεια της πανδημίας COVID-19  </a:t>
            </a:r>
          </a:p>
          <a:p>
            <a:pPr lvl="1"/>
            <a:r>
              <a:rPr lang="el-GR" sz="1700" b="1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Αξιολόγηση επιπτώσεων των χωρικών εργαλείων </a:t>
            </a:r>
            <a:r>
              <a:rPr lang="el-GR" sz="17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στην Ελλάδα 2014-2020  </a:t>
            </a:r>
          </a:p>
          <a:p>
            <a:pPr lvl="1"/>
            <a:r>
              <a:rPr lang="el-GR" sz="1700" b="1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Αξιολόγηση Περιφερειακών Στρατηγικών Έξυπνης Εξειδίκευσης </a:t>
            </a:r>
            <a:r>
              <a:rPr lang="el-GR" sz="17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RIS 2014-2020.</a:t>
            </a:r>
          </a:p>
          <a:p>
            <a:r>
              <a:rPr lang="el-GR" sz="1800" b="1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Τα συμπεράσματα αυτών των αξιολογήσεων αποτελούν εισροή </a:t>
            </a:r>
            <a:r>
              <a:rPr lang="el-GR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για την συνεχή βελτίωση του προγραμματισμού και την καλύτερη εστίαση του Σχεδίου Αξιολόγησης της νέας περιόδου</a:t>
            </a:r>
            <a:endParaRPr lang="el-GR" sz="20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334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Group 145">
            <a:extLst>
              <a:ext uri="{FF2B5EF4-FFF2-40B4-BE49-F238E27FC236}">
                <a16:creationId xmlns:a16="http://schemas.microsoft.com/office/drawing/2014/main" id="{B44028F7-9C60-4FB2-92ED-32A623308578}"/>
              </a:ext>
            </a:extLst>
          </p:cNvPr>
          <p:cNvGrpSpPr/>
          <p:nvPr/>
        </p:nvGrpSpPr>
        <p:grpSpPr>
          <a:xfrm>
            <a:off x="8482149" y="175489"/>
            <a:ext cx="3596639" cy="325113"/>
            <a:chOff x="462115" y="4271699"/>
            <a:chExt cx="7384308" cy="722530"/>
          </a:xfrm>
        </p:grpSpPr>
        <p:pic>
          <p:nvPicPr>
            <p:cNvPr id="147" name="Graphic 146">
              <a:extLst>
                <a:ext uri="{FF2B5EF4-FFF2-40B4-BE49-F238E27FC236}">
                  <a16:creationId xmlns:a16="http://schemas.microsoft.com/office/drawing/2014/main" id="{12BB9113-2204-46D7-85ED-5EE033AD14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3134270" y="4271699"/>
              <a:ext cx="4712153" cy="722530"/>
            </a:xfrm>
            <a:prstGeom prst="rect">
              <a:avLst/>
            </a:prstGeom>
          </p:spPr>
        </p:pic>
        <p:pic>
          <p:nvPicPr>
            <p:cNvPr id="148" name="Picture 147">
              <a:extLst>
                <a:ext uri="{FF2B5EF4-FFF2-40B4-BE49-F238E27FC236}">
                  <a16:creationId xmlns:a16="http://schemas.microsoft.com/office/drawing/2014/main" id="{602AE3A5-04B7-4D6F-BD4B-F83608BCAD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2115" y="4287529"/>
              <a:ext cx="2545690" cy="672998"/>
            </a:xfrm>
            <a:prstGeom prst="rect">
              <a:avLst/>
            </a:prstGeom>
          </p:spPr>
        </p:pic>
      </p:grpSp>
      <p:sp>
        <p:nvSpPr>
          <p:cNvPr id="150" name="TextBox 149">
            <a:extLst>
              <a:ext uri="{FF2B5EF4-FFF2-40B4-BE49-F238E27FC236}">
                <a16:creationId xmlns:a16="http://schemas.microsoft.com/office/drawing/2014/main" id="{69960FC8-7E9B-4D5D-A8C1-D97C7F986856}"/>
              </a:ext>
            </a:extLst>
          </p:cNvPr>
          <p:cNvSpPr txBox="1"/>
          <p:nvPr/>
        </p:nvSpPr>
        <p:spPr>
          <a:xfrm>
            <a:off x="87084" y="477181"/>
            <a:ext cx="10424161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1) Μελέτη αποτίμησης της επίδρασης των πόρων του ΕΣΠΑ </a:t>
            </a:r>
            <a:r>
              <a:rPr lang="el-GR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              για τη στήριξη της επιχειρηματικότητας στη διάρκεια της πανδημίας COVID-19 </a:t>
            </a:r>
            <a:endParaRPr lang="el-GR" sz="1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1BC1B14-2618-4FEB-AD30-942F50EB16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534669"/>
            <a:ext cx="2885665" cy="404752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256FF77-88E3-49DF-988D-31A0FBB225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87050" y="3272378"/>
            <a:ext cx="2822897" cy="305875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026CEC3-2385-451C-80FB-0D6A890FCD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91200" y="2271153"/>
            <a:ext cx="3431177" cy="45868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62BCA3E-B7C2-4E59-9133-8956B7B17A8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71765" y="1515134"/>
            <a:ext cx="3320235" cy="2647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600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Group 145">
            <a:extLst>
              <a:ext uri="{FF2B5EF4-FFF2-40B4-BE49-F238E27FC236}">
                <a16:creationId xmlns:a16="http://schemas.microsoft.com/office/drawing/2014/main" id="{B44028F7-9C60-4FB2-92ED-32A623308578}"/>
              </a:ext>
            </a:extLst>
          </p:cNvPr>
          <p:cNvGrpSpPr/>
          <p:nvPr/>
        </p:nvGrpSpPr>
        <p:grpSpPr>
          <a:xfrm>
            <a:off x="8334103" y="271283"/>
            <a:ext cx="3596639" cy="325113"/>
            <a:chOff x="462115" y="4271699"/>
            <a:chExt cx="7384308" cy="722530"/>
          </a:xfrm>
        </p:grpSpPr>
        <p:pic>
          <p:nvPicPr>
            <p:cNvPr id="147" name="Graphic 146">
              <a:extLst>
                <a:ext uri="{FF2B5EF4-FFF2-40B4-BE49-F238E27FC236}">
                  <a16:creationId xmlns:a16="http://schemas.microsoft.com/office/drawing/2014/main" id="{12BB9113-2204-46D7-85ED-5EE033AD14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3134270" y="4271699"/>
              <a:ext cx="4712153" cy="722530"/>
            </a:xfrm>
            <a:prstGeom prst="rect">
              <a:avLst/>
            </a:prstGeom>
          </p:spPr>
        </p:pic>
        <p:pic>
          <p:nvPicPr>
            <p:cNvPr id="148" name="Picture 147">
              <a:extLst>
                <a:ext uri="{FF2B5EF4-FFF2-40B4-BE49-F238E27FC236}">
                  <a16:creationId xmlns:a16="http://schemas.microsoft.com/office/drawing/2014/main" id="{602AE3A5-04B7-4D6F-BD4B-F83608BCAD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2115" y="4287529"/>
              <a:ext cx="2545690" cy="672998"/>
            </a:xfrm>
            <a:prstGeom prst="rect">
              <a:avLst/>
            </a:prstGeom>
          </p:spPr>
        </p:pic>
      </p:grpSp>
      <p:sp>
        <p:nvSpPr>
          <p:cNvPr id="150" name="TextBox 149">
            <a:extLst>
              <a:ext uri="{FF2B5EF4-FFF2-40B4-BE49-F238E27FC236}">
                <a16:creationId xmlns:a16="http://schemas.microsoft.com/office/drawing/2014/main" id="{69960FC8-7E9B-4D5D-A8C1-D97C7F986856}"/>
              </a:ext>
            </a:extLst>
          </p:cNvPr>
          <p:cNvSpPr txBox="1"/>
          <p:nvPr/>
        </p:nvSpPr>
        <p:spPr>
          <a:xfrm>
            <a:off x="348341" y="67877"/>
            <a:ext cx="1042416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2) Αξιολόγηση επιπτώσεων </a:t>
            </a:r>
          </a:p>
          <a:p>
            <a:r>
              <a:rPr lang="el-GR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των χωρικών εργαλείων στην Ελλάδα 2014-2020 </a:t>
            </a:r>
            <a:endParaRPr lang="el-GR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DF7372-F00D-4717-B0AD-9CA576AD1C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876696"/>
            <a:ext cx="3273225" cy="49813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559D055-5AC4-41EB-9CD3-2C6A3F4EDB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17372" y="1387354"/>
            <a:ext cx="3045217" cy="16954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CF575B3-D700-47EC-9C31-BFD06711E4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45877" y="2040015"/>
            <a:ext cx="3546466" cy="481798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4FA167E-97FF-487A-96F7-2103D57E8B4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26582" y="1286618"/>
            <a:ext cx="3065418" cy="2081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151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Group 145">
            <a:extLst>
              <a:ext uri="{FF2B5EF4-FFF2-40B4-BE49-F238E27FC236}">
                <a16:creationId xmlns:a16="http://schemas.microsoft.com/office/drawing/2014/main" id="{B44028F7-9C60-4FB2-92ED-32A623308578}"/>
              </a:ext>
            </a:extLst>
          </p:cNvPr>
          <p:cNvGrpSpPr/>
          <p:nvPr/>
        </p:nvGrpSpPr>
        <p:grpSpPr>
          <a:xfrm>
            <a:off x="8334103" y="271283"/>
            <a:ext cx="3596639" cy="325113"/>
            <a:chOff x="462115" y="4271699"/>
            <a:chExt cx="7384308" cy="722530"/>
          </a:xfrm>
        </p:grpSpPr>
        <p:pic>
          <p:nvPicPr>
            <p:cNvPr id="147" name="Graphic 146">
              <a:extLst>
                <a:ext uri="{FF2B5EF4-FFF2-40B4-BE49-F238E27FC236}">
                  <a16:creationId xmlns:a16="http://schemas.microsoft.com/office/drawing/2014/main" id="{12BB9113-2204-46D7-85ED-5EE033AD14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3134270" y="4271699"/>
              <a:ext cx="4712153" cy="722530"/>
            </a:xfrm>
            <a:prstGeom prst="rect">
              <a:avLst/>
            </a:prstGeom>
          </p:spPr>
        </p:pic>
        <p:pic>
          <p:nvPicPr>
            <p:cNvPr id="148" name="Picture 147">
              <a:extLst>
                <a:ext uri="{FF2B5EF4-FFF2-40B4-BE49-F238E27FC236}">
                  <a16:creationId xmlns:a16="http://schemas.microsoft.com/office/drawing/2014/main" id="{602AE3A5-04B7-4D6F-BD4B-F83608BCAD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2115" y="4287529"/>
              <a:ext cx="2545690" cy="672998"/>
            </a:xfrm>
            <a:prstGeom prst="rect">
              <a:avLst/>
            </a:prstGeom>
          </p:spPr>
        </p:pic>
      </p:grpSp>
      <p:sp>
        <p:nvSpPr>
          <p:cNvPr id="150" name="TextBox 149">
            <a:extLst>
              <a:ext uri="{FF2B5EF4-FFF2-40B4-BE49-F238E27FC236}">
                <a16:creationId xmlns:a16="http://schemas.microsoft.com/office/drawing/2014/main" id="{69960FC8-7E9B-4D5D-A8C1-D97C7F986856}"/>
              </a:ext>
            </a:extLst>
          </p:cNvPr>
          <p:cNvSpPr txBox="1"/>
          <p:nvPr/>
        </p:nvSpPr>
        <p:spPr>
          <a:xfrm>
            <a:off x="383175" y="207215"/>
            <a:ext cx="1042416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3) Αξιολόγηση </a:t>
            </a:r>
          </a:p>
          <a:p>
            <a:r>
              <a:rPr lang="el-GR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Περιφερειακών Στρατηγικών Έξυπνης Εξειδίκευσης RIS 2014-2020</a:t>
            </a:r>
            <a:endParaRPr lang="el-GR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A90EEC-B8A9-4E09-88E9-4C922D42B9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1375899"/>
            <a:ext cx="6126549" cy="54821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4D9C618-B3C3-4618-B989-0E816DB3AC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9897" y="2431452"/>
            <a:ext cx="6072103" cy="2689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7706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Εικόνα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08038"/>
            <a:ext cx="12191999" cy="28499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F7E8DF6-C077-4C07-8A24-F02FFFA04F4D}"/>
              </a:ext>
            </a:extLst>
          </p:cNvPr>
          <p:cNvSpPr txBox="1"/>
          <p:nvPr/>
        </p:nvSpPr>
        <p:spPr>
          <a:xfrm>
            <a:off x="705393" y="1034534"/>
            <a:ext cx="845602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Καλό Καλοκαίρι σε όλους!!!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1F59F7-B7E1-4043-B4A7-BD14104B109C}"/>
              </a:ext>
            </a:extLst>
          </p:cNvPr>
          <p:cNvSpPr txBox="1"/>
          <p:nvPr/>
        </p:nvSpPr>
        <p:spPr>
          <a:xfrm>
            <a:off x="731518" y="2403454"/>
            <a:ext cx="860407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200" b="1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ΓΙΑΝΝΗΣ ΚΟΥΤΣΙΚΟΣ  </a:t>
            </a:r>
          </a:p>
          <a:p>
            <a:r>
              <a:rPr lang="el-GR" sz="2200" b="1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ΠΡΟΪΣΤΑΜΕΝΟΣ ΜΟΝΑΔΑΣ Α’ ΠΡΟΓΡΑΜΜΑΤΙΣΜΟΥ ΚΑΙ ΑΞΙΟΛΟΓΗΣΗΣ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C63CD13-4B8B-4859-B6A2-8946C81A84AB}"/>
              </a:ext>
            </a:extLst>
          </p:cNvPr>
          <p:cNvGrpSpPr/>
          <p:nvPr/>
        </p:nvGrpSpPr>
        <p:grpSpPr>
          <a:xfrm>
            <a:off x="253109" y="6149872"/>
            <a:ext cx="5616469" cy="507693"/>
            <a:chOff x="462115" y="4271699"/>
            <a:chExt cx="7384308" cy="722530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0B039CC1-8338-469C-91BE-41AC8FA56D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3134270" y="4271699"/>
              <a:ext cx="4712153" cy="72253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8B01A5D-C062-44CB-B448-C70E57DBD8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2115" y="4287529"/>
              <a:ext cx="2545690" cy="6729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37532265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VTI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Dividend">
      <a:majorFont>
        <a:latin typeface="Franklin Gothic Demi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VTI" id="{97558BDE-0B66-457C-BB6F-7B1B22DAA9B8}" vid="{F53508A3-AC60-448A-AF37-934D5F1A0D5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927BD4C1-B6B1-4715-ABF9-E660A51A4EA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E7CA09-9778-4414-AE97-8064B12DA3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D289AE2-D2AE-49D1-AFAC-3A79F6794255}">
  <ds:schemaRefs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71af3243-3dd4-4a8d-8c0d-dd76da1f02a5"/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{E0E0A929-FF83-429A-BAB1-BC599095A8DA}tf33552983_win32</Template>
  <TotalTime>760</TotalTime>
  <Words>575</Words>
  <Application>Microsoft Office PowerPoint</Application>
  <PresentationFormat>Ευρεία οθόνη</PresentationFormat>
  <Paragraphs>80</Paragraphs>
  <Slides>9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9</vt:i4>
      </vt:variant>
    </vt:vector>
  </HeadingPairs>
  <TitlesOfParts>
    <vt:vector size="16" baseType="lpstr">
      <vt:lpstr>Arial</vt:lpstr>
      <vt:lpstr>Calibri</vt:lpstr>
      <vt:lpstr>Franklin Gothic Book</vt:lpstr>
      <vt:lpstr>Franklin Gothic Demi</vt:lpstr>
      <vt:lpstr>Times New Roman</vt:lpstr>
      <vt:lpstr>Wingdings 2</vt:lpstr>
      <vt:lpstr>DividendVTI</vt:lpstr>
      <vt:lpstr> 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Lorem Ipsum</dc:title>
  <dc:creator>lkn8</dc:creator>
  <cp:lastModifiedBy>ΚΟΥΤΣΙΚΟΣ ΓΙΑΝΝΗΣ</cp:lastModifiedBy>
  <cp:revision>155</cp:revision>
  <dcterms:created xsi:type="dcterms:W3CDTF">2022-11-07T11:53:22Z</dcterms:created>
  <dcterms:modified xsi:type="dcterms:W3CDTF">2024-06-21T08:17:48Z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