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</p:sldMasterIdLst>
  <p:sldIdLst>
    <p:sldId id="256" r:id="rId4"/>
    <p:sldId id="260" r:id="rId5"/>
    <p:sldId id="257" r:id="rId6"/>
    <p:sldId id="261" r:id="rId7"/>
    <p:sldId id="262" r:id="rId8"/>
    <p:sldId id="264" r:id="rId9"/>
    <p:sldId id="263" r:id="rId10"/>
    <p:sldId id="258" r:id="rId11"/>
    <p:sldId id="259" r:id="rId1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BEDE"/>
    <a:srgbClr val="004992"/>
    <a:srgbClr val="073A65"/>
    <a:srgbClr val="0D4F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>
            <a:extLst>
              <a:ext uri="{FF2B5EF4-FFF2-40B4-BE49-F238E27FC236}">
                <a16:creationId xmlns:a16="http://schemas.microsoft.com/office/drawing/2014/main" id="{D0C6C0E5-DD5B-BA78-40FF-F7582005C7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" y="0"/>
            <a:ext cx="12189461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CEF3DD6A-C41C-BF98-3C60-D70477042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7320" y="1395008"/>
            <a:ext cx="9357360" cy="14636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E1F1562-A7AD-1FD8-C13E-7FFFD730A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7320" y="3036773"/>
            <a:ext cx="6928658" cy="80370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19BEDE"/>
                </a:solidFill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AEF9C73-72CF-FBDA-2FD3-B2372849E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2887C82-0744-840D-E8FC-98DB4A29E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BAB3BAB-2282-65B1-B77C-BBF5A897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02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DDC8F0F-BA7E-7CB9-3A54-6BEA47971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F0B75243-BBCD-43CE-822F-C6F698352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BB4CB97-2DE6-EC80-87E7-BD3E198C2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733E93E-16E7-C099-DED5-97837B9E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F45B22E-AFD4-EB40-0F5A-7DDF75411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2B6FC40F-9A36-69D8-5960-73B06ADCD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32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F55BD0E-ACB0-F32F-2E40-61B53F91E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9647C48-58F9-1D41-3599-64F8768DB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2EB6C4A-BE76-9C2C-CF1D-3B213480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102D70D-9B4B-0C37-CBA9-2DE87802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202EDDF-5764-A8EC-CADA-CCA704B9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6522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B77DC1C3-C346-6B0A-080D-73E65C565F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1DBF89DD-2E67-7AAC-5247-4A9E9D00A5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2C0E958-0C65-C4CA-3376-45E282750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64282EE-F41D-7F6B-2076-C658F59BD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64A46E9-1CC2-A7D2-B18C-69D2B3FBE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9199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752D1B5-BA53-6481-474E-2EE7A6D1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AEA9-71C6-468C-BEB2-7FB1CAECB70F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B707AFC-FF13-3D18-A576-6BFF1AD4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BA11A37-CB44-6D2D-E490-97C6255F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  <p:sp>
        <p:nvSpPr>
          <p:cNvPr id="7" name="Θέση τίτλου 1">
            <a:extLst>
              <a:ext uri="{FF2B5EF4-FFF2-40B4-BE49-F238E27FC236}">
                <a16:creationId xmlns:a16="http://schemas.microsoft.com/office/drawing/2014/main" id="{7E16175E-F3D0-4B46-2EE5-9C896A109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1" y="8876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135145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74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5C51F3F-A005-3BA9-10E2-3A482100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DB6E654C-8964-0AF7-34FF-BD50C2CF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2DA513F4-377C-8213-406E-E05FDA99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E66D9FAF-D353-4D75-6242-880A95ACE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sp>
        <p:nvSpPr>
          <p:cNvPr id="6" name="Θέση περιεχομένου 2">
            <a:extLst>
              <a:ext uri="{FF2B5EF4-FFF2-40B4-BE49-F238E27FC236}">
                <a16:creationId xmlns:a16="http://schemas.microsoft.com/office/drawing/2014/main" id="{38F1B451-D1F7-FA4D-007E-083E8C9ED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149384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5E5B180-03A5-54B2-FF10-D88D62CB1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D8BD2AB-2786-DEEA-66E7-D27B1A80A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F7A3B8E-6754-BC80-511E-63AA56052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D22244D-72CD-2979-F484-801486450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7DE94E2-BE2B-0F7F-9628-25ECE7C8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1818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BC31601-5B7E-E389-2AE1-ABDA92D4B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86131FF-6BD8-B2C6-28DD-930B5881A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4726B1E2-C7FB-27B2-717D-5D4208E3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B663768-C5D9-E0C5-8700-0D441B62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157E914-FAC1-1C33-3BE9-CA363AF2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083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8ED5962-0662-A4B9-DA37-982F3BC1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2EBBE3A-CF74-1428-8034-9927074D2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26B8698B-2578-4AE5-A22A-F33DC80AAE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C2523CD-C411-DF42-96BE-5013E8427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F00A34AE-467F-C56F-F5D0-88345088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902BEBD-379D-CE1B-D170-5AB319A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496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8D81447-91D5-E3FA-4665-322C6E377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7BB54E7-9723-FC84-5E40-FD9C5B5EA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FC01F0D-5FB6-E559-65AD-E935293C1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7A9E3192-004C-C164-D50A-320CAC785B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B456367-AB5B-6B8B-AE42-39EAD7C3D1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0E4C15F-4F64-8D60-AEC3-0EE18BA89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2BDE0303-FC11-56B8-3B92-8680921BF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33985EC7-CF44-F42B-603E-2ED0A4696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3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712C978-79DA-B2DF-BA1E-F79B7076B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FC4F3B5-BCDD-E310-F14E-9B644255D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B0D03EE5-8F19-1B71-D626-2B7DE5A4C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E86306C-C37E-5F48-0ECB-7BD8E9D2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02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7323DC95-1F9B-1304-D7CB-2DFB6981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FFEEAAAA-C5B4-8079-5026-3F96E46F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438664D-825B-70E2-B424-B0E483348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54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62D9265-3AED-E571-B24E-474E4433C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26D340B-9A85-D1A4-B2A3-B979FECF7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16F1AF9A-BCBF-4FEE-E23D-9E8716917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E209292-DA13-E712-0F08-993783B9C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CA5D16D-8992-6C3A-7D88-AB6205BCA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CFBF6E2-149E-8E53-CE23-E07A765AF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860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>
            <a:extLst>
              <a:ext uri="{FF2B5EF4-FFF2-40B4-BE49-F238E27FC236}">
                <a16:creationId xmlns:a16="http://schemas.microsoft.com/office/drawing/2014/main" id="{2396CA78-E66D-AA14-B2F5-C8BA18BBFBF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" y="0"/>
            <a:ext cx="12189461" cy="6858000"/>
          </a:xfrm>
          <a:prstGeom prst="rect">
            <a:avLst/>
          </a:prstGeom>
        </p:spPr>
      </p:pic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751C3A3A-2600-909B-C7FA-BAFEDE7B2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1C4AA6C-A549-9668-BC95-EFB991848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052320E-A551-2E40-8D7A-9CCB3B42C8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B16-8557-4743-8EE6-3DDFEC79069C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95BD96A-21E8-290D-D80B-E4C72C952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A3E2E86-9DD1-AA85-BEF6-A05BBC05D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870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72EFEEE7-16A3-129E-A980-495951F3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1" y="8876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DB554EC-C5F1-0DD1-BF83-B5ECC015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8AEA9-71C6-468C-BEB2-7FB1CAECB70F}" type="datetimeFigureOut">
              <a:rPr lang="el-GR" smtClean="0"/>
              <a:t>15/6/2023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0269398-EA6B-43F4-1772-65E972F5A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CDBA4EF-1999-F613-70F6-2AD4EF7FF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799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57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siss@mnec.gr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EA2F15A-455E-E61D-541D-C3483ADD1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7626" y="1608814"/>
            <a:ext cx="9656747" cy="1114522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30000"/>
              </a:lnSpc>
              <a:spcAft>
                <a:spcPct val="0"/>
              </a:spcAft>
            </a:pPr>
            <a: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/>
            </a:r>
            <a:b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/>
            </a:r>
            <a:b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/>
            </a:r>
            <a:b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/>
            </a:r>
            <a:b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/>
            </a:r>
            <a:br>
              <a:rPr lang="el-GR" sz="28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sz="31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>Σύστημα Διαχείρισης και Ελέγχου ΕΣΠΑ 2021-2027</a:t>
            </a:r>
            <a:r>
              <a:rPr lang="en-US" sz="31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/>
            </a:r>
            <a:br>
              <a:rPr lang="en-US" sz="31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sz="3100" b="1" i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>ΟΠΣ 2021-2027</a:t>
            </a:r>
            <a:endParaRPr lang="el-GR" dirty="0"/>
          </a:p>
        </p:txBody>
      </p:sp>
      <p:sp>
        <p:nvSpPr>
          <p:cNvPr id="5" name="Rectangle 37"/>
          <p:cNvSpPr>
            <a:spLocks noChangeArrowheads="1"/>
          </p:cNvSpPr>
          <p:nvPr/>
        </p:nvSpPr>
        <p:spPr bwMode="auto">
          <a:xfrm>
            <a:off x="10156327" y="4134664"/>
            <a:ext cx="1947608" cy="26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</a:pPr>
            <a:r>
              <a:rPr lang="el-GR" altLang="el-GR" b="1" dirty="0">
                <a:solidFill>
                  <a:srgbClr val="4C9BDC">
                    <a:lumMod val="50000"/>
                  </a:srgbClr>
                </a:solidFill>
                <a:latin typeface="Century Gothic" panose="020B0502020202020204" pitchFamily="34" charset="0"/>
              </a:rPr>
              <a:t>ΙΟΥΝΙΟΣ 2023</a:t>
            </a:r>
            <a:endParaRPr lang="en-GB" altLang="el-GR" b="1" dirty="0">
              <a:solidFill>
                <a:srgbClr val="4C9BDC">
                  <a:lumMod val="50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CBA2BD2-BE64-9100-8BD5-49AA306E9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018" y="3161581"/>
            <a:ext cx="8055024" cy="1582947"/>
          </a:xfrm>
        </p:spPr>
        <p:txBody>
          <a:bodyPr>
            <a:normAutofit/>
          </a:bodyPr>
          <a:lstStyle/>
          <a:p>
            <a:pPr>
              <a:lnSpc>
                <a:spcPts val="1400"/>
              </a:lnSpc>
            </a:pPr>
            <a:r>
              <a:rPr lang="el-GR" altLang="el-GR" sz="1400" b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>ΕΙΔΙΚΗ ΥΠΗΡΕΣΙΑ ΘΕΣΜΙΚΗΣ ΥΠΟΣΤΗΡΙΞΗΣ </a:t>
            </a:r>
            <a:r>
              <a:rPr lang="el-GR" altLang="el-GR" sz="1400" b="1" dirty="0" smtClean="0">
                <a:latin typeface="Century Gothic" panose="020B0502020202020204" pitchFamily="34" charset="0"/>
                <a:ea typeface="+mn-ea"/>
                <a:cs typeface="Arial" pitchFamily="34" charset="0"/>
              </a:rPr>
              <a:t>ΚΑΙ</a:t>
            </a:r>
            <a:r>
              <a:rPr lang="en-US" altLang="el-GR" sz="1400" b="1" dirty="0" smtClean="0">
                <a:latin typeface="Century Gothic" panose="020B0502020202020204" pitchFamily="34" charset="0"/>
                <a:ea typeface="+mn-ea"/>
                <a:cs typeface="Arial" pitchFamily="34" charset="0"/>
              </a:rPr>
              <a:t> </a:t>
            </a:r>
            <a:r>
              <a:rPr lang="el-GR" altLang="el-GR" sz="1400" b="1" dirty="0" smtClean="0">
                <a:latin typeface="Century Gothic" panose="020B0502020202020204" pitchFamily="34" charset="0"/>
                <a:ea typeface="+mn-ea"/>
                <a:cs typeface="Arial" pitchFamily="34" charset="0"/>
              </a:rPr>
              <a:t>ΠΛΗΡΟΦΟΡΙΑΚΩΝ ΣΥΣΤΗΜΑΤΩΝ</a:t>
            </a:r>
            <a:endParaRPr lang="en-US" altLang="el-GR" sz="1400" b="1" dirty="0" smtClean="0">
              <a:latin typeface="Century Gothic" panose="020B0502020202020204" pitchFamily="34" charset="0"/>
              <a:ea typeface="+mn-ea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el-GR" altLang="el-GR" sz="1400" b="1" dirty="0" smtClean="0">
                <a:latin typeface="Century Gothic" panose="020B0502020202020204" pitchFamily="34" charset="0"/>
                <a:ea typeface="+mn-ea"/>
                <a:cs typeface="Arial" pitchFamily="34" charset="0"/>
              </a:rPr>
              <a:t>ΕΘΝΙΚΗ </a:t>
            </a:r>
            <a:r>
              <a:rPr lang="el-GR" altLang="el-GR" sz="1400" b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>ΑΡΧΗ ΣΥΝΤΟΝΙΣΜΟΥ</a:t>
            </a:r>
            <a:br>
              <a:rPr lang="el-GR" altLang="el-GR" sz="1400" b="1" dirty="0">
                <a:latin typeface="Century Gothic" panose="020B0502020202020204" pitchFamily="34" charset="0"/>
                <a:ea typeface="+mn-ea"/>
                <a:cs typeface="Arial" pitchFamily="34" charset="0"/>
              </a:rPr>
            </a:br>
            <a:r>
              <a:rPr lang="el-GR" altLang="el-GR" sz="1400" b="1" dirty="0">
                <a:latin typeface="Century Gothic" panose="020B0502020202020204" pitchFamily="34" charset="0"/>
                <a:ea typeface="+mn-ea"/>
                <a:cs typeface="Arial" pitchFamily="34" charset="0"/>
              </a:rPr>
              <a:t>ΓΕΝΙΚΗ ΓΡΑΜΜΑΤΕΙΑ ΔΗΜΟΣΙΩΝ ΕΠΕΝΔΥΣΕΩΝ ΚΑΙ ΕΣΠΑ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45400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0" y="180975"/>
            <a:ext cx="12192000" cy="821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algn="ctr"/>
            <a:r>
              <a:rPr lang="el-GR" altLang="el-GR" sz="2800" dirty="0">
                <a:solidFill>
                  <a:srgbClr val="004992"/>
                </a:solidFill>
                <a:latin typeface="Trebuchet MS" panose="020B0603020202020204" pitchFamily="34" charset="0"/>
              </a:rPr>
              <a:t>Διαφοροποιήσεις στις διαδικασίες σε σχέση με την ΠΠ 2014-2020</a:t>
            </a:r>
            <a:endParaRPr lang="el-GR" sz="2800" dirty="0">
              <a:solidFill>
                <a:srgbClr val="004992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7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939181"/>
              </p:ext>
            </p:extLst>
          </p:nvPr>
        </p:nvGraphicFramePr>
        <p:xfrm>
          <a:off x="600075" y="1152525"/>
          <a:ext cx="11220450" cy="4667250"/>
        </p:xfrm>
        <a:graphic>
          <a:graphicData uri="http://schemas.openxmlformats.org/drawingml/2006/table">
            <a:tbl>
              <a:tblPr firstRow="1" bandRow="1"/>
              <a:tblGrid>
                <a:gridCol w="2281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9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672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kern="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</a:t>
                      </a:r>
                      <a:r>
                        <a:rPr lang="el-GR" sz="2000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Υποχρεωτική χρήση του απλοποιημένου κόστους για πράξεις </a:t>
                      </a:r>
                      <a:r>
                        <a:rPr lang="el-GR" sz="1900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προϋπολογισμού</a:t>
                      </a:r>
                      <a:r>
                        <a:rPr lang="el-GR" sz="2000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&lt;200.000 €</a:t>
                      </a:r>
                      <a:endParaRPr lang="el-GR" sz="2400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l-GR" sz="2000" b="0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Σύμφωνα με τα προβλεπόμενα</a:t>
                      </a:r>
                      <a:r>
                        <a:rPr lang="el-GR" sz="2000" b="0" kern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στον Καν. (ΕΕ) 1060/2021, άρθρο 53 για πράξεις προϋπολογισμού &lt; 200.000 € είναι υποχρεωτική η χρήση απλοποιημένου κόστους</a:t>
                      </a:r>
                      <a:r>
                        <a:rPr lang="en-US" sz="2000" b="0" kern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</a:t>
                      </a:r>
                      <a:endParaRPr lang="el-GR" sz="2000" b="0" kern="0" baseline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361950" indent="-361950"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"/>
                      </a:pPr>
                      <a:r>
                        <a:rPr lang="el-GR" sz="2000" b="0" kern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Στάλθηκαν οδηγίες για την υποχρεωτική χρήση του απλοποιημένου κόστους</a:t>
                      </a:r>
                      <a:endParaRPr lang="el-GR" sz="2000" b="1" kern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361950" indent="-3619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"/>
                      </a:pPr>
                      <a:r>
                        <a:rPr lang="el-GR" sz="2000" b="0" kern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Στην Π.Π. 21-27 τυγχάνουν εφαρμογής μεθοδολογίες που εφαρμόστηκαν και στην Π.Π. 14-20</a:t>
                      </a:r>
                    </a:p>
                    <a:p>
                      <a:pPr marL="361950" indent="-3619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"/>
                      </a:pPr>
                      <a:r>
                        <a:rPr lang="el-GR" sz="2000" b="0" kern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Εκπονήθηκε από ΕΥΘΥΠΣ μεθοδολογία για την εφαρμογή του απλοποιημένου κόστους σε πράξεις του ΕΚΤ που αφορούν κοινωνικές δομές, εγκρίθηκε από ΕΔΕΛ και έχει ήδη αποσταλεί στις Διαχειριστικές Αρχές.</a:t>
                      </a:r>
                      <a:endParaRPr lang="el-GR" sz="2000" b="0" kern="0" dirty="0" smtClean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72000" indent="0"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endParaRPr lang="el-GR" sz="2000" kern="1200" dirty="0">
                        <a:solidFill>
                          <a:srgbClr val="0D4F8C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22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81693C-6C53-E8AC-C393-39B6CC6DE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305" y="182088"/>
            <a:ext cx="11534274" cy="787565"/>
          </a:xfrm>
        </p:spPr>
        <p:txBody>
          <a:bodyPr>
            <a:noAutofit/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l-GR" altLang="el-GR" sz="2800" b="1" dirty="0">
                <a:solidFill>
                  <a:srgbClr val="004992"/>
                </a:solidFill>
              </a:rPr>
              <a:t>Διαφοροποιήσεις στις διαδικασίες σε σχέση με την ΠΠ 2014-2020</a:t>
            </a:r>
            <a:endParaRPr lang="el-GR" sz="2800" b="1" dirty="0">
              <a:solidFill>
                <a:srgbClr val="004992"/>
              </a:solidFill>
            </a:endParaRPr>
          </a:p>
        </p:txBody>
      </p:sp>
      <p:graphicFrame>
        <p:nvGraphicFramePr>
          <p:cNvPr id="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274130"/>
              </p:ext>
            </p:extLst>
          </p:nvPr>
        </p:nvGraphicFramePr>
        <p:xfrm>
          <a:off x="619125" y="1141494"/>
          <a:ext cx="11020425" cy="4681336"/>
        </p:xfrm>
        <a:graphic>
          <a:graphicData uri="http://schemas.openxmlformats.org/drawingml/2006/table">
            <a:tbl>
              <a:tblPr firstRow="1" bandRow="1"/>
              <a:tblGrid>
                <a:gridCol w="2315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4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1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Κλιματική Ανθεκτικότητα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(1/2)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800100" lvl="1" indent="-34290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Έκδοση από την ΕΕ </a:t>
                      </a:r>
                      <a:r>
                        <a:rPr lang="el-GR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Τεχνικών Κατευθυντηρίων Οδηγιών 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σχετικά με την ενίσχυση της ανθεκτικότητας των υποδομών στη κλιματική αλλαγή (2021/</a:t>
                      </a: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C373/01)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800100" lvl="1" indent="-34290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Πρόβλεψη Στον</a:t>
                      </a:r>
                      <a:r>
                        <a:rPr lang="el-GR" sz="20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20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Εθνικό Κλιματικό Νόμο </a:t>
                      </a:r>
                      <a:r>
                        <a:rPr lang="el-GR" sz="20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Ν. 4936/2022) για συμπερίληψη από 1/1/2024 της σχετικής μελέτης/ελέγχου στην Μελέτη Περιβαλλοντικών Επιπτώσεων (ΜΠΕ).</a:t>
                      </a:r>
                    </a:p>
                    <a:p>
                      <a:pPr marL="800100" lvl="1" indent="-34290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Για το μεσοδιάστημα η ΕΥΘΥΠΣ :</a:t>
                      </a:r>
                    </a:p>
                    <a:p>
                      <a:pPr marL="1257300" marR="0" lvl="2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σε συνεργασία με ΥΠΕΝ,</a:t>
                      </a:r>
                      <a:r>
                        <a:rPr lang="el-GR" sz="20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προκειμένου να υπάρξει συμφωνία μεταξύ του Εθνικού Κλιματικού Νόμου και των Κατευθυντηρίων Οδηγιών από την ΕΕ],  απέστειλε οδηγία για </a:t>
                      </a:r>
                      <a:r>
                        <a:rPr lang="el-GR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έργα κατηγορίας Β΄ και κάτω 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(δηλαδή έργα που δεν απαιτούν ΜΠΕ) </a:t>
                      </a:r>
                      <a:r>
                        <a:rPr lang="el-GR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να μην υπάρχει υποχρέωση εκπόνησης έκθεσης για την κλιματική ανθεκτικότητα.</a:t>
                      </a:r>
                    </a:p>
                  </a:txBody>
                  <a:tcPr marT="45728" marB="45728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90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016413"/>
              </p:ext>
            </p:extLst>
          </p:nvPr>
        </p:nvGraphicFramePr>
        <p:xfrm>
          <a:off x="734994" y="1112420"/>
          <a:ext cx="10851581" cy="8827552"/>
        </p:xfrm>
        <a:graphic>
          <a:graphicData uri="http://schemas.openxmlformats.org/drawingml/2006/table">
            <a:tbl>
              <a:tblPr firstRow="1" bandRow="1"/>
              <a:tblGrid>
                <a:gridCol w="2321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0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13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Κλιματική Ανθεκτικότητα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(2/2)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el-GR" sz="16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57300" marR="0" lvl="2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Για τα λοιπά σε συνεργασία με το ΥΠΕΝ και τους </a:t>
                      </a: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JASPERS 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εκπόνησε ένα προσωρινό πλαίσιο που περιλαμβάνει: </a:t>
                      </a:r>
                      <a:endParaRPr lang="en-US" sz="20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630238" lvl="2" indent="-363538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endParaRPr lang="el-GR" sz="20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1870075" lvl="3" indent="-342900" algn="just" defTabSz="9144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Βασικό κείμενο οδηγιών</a:t>
                      </a:r>
                    </a:p>
                    <a:p>
                      <a:pPr marL="1870075" lvl="3" indent="-342900" algn="just" defTabSz="9144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Υπόδειγμα έκθεσης </a:t>
                      </a:r>
                    </a:p>
                    <a:p>
                      <a:pPr marL="1870075" lvl="3" indent="-342900" algn="just" defTabSz="9144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Λίστα ελέγχου έκθεσης  </a:t>
                      </a:r>
                    </a:p>
                    <a:p>
                      <a:pPr marL="1870075" lvl="3" indent="-342900" algn="just" defTabSz="9144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Λειτουργία γραφείου </a:t>
                      </a: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help desk </a:t>
                      </a:r>
                      <a:endParaRPr lang="el-GR" sz="20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1870075" lvl="3" indent="-342900" algn="just" defTabSz="9144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Υπολογιστικό εργαλείο για την εκτίμηση κινδύνου της προσαρμογής στην κλιματική αλλαγή </a:t>
                      </a:r>
                    </a:p>
                    <a:p>
                      <a:pPr marL="1870075" lvl="3" indent="-342900" algn="just" defTabSz="9144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Υποδείγματα εκθέσεων τεκμηρίωσης κλιματικής ανθεκτικότητας για 8 κατηγορίες πράξεων </a:t>
                      </a:r>
                      <a:r>
                        <a:rPr lang="el-GR" sz="18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(δεν έχουν σταλεί ακόμη στις ΔΑ)</a:t>
                      </a:r>
                      <a:r>
                        <a:rPr lang="el-GR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el-GR" sz="2000" b="0" kern="1200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7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20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/>
                    <a:p>
                      <a:pPr marL="1165225" lvl="3" indent="-361950" algn="just" defTabSz="914400" rtl="0" eaLnBrk="1" latinLnBrk="0" hangingPunct="1">
                        <a:buFont typeface="Courier New" panose="02070309020205020404" pitchFamily="49" charset="0"/>
                        <a:buChar char="o"/>
                      </a:pPr>
                      <a:endParaRPr lang="el-GR" sz="2000" b="0" kern="1200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853462"/>
                  </a:ext>
                </a:extLst>
              </a:tr>
            </a:tbl>
          </a:graphicData>
        </a:graphic>
      </p:graphicFrame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81051" y="25052"/>
            <a:ext cx="11190316" cy="934286"/>
          </a:xfrm>
        </p:spPr>
        <p:txBody>
          <a:bodyPr>
            <a:normAutofit/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l-GR" altLang="el-GR" sz="2800" b="1" dirty="0">
                <a:solidFill>
                  <a:srgbClr val="004992"/>
                </a:solidFill>
              </a:rPr>
              <a:t>Διαφοροποιήσεις στις διαδικασίες σε σχέση με την ΠΠ 2014-2020</a:t>
            </a:r>
            <a:endParaRPr lang="el-GR" sz="2800" b="1" dirty="0">
              <a:solidFill>
                <a:srgbClr val="0049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7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551426"/>
              </p:ext>
            </p:extLst>
          </p:nvPr>
        </p:nvGraphicFramePr>
        <p:xfrm>
          <a:off x="371476" y="1037724"/>
          <a:ext cx="11066546" cy="4604084"/>
        </p:xfrm>
        <a:graphic>
          <a:graphicData uri="http://schemas.openxmlformats.org/drawingml/2006/table">
            <a:tbl>
              <a:tblPr firstRow="1" bandRow="1"/>
              <a:tblGrid>
                <a:gridCol w="2372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94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040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</a:t>
                      </a:r>
                      <a:r>
                        <a:rPr lang="en-US" sz="2000" b="1" kern="1200" baseline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Διαχειριστικές</a:t>
                      </a:r>
                      <a:r>
                        <a:rPr lang="el-GR" sz="2000" b="1" kern="1200" baseline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επαληθεύσεις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baseline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(Επιτόπιες και Διοικητικές)</a:t>
                      </a:r>
                      <a:endParaRPr lang="el-GR" sz="20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Οι</a:t>
                      </a:r>
                      <a:r>
                        <a:rPr lang="el-GR" sz="2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ΔΑ εξακολουθούν να </a:t>
                      </a: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διενεργούν προληπτικούς</a:t>
                      </a:r>
                      <a:r>
                        <a:rPr lang="el-GR" sz="2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ελέγχους των διαδικασιών ανάθεσης των δημοσίων συμβάσεων και των τροποποιήσεών τους.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Οι </a:t>
                      </a:r>
                      <a:r>
                        <a:rPr lang="el-GR" sz="20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διοικητικές επαληθεύσεις </a:t>
                      </a: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διενεργούνται στην βάση ανάλυσης κινδύνου,</a:t>
                      </a:r>
                      <a:r>
                        <a:rPr lang="el-GR" sz="2000" b="0" kern="12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όπως επίσης και οι </a:t>
                      </a:r>
                      <a:r>
                        <a:rPr lang="el-GR" sz="2000" b="1" kern="12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επιτόπιες</a:t>
                      </a:r>
                      <a:endParaRPr lang="el-GR" sz="2000" b="1" kern="120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Για τον σκοπό αυτό είναι </a:t>
                      </a:r>
                      <a:r>
                        <a:rPr lang="el-GR" sz="20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υπό έκδοση </a:t>
                      </a: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οδηγίες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20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(μετά από διαβούλευση με ΕΔΕΛ)  για</a:t>
                      </a:r>
                      <a:r>
                        <a:rPr lang="el-GR" sz="2000" b="0" kern="12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τον τρόπο εφαρμογής των προβλεπόμενων στο θεσμικό πλαίσιο που διέπει την Π.Π. 2021-2027. </a:t>
                      </a:r>
                      <a:endParaRPr lang="el-GR" sz="2000" b="0" kern="120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endParaRPr lang="el-GR" sz="18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09706"/>
                  </a:ext>
                </a:extLst>
              </a:tr>
            </a:tbl>
          </a:graphicData>
        </a:graphic>
      </p:graphicFrame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225" y="0"/>
            <a:ext cx="11161295" cy="902201"/>
          </a:xfrm>
        </p:spPr>
        <p:txBody>
          <a:bodyPr>
            <a:normAutofit/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l-GR" altLang="el-GR" sz="2800" b="1" dirty="0">
                <a:solidFill>
                  <a:srgbClr val="004992"/>
                </a:solidFill>
              </a:rPr>
              <a:t>Διαφοροποιήσεις στις διαδικασίες σε σχέση με την ΠΠ 2014-2020</a:t>
            </a:r>
            <a:endParaRPr lang="el-GR" sz="2800" b="1" dirty="0">
              <a:solidFill>
                <a:srgbClr val="0049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316100" y="212942"/>
            <a:ext cx="11871158" cy="5232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algn="ctr"/>
            <a:r>
              <a:rPr lang="el-GR" altLang="el-GR" sz="2800" dirty="0">
                <a:solidFill>
                  <a:srgbClr val="004992"/>
                </a:solidFill>
                <a:latin typeface="Trebuchet MS" panose="020B0603020202020204" pitchFamily="34" charset="0"/>
              </a:rPr>
              <a:t>Χρονοδιάγραμμα ολοκλήρωσης του ΣΔΕ</a:t>
            </a:r>
            <a:endParaRPr lang="el-GR" sz="2800" dirty="0">
              <a:solidFill>
                <a:srgbClr val="004992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261558"/>
              </p:ext>
            </p:extLst>
          </p:nvPr>
        </p:nvGraphicFramePr>
        <p:xfrm>
          <a:off x="316100" y="1254262"/>
          <a:ext cx="11559800" cy="4737601"/>
        </p:xfrm>
        <a:graphic>
          <a:graphicData uri="http://schemas.openxmlformats.org/drawingml/2006/table">
            <a:tbl>
              <a:tblPr firstRow="1" bandRow="1"/>
              <a:tblGrid>
                <a:gridCol w="2245362">
                  <a:extLst>
                    <a:ext uri="{9D8B030D-6E8A-4147-A177-3AD203B41FA5}">
                      <a16:colId xmlns:a16="http://schemas.microsoft.com/office/drawing/2014/main" val="3431536081"/>
                    </a:ext>
                  </a:extLst>
                </a:gridCol>
                <a:gridCol w="9314438">
                  <a:extLst>
                    <a:ext uri="{9D8B030D-6E8A-4147-A177-3AD203B41FA5}">
                      <a16:colId xmlns:a16="http://schemas.microsoft.com/office/drawing/2014/main" val="3894847651"/>
                    </a:ext>
                  </a:extLst>
                </a:gridCol>
              </a:tblGrid>
              <a:tr h="4737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l-GR" sz="2000" b="1" kern="12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ΣΔΕ 2021-2027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000" b="1" kern="1200" dirty="0">
                        <a:solidFill>
                          <a:srgbClr val="0D4F8C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ΣΔΕ είναι σε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2000" b="1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φάση ολοκλήρωσης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. Προγραμματίζεται η διαβούλευση με την ΕΔΕΛ να κλείσει το 2</a:t>
                      </a:r>
                      <a:r>
                        <a:rPr lang="el-GR" sz="2000" b="0" kern="1200" baseline="300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δεκαήμερο Ιουνίου και να ανεβεί στην 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SFC </a:t>
                      </a:r>
                      <a:r>
                        <a:rPr lang="el-GR" sz="2000" b="1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μέχρι 30/6/2023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όπως απαιτεί ο κανονισμός.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2000" b="0" kern="1200" baseline="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Έχει ήδη αποσταλεί στις ΔΑ η πρώτη λειτουργική περιοχή του ΣΔΕ που αφορά στις προσκλήσεις- εντάξεις, ώστε να γίνει δυνατή η ένταξη έργων στη νέα προγραμματική.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2000" b="0" kern="1200" baseline="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Σε ότι αφορά στο ΟΠΣ, με συνεχείς αναπροσαρμογές ακολουθεί και εφαρμόζει τις όποιες αλλαγές απαιτεί το ΣΔΕ </a:t>
                      </a:r>
                      <a:r>
                        <a:rPr lang="el-GR" sz="2000" b="0" strike="noStrike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καθώς επίσης προχωρά και με βελτιώσεις προς διευκόλυνση των εργασιών των Διαχειριστικών Αρχών και συνολικά των εμπλεκομένων στη διαχείριση του ΕΣΠΑ.</a:t>
                      </a:r>
                      <a:endParaRPr lang="el-GR" sz="2000" b="0" strike="noStrike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27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782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215651" y="187890"/>
            <a:ext cx="11706001" cy="560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algn="ctr"/>
            <a:r>
              <a:rPr lang="el-GR" altLang="el-GR" sz="2800" dirty="0">
                <a:solidFill>
                  <a:srgbClr val="004992"/>
                </a:solidFill>
                <a:latin typeface="Trebuchet MS" panose="020B0603020202020204" pitchFamily="34" charset="0"/>
              </a:rPr>
              <a:t>Προσαρμογές ΟΠΣ - </a:t>
            </a:r>
            <a:r>
              <a:rPr lang="el-GR" altLang="el-GR" sz="2800" dirty="0" err="1">
                <a:solidFill>
                  <a:srgbClr val="004992"/>
                </a:solidFill>
                <a:latin typeface="Trebuchet MS" panose="020B0603020202020204" pitchFamily="34" charset="0"/>
              </a:rPr>
              <a:t>Διαλειτουργικότητα</a:t>
            </a:r>
            <a:r>
              <a:rPr lang="el-GR" altLang="el-GR" sz="2800" dirty="0">
                <a:solidFill>
                  <a:srgbClr val="004992"/>
                </a:solidFill>
                <a:latin typeface="Trebuchet MS" panose="020B0603020202020204" pitchFamily="34" charset="0"/>
              </a:rPr>
              <a:t> </a:t>
            </a:r>
            <a:endParaRPr lang="el-GR" sz="2800" dirty="0">
              <a:solidFill>
                <a:srgbClr val="004992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5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1742381"/>
              </p:ext>
            </p:extLst>
          </p:nvPr>
        </p:nvGraphicFramePr>
        <p:xfrm>
          <a:off x="488098" y="1104900"/>
          <a:ext cx="11113352" cy="4943476"/>
        </p:xfrm>
        <a:graphic>
          <a:graphicData uri="http://schemas.openxmlformats.org/drawingml/2006/table">
            <a:tbl>
              <a:tblPr firstRow="1" bandRow="1"/>
              <a:tblGrid>
                <a:gridCol w="2158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4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3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 </a:t>
                      </a:r>
                      <a:r>
                        <a:rPr lang="el-GR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ΟΠΣ 2021-27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BED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216000" lvl="1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endParaRPr lang="en-US" sz="2000" b="1" kern="1200" dirty="0">
                        <a:solidFill>
                          <a:srgbClr val="0D4F8C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Ενδεικτικά το ΟΠΣ 2021-2027 παρέχει :</a:t>
                      </a:r>
                    </a:p>
                    <a:p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νέο προσωποποιημένο και απλοποιημένο περιβάλλον εργασίας. </a:t>
                      </a:r>
                    </a:p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</a:pPr>
                      <a:endParaRPr lang="el-GR" sz="2000" b="0" kern="1200" baseline="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ενεργοποίηση αυτοματισμών και </a:t>
                      </a:r>
                      <a:r>
                        <a:rPr lang="el-GR" sz="2000" b="0" kern="1200" baseline="0" dirty="0" err="1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προσυμπληρώσεις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στοιχείων.</a:t>
                      </a:r>
                      <a:endParaRPr lang="el-GR" sz="2000" b="0" strike="sngStrike" kern="1200" baseline="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νέες διαδικτυακές υπηρεσίες (</a:t>
                      </a:r>
                      <a:r>
                        <a:rPr lang="en-US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Web Services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WS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 για την υποβολή Δελτίων από τους Δικαιούχους και τους Ενδιάμεσους Φορείς.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lang="el-GR" sz="2000" b="0" kern="1200" baseline="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l-GR" sz="2000" b="0" kern="1200" baseline="0" dirty="0" err="1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διαλειτουργικότητα</a:t>
                      </a:r>
                      <a:r>
                        <a:rPr lang="el-GR" sz="20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με τα συστήματα της Δημόσιας Διοίκησης, αξιοποιώντας τις διοικητικές πηγές ΑΑΔΕ/ΓΓΠΣ, ΗΔΙΚΑ, ΔΥΠΑ, ΕΡΓΑΝΗ κ.α., για την πρόσβαση σε στοιχεία ωφελούμενων, η οποία διαρκώς επεκτείνεται και σε νέα συστήματα.</a:t>
                      </a:r>
                    </a:p>
                  </a:txBody>
                  <a:tcPr marT="45728" marB="45728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57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772AC42-BB38-D90C-4C85-54BDC8636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083" y="1205345"/>
            <a:ext cx="10515600" cy="2015982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ts val="600"/>
              </a:spcBef>
            </a:pPr>
            <a: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l-GR" sz="32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  <a:t>Ε.Υ. Θεσμικής Υποστήριξης και Πληροφοριακών Συστημάτων</a:t>
            </a:r>
            <a:br>
              <a:rPr lang="el-GR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l-GR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2400" dirty="0">
                <a:latin typeface="Century Gothic" panose="020B0502020202020204" pitchFamily="34" charset="0"/>
                <a:ea typeface="+mn-ea"/>
                <a:cs typeface="+mn-cs"/>
                <a:hlinkClick r:id="rId2"/>
              </a:rPr>
              <a:t>siss@mnec.gr</a:t>
            </a:r>
            <a:r>
              <a:rPr lang="en-US" sz="2200" dirty="0"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lang="en-US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n-US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n-US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n-US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n-US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n-US" sz="3200" dirty="0">
                <a:solidFill>
                  <a:srgbClr val="004992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l-GR" sz="24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l-GR" sz="2400" dirty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3662" y="3782860"/>
            <a:ext cx="2230448" cy="61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72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58094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618</Words>
  <Application>Microsoft Office PowerPoint</Application>
  <PresentationFormat>Ευρεία οθόνη</PresentationFormat>
  <Paragraphs>56</Paragraphs>
  <Slides>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9</vt:i4>
      </vt:variant>
    </vt:vector>
  </HeadingPairs>
  <TitlesOfParts>
    <vt:vector size="18" baseType="lpstr">
      <vt:lpstr>Arial</vt:lpstr>
      <vt:lpstr>Calibri</vt:lpstr>
      <vt:lpstr>Century Gothic</vt:lpstr>
      <vt:lpstr>Courier New</vt:lpstr>
      <vt:lpstr>Trebuchet MS</vt:lpstr>
      <vt:lpstr>Wingdings</vt:lpstr>
      <vt:lpstr>Θέμα του Office</vt:lpstr>
      <vt:lpstr>Προσαρμοσμένη σχεδίαση</vt:lpstr>
      <vt:lpstr>1_Προσαρμοσμένη σχεδίαση</vt:lpstr>
      <vt:lpstr>     Σύστημα Διαχείρισης και Ελέγχου ΕΣΠΑ 2021-2027 ΟΠΣ 2021-2027</vt:lpstr>
      <vt:lpstr>Διαφοροποιήσεις στις διαδικασίες σε σχέση με την ΠΠ 2014-2020</vt:lpstr>
      <vt:lpstr>Διαφοροποιήσεις στις διαδικασίες σε σχέση με την ΠΠ 2014-2020</vt:lpstr>
      <vt:lpstr>Διαφοροποιήσεις στις διαδικασίες σε σχέση με την ΠΠ 2014-2020</vt:lpstr>
      <vt:lpstr>Διαφοροποιήσεις στις διαδικασίες σε σχέση με την ΠΠ 2014-2020</vt:lpstr>
      <vt:lpstr>Χρονοδιάγραμμα ολοκλήρωσης του ΣΔΕ</vt:lpstr>
      <vt:lpstr>Προσαρμογές ΟΠΣ - Διαλειτουργικότητα </vt:lpstr>
      <vt:lpstr>    Ε.Υ. Θεσμικής Υποστήριξης και Πληροφοριακών Συστημάτων  siss@mnec.gr     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Vasilis Vasilopoulos</dc:creator>
  <cp:lastModifiedBy>ΛΥΤΡΑ ΔΗΜΗΤΡΑ</cp:lastModifiedBy>
  <cp:revision>37</cp:revision>
  <dcterms:created xsi:type="dcterms:W3CDTF">2022-06-03T15:25:51Z</dcterms:created>
  <dcterms:modified xsi:type="dcterms:W3CDTF">2023-06-15T11:29:39Z</dcterms:modified>
</cp:coreProperties>
</file>