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441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60" r:id="rId11"/>
    <p:sldId id="461" r:id="rId12"/>
    <p:sldId id="462" r:id="rId13"/>
    <p:sldId id="463" r:id="rId14"/>
    <p:sldId id="464" r:id="rId15"/>
    <p:sldId id="466" r:id="rId16"/>
    <p:sldId id="467" r:id="rId17"/>
    <p:sldId id="468" r:id="rId18"/>
    <p:sldId id="469" r:id="rId19"/>
    <p:sldId id="473" r:id="rId20"/>
    <p:sldId id="474" r:id="rId21"/>
    <p:sldId id="475" r:id="rId22"/>
    <p:sldId id="476" r:id="rId23"/>
    <p:sldId id="477" r:id="rId24"/>
    <p:sldId id="478" r:id="rId25"/>
    <p:sldId id="479" r:id="rId26"/>
    <p:sldId id="43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9C9"/>
    <a:srgbClr val="C40000"/>
    <a:srgbClr val="246988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5" autoAdjust="0"/>
    <p:restoredTop sz="95405" autoAdjust="0"/>
  </p:normalViewPr>
  <p:slideViewPr>
    <p:cSldViewPr snapToGrid="0">
      <p:cViewPr varScale="1">
        <p:scale>
          <a:sx n="110" d="100"/>
          <a:sy n="110" d="100"/>
        </p:scale>
        <p:origin x="738" y="114"/>
      </p:cViewPr>
      <p:guideLst>
        <p:guide orient="horz" pos="2136"/>
        <p:guide pos="3912"/>
      </p:guideLst>
    </p:cSldViewPr>
  </p:slideViewPr>
  <p:outlineViewPr>
    <p:cViewPr>
      <p:scale>
        <a:sx n="100" d="100"/>
        <a:sy n="100" d="100"/>
      </p:scale>
      <p:origin x="0" y="-4174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34788764773594"/>
          <c:y val="4.5264867192166817E-2"/>
          <c:w val="0.48567739616589506"/>
          <c:h val="0.8463439531127259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Σ.Π.1</c:v>
                </c:pt>
                <c:pt idx="1">
                  <c:v>Σ.Π.2</c:v>
                </c:pt>
                <c:pt idx="2">
                  <c:v>Σ.Π.3</c:v>
                </c:pt>
                <c:pt idx="3">
                  <c:v>Σ.Π.4</c:v>
                </c:pt>
                <c:pt idx="4">
                  <c:v>Σ.Π.5</c:v>
                </c:pt>
                <c:pt idx="5">
                  <c:v>Τ.Β.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54104712</c:v>
                </c:pt>
                <c:pt idx="1">
                  <c:v>86012618</c:v>
                </c:pt>
                <c:pt idx="2">
                  <c:v>31214256</c:v>
                </c:pt>
                <c:pt idx="3">
                  <c:v>170522745</c:v>
                </c:pt>
                <c:pt idx="4" formatCode="General">
                  <c:v>76301516</c:v>
                </c:pt>
                <c:pt idx="5" formatCode="General">
                  <c:v>7910051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C8-46FE-B086-7E0593AD9F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legend>
      <c:legendPos val="b"/>
      <c:layout>
        <c:manualLayout>
          <c:xMode val="edge"/>
          <c:yMode val="edge"/>
          <c:x val="0.84404519746894713"/>
          <c:y val="0.64769676673410181"/>
          <c:w val="0.15413062057730079"/>
          <c:h val="0.30602780712271865"/>
        </c:manualLayout>
      </c:layout>
      <c:overlay val="0"/>
      <c:txPr>
        <a:bodyPr rot="0" vert="horz"/>
        <a:lstStyle/>
        <a:p>
          <a:pPr>
            <a:defRPr sz="1400"/>
          </a:pPr>
          <a:endParaRPr lang="el-GR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l-G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18-4192-9F30-A3C31F8D84ED}"/>
              </c:ext>
            </c:extLst>
          </c:dPt>
          <c:dPt>
            <c:idx val="1"/>
            <c:bubble3D val="0"/>
            <c:spPr>
              <a:pattFill prst="dkUpDiag">
                <a:fgClr>
                  <a:schemeClr val="bg1"/>
                </a:fgClr>
                <a:bgClr>
                  <a:schemeClr val="bg2">
                    <a:lumMod val="90000"/>
                  </a:schemeClr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18-4192-9F30-A3C31F8D84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618-4192-9F30-A3C31F8D84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618-4192-9F30-A3C31F8D84E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2.1</c:v>
                </c:pt>
                <c:pt idx="1">
                  <c:v>97.9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18-4192-9F30-A3C31F8D84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621-4F6C-BD71-719EC4D43B5C}"/>
              </c:ext>
            </c:extLst>
          </c:dPt>
          <c:dPt>
            <c:idx val="1"/>
            <c:bubble3D val="0"/>
            <c:spPr>
              <a:pattFill prst="dkUpDiag">
                <a:fgClr>
                  <a:schemeClr val="bg1"/>
                </a:fgClr>
                <a:bgClr>
                  <a:schemeClr val="bg2">
                    <a:lumMod val="90000"/>
                  </a:schemeClr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621-4F6C-BD71-719EC4D43B5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621-4F6C-BD71-719EC4D43B5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621-4F6C-BD71-719EC4D43B5C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</c:v>
                </c:pt>
                <c:pt idx="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621-4F6C-BD71-719EC4D43B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F7C22-3258-46C0-803E-F5F7BCC80E93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A794D-B53B-4E55-894A-5E00AC1137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86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A794D-B53B-4E55-894A-5E00AC11375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64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/>
          <p:cNvSpPr/>
          <p:nvPr userDrawn="1"/>
        </p:nvSpPr>
        <p:spPr>
          <a:xfrm flipH="1">
            <a:off x="-1" y="0"/>
            <a:ext cx="12192000" cy="6858000"/>
          </a:xfrm>
          <a:prstGeom prst="parallelogram">
            <a:avLst>
              <a:gd name="adj" fmla="val 99771"/>
            </a:avLst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47424" y="232230"/>
            <a:ext cx="6487205" cy="304074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7423" y="3549812"/>
            <a:ext cx="6487205" cy="304074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024915" y="232230"/>
            <a:ext cx="4891314" cy="635832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27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180149" y="272142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461863" y="1872343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148321" y="3240315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484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025365" y="0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592321" y="907143"/>
            <a:ext cx="6783907" cy="3618665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292364" y="-791029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7391164" y="2231573"/>
            <a:ext cx="7484561" cy="3992407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953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241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211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333998" y="-1"/>
            <a:ext cx="6858001" cy="6858001"/>
          </a:xfrm>
          <a:custGeom>
            <a:avLst/>
            <a:gdLst>
              <a:gd name="connsiteX0" fmla="*/ 0 w 6858001"/>
              <a:gd name="connsiteY0" fmla="*/ 0 h 6858001"/>
              <a:gd name="connsiteX1" fmla="*/ 6858001 w 6858001"/>
              <a:gd name="connsiteY1" fmla="*/ 0 h 6858001"/>
              <a:gd name="connsiteX2" fmla="*/ 6858001 w 6858001"/>
              <a:gd name="connsiteY2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1" h="6858001">
                <a:moveTo>
                  <a:pt x="0" y="0"/>
                </a:moveTo>
                <a:lnTo>
                  <a:pt x="6858001" y="0"/>
                </a:lnTo>
                <a:lnTo>
                  <a:pt x="6858001" y="68580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398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282700"/>
            <a:ext cx="12192000" cy="5575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899647" y="1"/>
            <a:ext cx="4392707" cy="6858002"/>
          </a:xfrm>
          <a:custGeom>
            <a:avLst/>
            <a:gdLst>
              <a:gd name="connsiteX0" fmla="*/ 0 w 4392707"/>
              <a:gd name="connsiteY0" fmla="*/ 0 h 6858002"/>
              <a:gd name="connsiteX1" fmla="*/ 4392707 w 4392707"/>
              <a:gd name="connsiteY1" fmla="*/ 1296112 h 6858002"/>
              <a:gd name="connsiteX2" fmla="*/ 4392707 w 4392707"/>
              <a:gd name="connsiteY2" fmla="*/ 6858002 h 6858002"/>
              <a:gd name="connsiteX3" fmla="*/ 0 w 4392707"/>
              <a:gd name="connsiteY3" fmla="*/ 556189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2707" h="6858002">
                <a:moveTo>
                  <a:pt x="0" y="0"/>
                </a:moveTo>
                <a:lnTo>
                  <a:pt x="4392707" y="1296112"/>
                </a:lnTo>
                <a:lnTo>
                  <a:pt x="4392707" y="6858002"/>
                </a:lnTo>
                <a:lnTo>
                  <a:pt x="0" y="55618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42900" dir="5400000" sx="106000" sy="106000" algn="t" rotWithShape="0">
              <a:prstClr val="black">
                <a:alpha val="67000"/>
              </a:prstClr>
            </a:outerShdw>
          </a:effectLst>
        </p:spPr>
        <p:txBody>
          <a:bodyPr wrap="square">
            <a:noAutofit/>
          </a:bodyPr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85850" y="1152743"/>
            <a:ext cx="4550237" cy="4552511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805915" y="202796"/>
            <a:ext cx="4580169" cy="4582458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445677" y="1152744"/>
            <a:ext cx="4550237" cy="4552511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96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</p:bld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-7021572" y="0"/>
            <a:ext cx="11174471" cy="6858000"/>
          </a:xfrm>
          <a:custGeom>
            <a:avLst/>
            <a:gdLst>
              <a:gd name="connsiteX0" fmla="*/ 0 w 11174471"/>
              <a:gd name="connsiteY0" fmla="*/ 0 h 6858000"/>
              <a:gd name="connsiteX1" fmla="*/ 4182123 w 11174471"/>
              <a:gd name="connsiteY1" fmla="*/ 0 h 6858000"/>
              <a:gd name="connsiteX2" fmla="*/ 11174471 w 11174471"/>
              <a:gd name="connsiteY2" fmla="*/ 6858000 h 6858000"/>
              <a:gd name="connsiteX3" fmla="*/ 6992348 w 111744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1" h="6858000">
                <a:moveTo>
                  <a:pt x="0" y="0"/>
                </a:moveTo>
                <a:lnTo>
                  <a:pt x="4182123" y="0"/>
                </a:lnTo>
                <a:lnTo>
                  <a:pt x="11174471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-2849622" y="0"/>
            <a:ext cx="11174471" cy="6858000"/>
          </a:xfrm>
          <a:custGeom>
            <a:avLst/>
            <a:gdLst>
              <a:gd name="connsiteX0" fmla="*/ 0 w 11174471"/>
              <a:gd name="connsiteY0" fmla="*/ 0 h 6858000"/>
              <a:gd name="connsiteX1" fmla="*/ 4182123 w 11174471"/>
              <a:gd name="connsiteY1" fmla="*/ 0 h 6858000"/>
              <a:gd name="connsiteX2" fmla="*/ 11174471 w 11174471"/>
              <a:gd name="connsiteY2" fmla="*/ 6858000 h 6858000"/>
              <a:gd name="connsiteX3" fmla="*/ 6992348 w 111744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1" h="6858000">
                <a:moveTo>
                  <a:pt x="0" y="0"/>
                </a:moveTo>
                <a:lnTo>
                  <a:pt x="4182123" y="0"/>
                </a:lnTo>
                <a:lnTo>
                  <a:pt x="11174471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1322328" y="0"/>
            <a:ext cx="11174471" cy="6858000"/>
          </a:xfrm>
          <a:custGeom>
            <a:avLst/>
            <a:gdLst>
              <a:gd name="connsiteX0" fmla="*/ 0 w 11174471"/>
              <a:gd name="connsiteY0" fmla="*/ 0 h 6858000"/>
              <a:gd name="connsiteX1" fmla="*/ 4182123 w 11174471"/>
              <a:gd name="connsiteY1" fmla="*/ 0 h 6858000"/>
              <a:gd name="connsiteX2" fmla="*/ 11174471 w 11174471"/>
              <a:gd name="connsiteY2" fmla="*/ 6858000 h 6858000"/>
              <a:gd name="connsiteX3" fmla="*/ 6992348 w 111744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1" h="6858000">
                <a:moveTo>
                  <a:pt x="0" y="0"/>
                </a:moveTo>
                <a:lnTo>
                  <a:pt x="4182123" y="0"/>
                </a:lnTo>
                <a:lnTo>
                  <a:pt x="11174471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5494278" y="0"/>
            <a:ext cx="11174471" cy="6858000"/>
          </a:xfrm>
          <a:custGeom>
            <a:avLst/>
            <a:gdLst>
              <a:gd name="connsiteX0" fmla="*/ 0 w 11174471"/>
              <a:gd name="connsiteY0" fmla="*/ 0 h 6858000"/>
              <a:gd name="connsiteX1" fmla="*/ 4182123 w 11174471"/>
              <a:gd name="connsiteY1" fmla="*/ 0 h 6858000"/>
              <a:gd name="connsiteX2" fmla="*/ 11174471 w 11174471"/>
              <a:gd name="connsiteY2" fmla="*/ 6858000 h 6858000"/>
              <a:gd name="connsiteX3" fmla="*/ 6992348 w 111744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1" h="6858000">
                <a:moveTo>
                  <a:pt x="0" y="0"/>
                </a:moveTo>
                <a:lnTo>
                  <a:pt x="4182123" y="0"/>
                </a:lnTo>
                <a:lnTo>
                  <a:pt x="11174471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9666228" y="0"/>
            <a:ext cx="11174472" cy="6858000"/>
          </a:xfrm>
          <a:custGeom>
            <a:avLst/>
            <a:gdLst>
              <a:gd name="connsiteX0" fmla="*/ 0 w 11174472"/>
              <a:gd name="connsiteY0" fmla="*/ 0 h 6858000"/>
              <a:gd name="connsiteX1" fmla="*/ 4182123 w 11174472"/>
              <a:gd name="connsiteY1" fmla="*/ 0 h 6858000"/>
              <a:gd name="connsiteX2" fmla="*/ 11174472 w 11174472"/>
              <a:gd name="connsiteY2" fmla="*/ 6858000 h 6858000"/>
              <a:gd name="connsiteX3" fmla="*/ 6992348 w 111744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2" h="6858000">
                <a:moveTo>
                  <a:pt x="0" y="0"/>
                </a:moveTo>
                <a:lnTo>
                  <a:pt x="4182123" y="0"/>
                </a:lnTo>
                <a:lnTo>
                  <a:pt x="11174472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50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41448" y="0"/>
            <a:ext cx="2441448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82896" y="0"/>
            <a:ext cx="244144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24344" y="0"/>
            <a:ext cx="2441448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65792" y="0"/>
            <a:ext cx="244144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3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 userDrawn="1"/>
        </p:nvSpPr>
        <p:spPr>
          <a:xfrm flipH="1">
            <a:off x="1335312" y="0"/>
            <a:ext cx="11814630" cy="899886"/>
          </a:xfrm>
          <a:prstGeom prst="parallelogram">
            <a:avLst>
              <a:gd name="adj" fmla="val 997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arallelogram 5"/>
          <p:cNvSpPr/>
          <p:nvPr userDrawn="1"/>
        </p:nvSpPr>
        <p:spPr>
          <a:xfrm flipH="1">
            <a:off x="3154970" y="544285"/>
            <a:ext cx="8175314" cy="4100287"/>
          </a:xfrm>
          <a:prstGeom prst="parallelogram">
            <a:avLst>
              <a:gd name="adj" fmla="val 997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372515" y="1320801"/>
            <a:ext cx="8508112" cy="4267200"/>
          </a:xfrm>
          <a:custGeom>
            <a:avLst/>
            <a:gdLst>
              <a:gd name="connsiteX0" fmla="*/ 0 w 8175314"/>
              <a:gd name="connsiteY0" fmla="*/ 0 h 4100287"/>
              <a:gd name="connsiteX1" fmla="*/ 4084417 w 8175314"/>
              <a:gd name="connsiteY1" fmla="*/ 0 h 4100287"/>
              <a:gd name="connsiteX2" fmla="*/ 8175314 w 8175314"/>
              <a:gd name="connsiteY2" fmla="*/ 4100287 h 4100287"/>
              <a:gd name="connsiteX3" fmla="*/ 4090897 w 8175314"/>
              <a:gd name="connsiteY3" fmla="*/ 4100287 h 410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5314" h="4100287">
                <a:moveTo>
                  <a:pt x="0" y="0"/>
                </a:moveTo>
                <a:lnTo>
                  <a:pt x="4084417" y="0"/>
                </a:lnTo>
                <a:lnTo>
                  <a:pt x="8175314" y="4100287"/>
                </a:lnTo>
                <a:lnTo>
                  <a:pt x="4090897" y="41002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014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5300435" y="729344"/>
            <a:ext cx="9328148" cy="6128656"/>
          </a:xfrm>
          <a:custGeom>
            <a:avLst/>
            <a:gdLst>
              <a:gd name="connsiteX0" fmla="*/ 157556 w 9328148"/>
              <a:gd name="connsiteY0" fmla="*/ 3127042 h 6128656"/>
              <a:gd name="connsiteX1" fmla="*/ 2870211 w 9328148"/>
              <a:gd name="connsiteY1" fmla="*/ 3127042 h 6128656"/>
              <a:gd name="connsiteX2" fmla="*/ 5864951 w 9328148"/>
              <a:gd name="connsiteY2" fmla="*/ 6128656 h 6128656"/>
              <a:gd name="connsiteX3" fmla="*/ 3152296 w 9328148"/>
              <a:gd name="connsiteY3" fmla="*/ 6128656 h 6128656"/>
              <a:gd name="connsiteX4" fmla="*/ 0 w 9328148"/>
              <a:gd name="connsiteY4" fmla="*/ 0 h 6128656"/>
              <a:gd name="connsiteX5" fmla="*/ 4433554 w 9328148"/>
              <a:gd name="connsiteY5" fmla="*/ 0 h 6128656"/>
              <a:gd name="connsiteX6" fmla="*/ 9328148 w 9328148"/>
              <a:gd name="connsiteY6" fmla="*/ 4905828 h 6128656"/>
              <a:gd name="connsiteX7" fmla="*/ 4894593 w 9328148"/>
              <a:gd name="connsiteY7" fmla="*/ 4905828 h 612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28148" h="6128656">
                <a:moveTo>
                  <a:pt x="157556" y="3127042"/>
                </a:moveTo>
                <a:lnTo>
                  <a:pt x="2870211" y="3127042"/>
                </a:lnTo>
                <a:lnTo>
                  <a:pt x="5864951" y="6128656"/>
                </a:lnTo>
                <a:lnTo>
                  <a:pt x="3152296" y="6128656"/>
                </a:lnTo>
                <a:close/>
                <a:moveTo>
                  <a:pt x="0" y="0"/>
                </a:moveTo>
                <a:lnTo>
                  <a:pt x="4433554" y="0"/>
                </a:lnTo>
                <a:lnTo>
                  <a:pt x="9328148" y="4905828"/>
                </a:lnTo>
                <a:lnTo>
                  <a:pt x="4894593" y="49058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3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/>
          <p:cNvSpPr/>
          <p:nvPr userDrawn="1"/>
        </p:nvSpPr>
        <p:spPr>
          <a:xfrm>
            <a:off x="5492487" y="0"/>
            <a:ext cx="6699513" cy="6857999"/>
          </a:xfrm>
          <a:custGeom>
            <a:avLst/>
            <a:gdLst>
              <a:gd name="connsiteX0" fmla="*/ 6699513 w 6699513"/>
              <a:gd name="connsiteY0" fmla="*/ 6640928 h 6857999"/>
              <a:gd name="connsiteX1" fmla="*/ 6699513 w 6699513"/>
              <a:gd name="connsiteY1" fmla="*/ 6857999 h 6857999"/>
              <a:gd name="connsiteX2" fmla="*/ 6482442 w 6699513"/>
              <a:gd name="connsiteY2" fmla="*/ 6857999 h 6857999"/>
              <a:gd name="connsiteX3" fmla="*/ 4640123 w 6699513"/>
              <a:gd name="connsiteY3" fmla="*/ 0 h 6857999"/>
              <a:gd name="connsiteX4" fmla="*/ 5854641 w 6699513"/>
              <a:gd name="connsiteY4" fmla="*/ 0 h 6857999"/>
              <a:gd name="connsiteX5" fmla="*/ 6699513 w 6699513"/>
              <a:gd name="connsiteY5" fmla="*/ 844872 h 6857999"/>
              <a:gd name="connsiteX6" fmla="*/ 6699513 w 6699513"/>
              <a:gd name="connsiteY6" fmla="*/ 2639318 h 6857999"/>
              <a:gd name="connsiteX7" fmla="*/ 5247381 w 6699513"/>
              <a:gd name="connsiteY7" fmla="*/ 1187186 h 6857999"/>
              <a:gd name="connsiteX8" fmla="*/ 1794444 w 6699513"/>
              <a:gd name="connsiteY8" fmla="*/ 4640123 h 6857999"/>
              <a:gd name="connsiteX9" fmla="*/ 4012320 w 6699513"/>
              <a:gd name="connsiteY9" fmla="*/ 6857999 h 6857999"/>
              <a:gd name="connsiteX10" fmla="*/ 2217875 w 6699513"/>
              <a:gd name="connsiteY10" fmla="*/ 6857999 h 6857999"/>
              <a:gd name="connsiteX11" fmla="*/ 0 w 6699513"/>
              <a:gd name="connsiteY11" fmla="*/ 464012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99513" h="6857999">
                <a:moveTo>
                  <a:pt x="6699513" y="6640928"/>
                </a:moveTo>
                <a:lnTo>
                  <a:pt x="6699513" y="6857999"/>
                </a:lnTo>
                <a:lnTo>
                  <a:pt x="6482442" y="6857999"/>
                </a:lnTo>
                <a:close/>
                <a:moveTo>
                  <a:pt x="4640123" y="0"/>
                </a:moveTo>
                <a:lnTo>
                  <a:pt x="5854641" y="0"/>
                </a:lnTo>
                <a:lnTo>
                  <a:pt x="6699513" y="844872"/>
                </a:lnTo>
                <a:lnTo>
                  <a:pt x="6699513" y="2639318"/>
                </a:lnTo>
                <a:lnTo>
                  <a:pt x="5247381" y="1187186"/>
                </a:lnTo>
                <a:lnTo>
                  <a:pt x="1794444" y="4640123"/>
                </a:lnTo>
                <a:lnTo>
                  <a:pt x="4012320" y="6857999"/>
                </a:lnTo>
                <a:lnTo>
                  <a:pt x="2217875" y="6857999"/>
                </a:lnTo>
                <a:lnTo>
                  <a:pt x="0" y="46401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6769362" y="67688"/>
            <a:ext cx="4145761" cy="4148087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4557188" y="2296886"/>
            <a:ext cx="6666408" cy="4561115"/>
          </a:xfrm>
          <a:custGeom>
            <a:avLst/>
            <a:gdLst>
              <a:gd name="connsiteX0" fmla="*/ 2105293 w 6666408"/>
              <a:gd name="connsiteY0" fmla="*/ 0 h 4561115"/>
              <a:gd name="connsiteX1" fmla="*/ 6666408 w 6666408"/>
              <a:gd name="connsiteY1" fmla="*/ 4561115 h 4561115"/>
              <a:gd name="connsiteX2" fmla="*/ 2455822 w 6666408"/>
              <a:gd name="connsiteY2" fmla="*/ 4561115 h 4561115"/>
              <a:gd name="connsiteX3" fmla="*/ 0 w 6666408"/>
              <a:gd name="connsiteY3" fmla="*/ 2105293 h 456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6408" h="4561115">
                <a:moveTo>
                  <a:pt x="2105293" y="0"/>
                </a:moveTo>
                <a:lnTo>
                  <a:pt x="6666408" y="4561115"/>
                </a:lnTo>
                <a:lnTo>
                  <a:pt x="2455822" y="4561115"/>
                </a:lnTo>
                <a:lnTo>
                  <a:pt x="0" y="21052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44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rallelogram 12"/>
          <p:cNvSpPr/>
          <p:nvPr userDrawn="1"/>
        </p:nvSpPr>
        <p:spPr>
          <a:xfrm flipH="1">
            <a:off x="3751673" y="1"/>
            <a:ext cx="8440327" cy="6858000"/>
          </a:xfrm>
          <a:prstGeom prst="parallelogram">
            <a:avLst>
              <a:gd name="adj" fmla="val 9977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925681" y="-1137038"/>
            <a:ext cx="2274075" cy="2274075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5501655" y="1475341"/>
            <a:ext cx="3151691" cy="3151691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1207362" y="2089382"/>
            <a:ext cx="2274075" cy="2274075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8750184" y="1585522"/>
            <a:ext cx="1653904" cy="1653904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9066967" y="3316761"/>
            <a:ext cx="2674241" cy="2674241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632284" y="4731216"/>
            <a:ext cx="2674241" cy="2674241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-826952" y="4445202"/>
            <a:ext cx="1653904" cy="1653904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3588349" y="5404537"/>
            <a:ext cx="1128794" cy="1128794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9146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82164" cy="6857999"/>
          </a:xfrm>
          <a:custGeom>
            <a:avLst/>
            <a:gdLst>
              <a:gd name="connsiteX0" fmla="*/ 0 w 12182164"/>
              <a:gd name="connsiteY0" fmla="*/ 0 h 6857999"/>
              <a:gd name="connsiteX1" fmla="*/ 12182164 w 12182164"/>
              <a:gd name="connsiteY1" fmla="*/ 0 h 6857999"/>
              <a:gd name="connsiteX2" fmla="*/ 5324165 w 12182164"/>
              <a:gd name="connsiteY2" fmla="*/ 6857999 h 6857999"/>
              <a:gd name="connsiteX3" fmla="*/ 2700508 w 12182164"/>
              <a:gd name="connsiteY3" fmla="*/ 6857999 h 6857999"/>
              <a:gd name="connsiteX4" fmla="*/ 0 w 12182164"/>
              <a:gd name="connsiteY4" fmla="*/ 415749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2164" h="6857999">
                <a:moveTo>
                  <a:pt x="0" y="0"/>
                </a:moveTo>
                <a:lnTo>
                  <a:pt x="12182164" y="0"/>
                </a:lnTo>
                <a:lnTo>
                  <a:pt x="5324165" y="6857999"/>
                </a:lnTo>
                <a:lnTo>
                  <a:pt x="2700508" y="6857999"/>
                </a:lnTo>
                <a:lnTo>
                  <a:pt x="0" y="41574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5674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910286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24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/>
          <p:cNvSpPr/>
          <p:nvPr userDrawn="1"/>
        </p:nvSpPr>
        <p:spPr>
          <a:xfrm flipH="1">
            <a:off x="1483174" y="1021646"/>
            <a:ext cx="7559225" cy="3637439"/>
          </a:xfrm>
          <a:prstGeom prst="parallelogram">
            <a:avLst>
              <a:gd name="adj" fmla="val 997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570157" y="1630518"/>
            <a:ext cx="5614310" cy="2701561"/>
          </a:xfrm>
          <a:custGeom>
            <a:avLst/>
            <a:gdLst>
              <a:gd name="connsiteX0" fmla="*/ 0 w 7559225"/>
              <a:gd name="connsiteY0" fmla="*/ 0 h 3637439"/>
              <a:gd name="connsiteX1" fmla="*/ 3930116 w 7559225"/>
              <a:gd name="connsiteY1" fmla="*/ 0 h 3637439"/>
              <a:gd name="connsiteX2" fmla="*/ 7559225 w 7559225"/>
              <a:gd name="connsiteY2" fmla="*/ 3637439 h 3637439"/>
              <a:gd name="connsiteX3" fmla="*/ 3629109 w 7559225"/>
              <a:gd name="connsiteY3" fmla="*/ 3637439 h 363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9225" h="3637439">
                <a:moveTo>
                  <a:pt x="0" y="0"/>
                </a:moveTo>
                <a:lnTo>
                  <a:pt x="3930116" y="0"/>
                </a:lnTo>
                <a:lnTo>
                  <a:pt x="7559225" y="3637439"/>
                </a:lnTo>
                <a:lnTo>
                  <a:pt x="3629109" y="36374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417482" y="2714058"/>
            <a:ext cx="7629375" cy="3671194"/>
          </a:xfrm>
          <a:custGeom>
            <a:avLst/>
            <a:gdLst>
              <a:gd name="connsiteX0" fmla="*/ 0 w 7629375"/>
              <a:gd name="connsiteY0" fmla="*/ 0 h 3671194"/>
              <a:gd name="connsiteX1" fmla="*/ 1981604 w 7629375"/>
              <a:gd name="connsiteY1" fmla="*/ 0 h 3671194"/>
              <a:gd name="connsiteX2" fmla="*/ 3747971 w 7629375"/>
              <a:gd name="connsiteY2" fmla="*/ 1770421 h 3671194"/>
              <a:gd name="connsiteX3" fmla="*/ 5732955 w 7629375"/>
              <a:gd name="connsiteY3" fmla="*/ 1770421 h 3671194"/>
              <a:gd name="connsiteX4" fmla="*/ 7629375 w 7629375"/>
              <a:gd name="connsiteY4" fmla="*/ 3671194 h 3671194"/>
              <a:gd name="connsiteX5" fmla="*/ 3662787 w 7629375"/>
              <a:gd name="connsiteY5" fmla="*/ 3671194 h 367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29375" h="3671194">
                <a:moveTo>
                  <a:pt x="0" y="0"/>
                </a:moveTo>
                <a:lnTo>
                  <a:pt x="1981604" y="0"/>
                </a:lnTo>
                <a:lnTo>
                  <a:pt x="3747971" y="1770421"/>
                </a:lnTo>
                <a:lnTo>
                  <a:pt x="5732955" y="1770421"/>
                </a:lnTo>
                <a:lnTo>
                  <a:pt x="7629375" y="3671194"/>
                </a:lnTo>
                <a:lnTo>
                  <a:pt x="3662787" y="36711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67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992914" y="1364345"/>
            <a:ext cx="4310742" cy="4310742"/>
          </a:xfrm>
          <a:custGeom>
            <a:avLst/>
            <a:gdLst>
              <a:gd name="connsiteX0" fmla="*/ 0 w 4310742"/>
              <a:gd name="connsiteY0" fmla="*/ 0 h 4310742"/>
              <a:gd name="connsiteX1" fmla="*/ 4310742 w 4310742"/>
              <a:gd name="connsiteY1" fmla="*/ 0 h 4310742"/>
              <a:gd name="connsiteX2" fmla="*/ 0 w 4310742"/>
              <a:gd name="connsiteY2" fmla="*/ 4310742 h 431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0742" h="4310742">
                <a:moveTo>
                  <a:pt x="0" y="0"/>
                </a:moveTo>
                <a:lnTo>
                  <a:pt x="4310742" y="0"/>
                </a:lnTo>
                <a:lnTo>
                  <a:pt x="0" y="4310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883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481921" y="1683204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385702" y="2880633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253325" y="4078062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988571" y="1683204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120948" y="2880633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88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224179" y="-1357766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381504" y="0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304940" y="1585459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381504" y="2755219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224179" y="4121604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0621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/>
          <p:cNvSpPr/>
          <p:nvPr userDrawn="1"/>
        </p:nvSpPr>
        <p:spPr>
          <a:xfrm>
            <a:off x="1" y="3"/>
            <a:ext cx="12192000" cy="5110311"/>
          </a:xfrm>
          <a:custGeom>
            <a:avLst/>
            <a:gdLst>
              <a:gd name="connsiteX0" fmla="*/ 0 w 12192000"/>
              <a:gd name="connsiteY0" fmla="*/ 0 h 5110311"/>
              <a:gd name="connsiteX1" fmla="*/ 12192000 w 12192000"/>
              <a:gd name="connsiteY1" fmla="*/ 0 h 5110311"/>
              <a:gd name="connsiteX2" fmla="*/ 12192000 w 12192000"/>
              <a:gd name="connsiteY2" fmla="*/ 3101875 h 5110311"/>
              <a:gd name="connsiteX3" fmla="*/ 10186020 w 12192000"/>
              <a:gd name="connsiteY3" fmla="*/ 5107854 h 5110311"/>
              <a:gd name="connsiteX4" fmla="*/ 6097229 w 12192000"/>
              <a:gd name="connsiteY4" fmla="*/ 1019062 h 5110311"/>
              <a:gd name="connsiteX5" fmla="*/ 2005978 w 12192000"/>
              <a:gd name="connsiteY5" fmla="*/ 5110311 h 5110311"/>
              <a:gd name="connsiteX6" fmla="*/ 0 w 12192000"/>
              <a:gd name="connsiteY6" fmla="*/ 3104333 h 511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110311">
                <a:moveTo>
                  <a:pt x="0" y="0"/>
                </a:moveTo>
                <a:lnTo>
                  <a:pt x="12192000" y="0"/>
                </a:lnTo>
                <a:lnTo>
                  <a:pt x="12192000" y="3101875"/>
                </a:lnTo>
                <a:lnTo>
                  <a:pt x="10186020" y="5107854"/>
                </a:lnTo>
                <a:lnTo>
                  <a:pt x="6097229" y="1019062"/>
                </a:lnTo>
                <a:lnTo>
                  <a:pt x="2005978" y="5110311"/>
                </a:lnTo>
                <a:lnTo>
                  <a:pt x="0" y="31043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/>
          <p:nvPr userDrawn="1"/>
        </p:nvSpPr>
        <p:spPr>
          <a:xfrm>
            <a:off x="1" y="2"/>
            <a:ext cx="12192000" cy="6282810"/>
          </a:xfrm>
          <a:custGeom>
            <a:avLst/>
            <a:gdLst>
              <a:gd name="connsiteX0" fmla="*/ 0 w 12192000"/>
              <a:gd name="connsiteY0" fmla="*/ 0 h 6282810"/>
              <a:gd name="connsiteX1" fmla="*/ 12192000 w 12192000"/>
              <a:gd name="connsiteY1" fmla="*/ 0 h 6282810"/>
              <a:gd name="connsiteX2" fmla="*/ 12192000 w 12192000"/>
              <a:gd name="connsiteY2" fmla="*/ 186809 h 6282810"/>
              <a:gd name="connsiteX3" fmla="*/ 6096001 w 12192000"/>
              <a:gd name="connsiteY3" fmla="*/ 6282810 h 6282810"/>
              <a:gd name="connsiteX4" fmla="*/ 0 w 12192000"/>
              <a:gd name="connsiteY4" fmla="*/ 186812 h 628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282810">
                <a:moveTo>
                  <a:pt x="0" y="0"/>
                </a:moveTo>
                <a:lnTo>
                  <a:pt x="12192000" y="0"/>
                </a:lnTo>
                <a:lnTo>
                  <a:pt x="12192000" y="186809"/>
                </a:lnTo>
                <a:lnTo>
                  <a:pt x="6096001" y="6282810"/>
                </a:lnTo>
                <a:lnTo>
                  <a:pt x="0" y="18681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4229101" y="362388"/>
            <a:ext cx="3733800" cy="37338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17"/>
          <p:cNvSpPr>
            <a:spLocks noGrp="1"/>
          </p:cNvSpPr>
          <p:nvPr>
            <p:ph type="pic" sz="quarter" idx="11"/>
          </p:nvPr>
        </p:nvSpPr>
        <p:spPr>
          <a:xfrm>
            <a:off x="4914903" y="4201756"/>
            <a:ext cx="2362196" cy="2362196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173507" y="2774738"/>
            <a:ext cx="2777369" cy="2777369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6241126" y="2775415"/>
            <a:ext cx="2777369" cy="2777369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1284764" y="1096603"/>
            <a:ext cx="3165944" cy="3165944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7845063" y="1096602"/>
            <a:ext cx="3165944" cy="3165944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1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2467454" y="-1172496"/>
            <a:ext cx="3311559" cy="3311559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2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6442017" y="-1172496"/>
            <a:ext cx="3311559" cy="3311559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031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12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4894943" y="-420913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" name="Picture Placeholder 17"/>
          <p:cNvSpPr>
            <a:spLocks noGrp="1"/>
          </p:cNvSpPr>
          <p:nvPr>
            <p:ph type="pic" sz="quarter" idx="10" hasCustomPrompt="1"/>
          </p:nvPr>
        </p:nvSpPr>
        <p:spPr>
          <a:xfrm>
            <a:off x="4894943" y="868050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5" name="Isosceles Triangle 4"/>
          <p:cNvSpPr/>
          <p:nvPr userDrawn="1"/>
        </p:nvSpPr>
        <p:spPr>
          <a:xfrm rot="10800000">
            <a:off x="8080103" y="2157012"/>
            <a:ext cx="1962162" cy="121708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5955393" y="-420914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7" name="Picture Placeholder 19"/>
          <p:cNvSpPr>
            <a:spLocks noGrp="1"/>
          </p:cNvSpPr>
          <p:nvPr>
            <p:ph type="pic" sz="quarter" idx="13" hasCustomPrompt="1"/>
          </p:nvPr>
        </p:nvSpPr>
        <p:spPr>
          <a:xfrm>
            <a:off x="5955393" y="868050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8" name="Picture Placeholder 20"/>
          <p:cNvSpPr>
            <a:spLocks noGrp="1"/>
          </p:cNvSpPr>
          <p:nvPr>
            <p:ph type="pic" sz="quarter" idx="14" hasCustomPrompt="1"/>
          </p:nvPr>
        </p:nvSpPr>
        <p:spPr>
          <a:xfrm>
            <a:off x="7015843" y="-420913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9" name="Picture Placeholder 21"/>
          <p:cNvSpPr>
            <a:spLocks noGrp="1"/>
          </p:cNvSpPr>
          <p:nvPr>
            <p:ph type="pic" sz="quarter" idx="15" hasCustomPrompt="1"/>
          </p:nvPr>
        </p:nvSpPr>
        <p:spPr>
          <a:xfrm>
            <a:off x="7015843" y="868050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0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8076293" y="-420914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1" name="Picture Placeholder 24"/>
          <p:cNvSpPr>
            <a:spLocks noGrp="1"/>
          </p:cNvSpPr>
          <p:nvPr>
            <p:ph type="pic" sz="quarter" idx="18" hasCustomPrompt="1"/>
          </p:nvPr>
        </p:nvSpPr>
        <p:spPr>
          <a:xfrm>
            <a:off x="7015843" y="2157014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2" name="Picture Placeholder 32"/>
          <p:cNvSpPr>
            <a:spLocks noGrp="1"/>
          </p:cNvSpPr>
          <p:nvPr>
            <p:ph type="pic" sz="quarter" idx="26" hasCustomPrompt="1"/>
          </p:nvPr>
        </p:nvSpPr>
        <p:spPr>
          <a:xfrm>
            <a:off x="3834493" y="868050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3" name="Picture Placeholder 33"/>
          <p:cNvSpPr>
            <a:spLocks noGrp="1"/>
          </p:cNvSpPr>
          <p:nvPr>
            <p:ph type="pic" sz="quarter" idx="27" hasCustomPrompt="1"/>
          </p:nvPr>
        </p:nvSpPr>
        <p:spPr>
          <a:xfrm>
            <a:off x="5955393" y="2157013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4" name="Picture Placeholder 34"/>
          <p:cNvSpPr>
            <a:spLocks noGrp="1"/>
          </p:cNvSpPr>
          <p:nvPr>
            <p:ph type="pic" sz="quarter" idx="28" hasCustomPrompt="1"/>
          </p:nvPr>
        </p:nvSpPr>
        <p:spPr>
          <a:xfrm>
            <a:off x="3834493" y="-420914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5" name="Picture Placeholder 17"/>
          <p:cNvSpPr>
            <a:spLocks noGrp="1"/>
          </p:cNvSpPr>
          <p:nvPr>
            <p:ph type="pic" sz="quarter" idx="29" hasCustomPrompt="1"/>
          </p:nvPr>
        </p:nvSpPr>
        <p:spPr>
          <a:xfrm>
            <a:off x="9136743" y="868048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6" name="Picture Placeholder 19"/>
          <p:cNvSpPr>
            <a:spLocks noGrp="1"/>
          </p:cNvSpPr>
          <p:nvPr>
            <p:ph type="pic" sz="quarter" idx="30" hasCustomPrompt="1"/>
          </p:nvPr>
        </p:nvSpPr>
        <p:spPr>
          <a:xfrm>
            <a:off x="10197193" y="868048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7" name="Picture Placeholder 21"/>
          <p:cNvSpPr>
            <a:spLocks noGrp="1"/>
          </p:cNvSpPr>
          <p:nvPr>
            <p:ph type="pic" sz="quarter" idx="31" hasCustomPrompt="1"/>
          </p:nvPr>
        </p:nvSpPr>
        <p:spPr>
          <a:xfrm>
            <a:off x="11257643" y="868048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8" name="Picture Placeholder 32"/>
          <p:cNvSpPr>
            <a:spLocks noGrp="1"/>
          </p:cNvSpPr>
          <p:nvPr>
            <p:ph type="pic" sz="quarter" idx="32" hasCustomPrompt="1"/>
          </p:nvPr>
        </p:nvSpPr>
        <p:spPr>
          <a:xfrm>
            <a:off x="8076293" y="868048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9" name="Picture Placeholder 12"/>
          <p:cNvSpPr>
            <a:spLocks noGrp="1"/>
          </p:cNvSpPr>
          <p:nvPr>
            <p:ph type="pic" sz="quarter" idx="33" hasCustomPrompt="1"/>
          </p:nvPr>
        </p:nvSpPr>
        <p:spPr>
          <a:xfrm>
            <a:off x="9136743" y="-420916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34" hasCustomPrompt="1"/>
          </p:nvPr>
        </p:nvSpPr>
        <p:spPr>
          <a:xfrm>
            <a:off x="10197193" y="-420917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35" hasCustomPrompt="1"/>
          </p:nvPr>
        </p:nvSpPr>
        <p:spPr>
          <a:xfrm>
            <a:off x="11257643" y="-420916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5" name="Picture Placeholder 17"/>
          <p:cNvSpPr>
            <a:spLocks noGrp="1"/>
          </p:cNvSpPr>
          <p:nvPr>
            <p:ph type="pic" sz="quarter" idx="36" hasCustomPrompt="1"/>
          </p:nvPr>
        </p:nvSpPr>
        <p:spPr>
          <a:xfrm>
            <a:off x="10197193" y="2157013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6" name="Picture Placeholder 19"/>
          <p:cNvSpPr>
            <a:spLocks noGrp="1"/>
          </p:cNvSpPr>
          <p:nvPr>
            <p:ph type="pic" sz="quarter" idx="37" hasCustomPrompt="1"/>
          </p:nvPr>
        </p:nvSpPr>
        <p:spPr>
          <a:xfrm>
            <a:off x="11257643" y="2157013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8" name="Picture Placeholder 32"/>
          <p:cNvSpPr>
            <a:spLocks noGrp="1"/>
          </p:cNvSpPr>
          <p:nvPr>
            <p:ph type="pic" sz="quarter" idx="39" hasCustomPrompt="1"/>
          </p:nvPr>
        </p:nvSpPr>
        <p:spPr>
          <a:xfrm>
            <a:off x="9136743" y="2157013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34" name="Picture Placeholder 24"/>
          <p:cNvSpPr>
            <a:spLocks noGrp="1"/>
          </p:cNvSpPr>
          <p:nvPr>
            <p:ph type="pic" sz="quarter" idx="40" hasCustomPrompt="1"/>
          </p:nvPr>
        </p:nvSpPr>
        <p:spPr>
          <a:xfrm>
            <a:off x="8076293" y="3445977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35" name="Picture Placeholder 33"/>
          <p:cNvSpPr>
            <a:spLocks noGrp="1"/>
          </p:cNvSpPr>
          <p:nvPr>
            <p:ph type="pic" sz="quarter" idx="41" hasCustomPrompt="1"/>
          </p:nvPr>
        </p:nvSpPr>
        <p:spPr>
          <a:xfrm>
            <a:off x="7015843" y="3445976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36" name="Picture Placeholder 17"/>
          <p:cNvSpPr>
            <a:spLocks noGrp="1"/>
          </p:cNvSpPr>
          <p:nvPr>
            <p:ph type="pic" sz="quarter" idx="42" hasCustomPrompt="1"/>
          </p:nvPr>
        </p:nvSpPr>
        <p:spPr>
          <a:xfrm>
            <a:off x="11257643" y="3445976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39" name="Picture Placeholder 24"/>
          <p:cNvSpPr>
            <a:spLocks noGrp="1"/>
          </p:cNvSpPr>
          <p:nvPr>
            <p:ph type="pic" sz="quarter" idx="44" hasCustomPrompt="1"/>
          </p:nvPr>
        </p:nvSpPr>
        <p:spPr>
          <a:xfrm>
            <a:off x="9136743" y="4734939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0" name="Picture Placeholder 33"/>
          <p:cNvSpPr>
            <a:spLocks noGrp="1"/>
          </p:cNvSpPr>
          <p:nvPr>
            <p:ph type="pic" sz="quarter" idx="45" hasCustomPrompt="1"/>
          </p:nvPr>
        </p:nvSpPr>
        <p:spPr>
          <a:xfrm>
            <a:off x="8076293" y="4734938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1" name="Picture Placeholder 32"/>
          <p:cNvSpPr>
            <a:spLocks noGrp="1"/>
          </p:cNvSpPr>
          <p:nvPr>
            <p:ph type="pic" sz="quarter" idx="46" hasCustomPrompt="1"/>
          </p:nvPr>
        </p:nvSpPr>
        <p:spPr>
          <a:xfrm>
            <a:off x="11257643" y="4734938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3" name="Picture Placeholder 24"/>
          <p:cNvSpPr>
            <a:spLocks noGrp="1"/>
          </p:cNvSpPr>
          <p:nvPr>
            <p:ph type="pic" sz="quarter" idx="47" hasCustomPrompt="1"/>
          </p:nvPr>
        </p:nvSpPr>
        <p:spPr>
          <a:xfrm>
            <a:off x="10197193" y="6023901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4" name="Picture Placeholder 33"/>
          <p:cNvSpPr>
            <a:spLocks noGrp="1"/>
          </p:cNvSpPr>
          <p:nvPr>
            <p:ph type="pic" sz="quarter" idx="48" hasCustomPrompt="1"/>
          </p:nvPr>
        </p:nvSpPr>
        <p:spPr>
          <a:xfrm>
            <a:off x="9136743" y="6023900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5" name="Picture Placeholder 17"/>
          <p:cNvSpPr>
            <a:spLocks noGrp="1"/>
          </p:cNvSpPr>
          <p:nvPr>
            <p:ph type="pic" sz="quarter" idx="49" hasCustomPrompt="1"/>
          </p:nvPr>
        </p:nvSpPr>
        <p:spPr>
          <a:xfrm>
            <a:off x="9136743" y="3445973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6" name="Picture Placeholder 17"/>
          <p:cNvSpPr>
            <a:spLocks noGrp="1"/>
          </p:cNvSpPr>
          <p:nvPr>
            <p:ph type="pic" sz="quarter" idx="50" hasCustomPrompt="1"/>
          </p:nvPr>
        </p:nvSpPr>
        <p:spPr>
          <a:xfrm>
            <a:off x="10197193" y="4734938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7" name="Picture Placeholder 17"/>
          <p:cNvSpPr>
            <a:spLocks noGrp="1"/>
          </p:cNvSpPr>
          <p:nvPr>
            <p:ph type="pic" sz="quarter" idx="51" hasCustomPrompt="1"/>
          </p:nvPr>
        </p:nvSpPr>
        <p:spPr>
          <a:xfrm>
            <a:off x="11257643" y="6023900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8" name="Isosceles Triangle 47"/>
          <p:cNvSpPr/>
          <p:nvPr userDrawn="1"/>
        </p:nvSpPr>
        <p:spPr>
          <a:xfrm>
            <a:off x="10197193" y="3445972"/>
            <a:ext cx="1962162" cy="1217083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93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1" y="1"/>
            <a:ext cx="10617958" cy="5663821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8386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74974" y="488723"/>
            <a:ext cx="7417025" cy="6369277"/>
          </a:xfrm>
          <a:custGeom>
            <a:avLst/>
            <a:gdLst>
              <a:gd name="connsiteX0" fmla="*/ 4680063 w 7417025"/>
              <a:gd name="connsiteY0" fmla="*/ 0 h 6369277"/>
              <a:gd name="connsiteX1" fmla="*/ 7417025 w 7417025"/>
              <a:gd name="connsiteY1" fmla="*/ 2736963 h 6369277"/>
              <a:gd name="connsiteX2" fmla="*/ 7417025 w 7417025"/>
              <a:gd name="connsiteY2" fmla="*/ 6369277 h 6369277"/>
              <a:gd name="connsiteX3" fmla="*/ 1689213 w 7417025"/>
              <a:gd name="connsiteY3" fmla="*/ 6369277 h 6369277"/>
              <a:gd name="connsiteX4" fmla="*/ 0 w 7417025"/>
              <a:gd name="connsiteY4" fmla="*/ 4680064 h 636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7025" h="6369277">
                <a:moveTo>
                  <a:pt x="4680063" y="0"/>
                </a:moveTo>
                <a:lnTo>
                  <a:pt x="7417025" y="2736963"/>
                </a:lnTo>
                <a:lnTo>
                  <a:pt x="7417025" y="6369277"/>
                </a:lnTo>
                <a:lnTo>
                  <a:pt x="1689213" y="6369277"/>
                </a:lnTo>
                <a:lnTo>
                  <a:pt x="0" y="46800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1208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-24500" y="1"/>
            <a:ext cx="12217409" cy="6858000"/>
          </a:xfrm>
          <a:custGeom>
            <a:avLst/>
            <a:gdLst>
              <a:gd name="connsiteX0" fmla="*/ 0 w 12217409"/>
              <a:gd name="connsiteY0" fmla="*/ 0 h 6858000"/>
              <a:gd name="connsiteX1" fmla="*/ 6510164 w 12217409"/>
              <a:gd name="connsiteY1" fmla="*/ 0 h 6858000"/>
              <a:gd name="connsiteX2" fmla="*/ 12217409 w 12217409"/>
              <a:gd name="connsiteY2" fmla="*/ 5804953 h 6858000"/>
              <a:gd name="connsiteX3" fmla="*/ 12217409 w 12217409"/>
              <a:gd name="connsiteY3" fmla="*/ 6858000 h 6858000"/>
              <a:gd name="connsiteX4" fmla="*/ 6210219 w 12217409"/>
              <a:gd name="connsiteY4" fmla="*/ 6858000 h 6858000"/>
              <a:gd name="connsiteX5" fmla="*/ 0 w 12217409"/>
              <a:gd name="connsiteY5" fmla="*/ 5151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7409" h="6858000">
                <a:moveTo>
                  <a:pt x="0" y="0"/>
                </a:moveTo>
                <a:lnTo>
                  <a:pt x="6510164" y="0"/>
                </a:lnTo>
                <a:lnTo>
                  <a:pt x="12217409" y="5804953"/>
                </a:lnTo>
                <a:lnTo>
                  <a:pt x="12217409" y="6858000"/>
                </a:lnTo>
                <a:lnTo>
                  <a:pt x="6210219" y="6858000"/>
                </a:lnTo>
                <a:lnTo>
                  <a:pt x="0" y="515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771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597087" y="459000"/>
            <a:ext cx="5919827" cy="5925480"/>
          </a:xfrm>
          <a:custGeom>
            <a:avLst/>
            <a:gdLst>
              <a:gd name="connsiteX0" fmla="*/ 0 w 5919827"/>
              <a:gd name="connsiteY0" fmla="*/ 3031883 h 5925480"/>
              <a:gd name="connsiteX1" fmla="*/ 2893597 w 5919827"/>
              <a:gd name="connsiteY1" fmla="*/ 3031883 h 5925480"/>
              <a:gd name="connsiteX2" fmla="*/ 2893597 w 5919827"/>
              <a:gd name="connsiteY2" fmla="*/ 5925480 h 5925480"/>
              <a:gd name="connsiteX3" fmla="*/ 3026230 w 5919827"/>
              <a:gd name="connsiteY3" fmla="*/ 0 h 5925480"/>
              <a:gd name="connsiteX4" fmla="*/ 5919827 w 5919827"/>
              <a:gd name="connsiteY4" fmla="*/ 2893597 h 5925480"/>
              <a:gd name="connsiteX5" fmla="*/ 3026230 w 5919827"/>
              <a:gd name="connsiteY5" fmla="*/ 2893597 h 5925480"/>
              <a:gd name="connsiteX6" fmla="*/ 2893598 w 5919827"/>
              <a:gd name="connsiteY6" fmla="*/ 0 h 5925480"/>
              <a:gd name="connsiteX7" fmla="*/ 2893598 w 5919827"/>
              <a:gd name="connsiteY7" fmla="*/ 2893597 h 5925480"/>
              <a:gd name="connsiteX8" fmla="*/ 1 w 5919827"/>
              <a:gd name="connsiteY8" fmla="*/ 2893597 h 5925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19827" h="5925480">
                <a:moveTo>
                  <a:pt x="0" y="3031883"/>
                </a:moveTo>
                <a:lnTo>
                  <a:pt x="2893597" y="3031883"/>
                </a:lnTo>
                <a:lnTo>
                  <a:pt x="2893597" y="5925480"/>
                </a:lnTo>
                <a:close/>
                <a:moveTo>
                  <a:pt x="3026230" y="0"/>
                </a:moveTo>
                <a:lnTo>
                  <a:pt x="5919827" y="2893597"/>
                </a:lnTo>
                <a:lnTo>
                  <a:pt x="3026230" y="2893597"/>
                </a:lnTo>
                <a:close/>
                <a:moveTo>
                  <a:pt x="2893598" y="0"/>
                </a:moveTo>
                <a:lnTo>
                  <a:pt x="2893598" y="2893597"/>
                </a:lnTo>
                <a:lnTo>
                  <a:pt x="1" y="28935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arallelogram 7"/>
          <p:cNvSpPr/>
          <p:nvPr userDrawn="1"/>
        </p:nvSpPr>
        <p:spPr>
          <a:xfrm flipH="1">
            <a:off x="3557000" y="-469555"/>
            <a:ext cx="7228380" cy="4083412"/>
          </a:xfrm>
          <a:prstGeom prst="parallelogram">
            <a:avLst>
              <a:gd name="adj" fmla="val 99771"/>
            </a:avLst>
          </a:prstGeom>
          <a:solidFill>
            <a:schemeClr val="bg1">
              <a:lumMod val="9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7681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3836398" y="1985025"/>
            <a:ext cx="4510316" cy="4507935"/>
          </a:xfrm>
          <a:custGeom>
            <a:avLst/>
            <a:gdLst>
              <a:gd name="connsiteX0" fmla="*/ 0 w 4510316"/>
              <a:gd name="connsiteY0" fmla="*/ 0 h 4507935"/>
              <a:gd name="connsiteX1" fmla="*/ 926107 w 4510316"/>
              <a:gd name="connsiteY1" fmla="*/ 0 h 4507935"/>
              <a:gd name="connsiteX2" fmla="*/ 926107 w 4510316"/>
              <a:gd name="connsiteY2" fmla="*/ 2 h 4507935"/>
              <a:gd name="connsiteX3" fmla="*/ 2978678 w 4510316"/>
              <a:gd name="connsiteY3" fmla="*/ 2 h 4507935"/>
              <a:gd name="connsiteX4" fmla="*/ 2978678 w 4510316"/>
              <a:gd name="connsiteY4" fmla="*/ 1 h 4507935"/>
              <a:gd name="connsiteX5" fmla="*/ 4510316 w 4510316"/>
              <a:gd name="connsiteY5" fmla="*/ 1 h 4507935"/>
              <a:gd name="connsiteX6" fmla="*/ 2978678 w 4510316"/>
              <a:gd name="connsiteY6" fmla="*/ 1531638 h 4507935"/>
              <a:gd name="connsiteX7" fmla="*/ 2978678 w 4510316"/>
              <a:gd name="connsiteY7" fmla="*/ 1531639 h 4507935"/>
              <a:gd name="connsiteX8" fmla="*/ 1531638 w 4510316"/>
              <a:gd name="connsiteY8" fmla="*/ 1531639 h 4507935"/>
              <a:gd name="connsiteX9" fmla="*/ 1531638 w 4510316"/>
              <a:gd name="connsiteY9" fmla="*/ 2978678 h 4507935"/>
              <a:gd name="connsiteX10" fmla="*/ 1529257 w 4510316"/>
              <a:gd name="connsiteY10" fmla="*/ 2978678 h 4507935"/>
              <a:gd name="connsiteX11" fmla="*/ 0 w 4510316"/>
              <a:gd name="connsiteY11" fmla="*/ 4507935 h 4507935"/>
              <a:gd name="connsiteX12" fmla="*/ 0 w 4510316"/>
              <a:gd name="connsiteY12" fmla="*/ 2976298 h 4507935"/>
              <a:gd name="connsiteX13" fmla="*/ 1 w 4510316"/>
              <a:gd name="connsiteY13" fmla="*/ 2976298 h 4507935"/>
              <a:gd name="connsiteX14" fmla="*/ 1 w 4510316"/>
              <a:gd name="connsiteY14" fmla="*/ 926107 h 4507935"/>
              <a:gd name="connsiteX15" fmla="*/ 0 w 4510316"/>
              <a:gd name="connsiteY15" fmla="*/ 926107 h 450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10316" h="4507935">
                <a:moveTo>
                  <a:pt x="0" y="0"/>
                </a:moveTo>
                <a:lnTo>
                  <a:pt x="926107" y="0"/>
                </a:lnTo>
                <a:lnTo>
                  <a:pt x="926107" y="2"/>
                </a:lnTo>
                <a:lnTo>
                  <a:pt x="2978678" y="2"/>
                </a:lnTo>
                <a:lnTo>
                  <a:pt x="2978678" y="1"/>
                </a:lnTo>
                <a:lnTo>
                  <a:pt x="4510316" y="1"/>
                </a:lnTo>
                <a:lnTo>
                  <a:pt x="2978678" y="1531638"/>
                </a:lnTo>
                <a:lnTo>
                  <a:pt x="2978678" y="1531639"/>
                </a:lnTo>
                <a:lnTo>
                  <a:pt x="1531638" y="1531639"/>
                </a:lnTo>
                <a:lnTo>
                  <a:pt x="1531638" y="2978678"/>
                </a:lnTo>
                <a:lnTo>
                  <a:pt x="1529257" y="2978678"/>
                </a:lnTo>
                <a:lnTo>
                  <a:pt x="0" y="4507935"/>
                </a:lnTo>
                <a:lnTo>
                  <a:pt x="0" y="2976298"/>
                </a:lnTo>
                <a:lnTo>
                  <a:pt x="1" y="2976298"/>
                </a:lnTo>
                <a:lnTo>
                  <a:pt x="1" y="926107"/>
                </a:lnTo>
                <a:lnTo>
                  <a:pt x="0" y="92610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3703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amond 9"/>
          <p:cNvSpPr/>
          <p:nvPr userDrawn="1"/>
        </p:nvSpPr>
        <p:spPr>
          <a:xfrm>
            <a:off x="3967557" y="1658131"/>
            <a:ext cx="4261831" cy="4261831"/>
          </a:xfrm>
          <a:prstGeom prst="diamond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 userDrawn="1"/>
        </p:nvSpPr>
        <p:spPr>
          <a:xfrm>
            <a:off x="7458784" y="1910186"/>
            <a:ext cx="3741203" cy="3741203"/>
          </a:xfrm>
          <a:prstGeom prst="diamond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amond 7"/>
          <p:cNvSpPr/>
          <p:nvPr userDrawn="1"/>
        </p:nvSpPr>
        <p:spPr>
          <a:xfrm>
            <a:off x="1019183" y="1910186"/>
            <a:ext cx="3741203" cy="3741203"/>
          </a:xfrm>
          <a:prstGeom prst="diamond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351208" y="2037582"/>
            <a:ext cx="3494531" cy="3496639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413222" y="2309998"/>
            <a:ext cx="2949970" cy="2951749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7854401" y="2313173"/>
            <a:ext cx="2949970" cy="2951749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02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1"/>
          <p:cNvSpPr/>
          <p:nvPr userDrawn="1"/>
        </p:nvSpPr>
        <p:spPr>
          <a:xfrm>
            <a:off x="710171" y="1651000"/>
            <a:ext cx="2687011" cy="2687011"/>
          </a:xfrm>
          <a:prstGeom prst="diamond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3087568" y="2074206"/>
            <a:ext cx="3253352" cy="3255315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759944" y="1953125"/>
            <a:ext cx="2587467" cy="2589027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6069107" y="1953124"/>
            <a:ext cx="2587467" cy="2589027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8372708" y="2074205"/>
            <a:ext cx="3253352" cy="3255315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  <p:sp>
        <p:nvSpPr>
          <p:cNvPr id="8" name="Diamond 7"/>
          <p:cNvSpPr/>
          <p:nvPr userDrawn="1"/>
        </p:nvSpPr>
        <p:spPr>
          <a:xfrm>
            <a:off x="3364753" y="2994505"/>
            <a:ext cx="2687011" cy="2687011"/>
          </a:xfrm>
          <a:prstGeom prst="diamond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 userDrawn="1"/>
        </p:nvSpPr>
        <p:spPr>
          <a:xfrm>
            <a:off x="5523753" y="1904131"/>
            <a:ext cx="2687011" cy="2687011"/>
          </a:xfrm>
          <a:prstGeom prst="diamond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amond 9"/>
          <p:cNvSpPr/>
          <p:nvPr userDrawn="1"/>
        </p:nvSpPr>
        <p:spPr>
          <a:xfrm>
            <a:off x="8646748" y="1684650"/>
            <a:ext cx="2687011" cy="2687011"/>
          </a:xfrm>
          <a:prstGeom prst="diamond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600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/>
          <p:cNvSpPr/>
          <p:nvPr userDrawn="1"/>
        </p:nvSpPr>
        <p:spPr>
          <a:xfrm>
            <a:off x="1" y="0"/>
            <a:ext cx="3433495" cy="6851346"/>
          </a:xfrm>
          <a:custGeom>
            <a:avLst/>
            <a:gdLst>
              <a:gd name="connsiteX0" fmla="*/ 0 w 3433495"/>
              <a:gd name="connsiteY0" fmla="*/ 0 h 6851346"/>
              <a:gd name="connsiteX1" fmla="*/ 4495 w 3433495"/>
              <a:gd name="connsiteY1" fmla="*/ 0 h 6851346"/>
              <a:gd name="connsiteX2" fmla="*/ 3433495 w 3433495"/>
              <a:gd name="connsiteY2" fmla="*/ 3429000 h 6851346"/>
              <a:gd name="connsiteX3" fmla="*/ 11150 w 3433495"/>
              <a:gd name="connsiteY3" fmla="*/ 6851346 h 6851346"/>
              <a:gd name="connsiteX4" fmla="*/ 0 w 3433495"/>
              <a:gd name="connsiteY4" fmla="*/ 6851346 h 685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3495" h="6851346">
                <a:moveTo>
                  <a:pt x="0" y="0"/>
                </a:moveTo>
                <a:lnTo>
                  <a:pt x="4495" y="0"/>
                </a:lnTo>
                <a:lnTo>
                  <a:pt x="3433495" y="3429000"/>
                </a:lnTo>
                <a:lnTo>
                  <a:pt x="11150" y="6851346"/>
                </a:lnTo>
                <a:lnTo>
                  <a:pt x="0" y="68513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238935" y="1201374"/>
            <a:ext cx="4389120" cy="4389120"/>
          </a:xfrm>
          <a:prstGeom prst="diamond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66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140197" y="620483"/>
            <a:ext cx="6941459" cy="6941459"/>
          </a:xfrm>
          <a:prstGeom prst="diamond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75339" y="-932254"/>
            <a:ext cx="6941459" cy="6941459"/>
          </a:xfrm>
          <a:prstGeom prst="diamond">
            <a:avLst/>
          </a:prstGeom>
          <a:solidFill>
            <a:schemeClr val="bg1">
              <a:lumMod val="75000"/>
            </a:schemeClr>
          </a:solidFill>
          <a:effectLst>
            <a:outerShdw blurRad="1219200" dist="393700" algn="l" rotWithShape="0">
              <a:prstClr val="black">
                <a:alpha val="28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8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8461829" cy="6357258"/>
          </a:xfrm>
          <a:custGeom>
            <a:avLst/>
            <a:gdLst>
              <a:gd name="connsiteX0" fmla="*/ 1357169 w 8461829"/>
              <a:gd name="connsiteY0" fmla="*/ 4600083 h 6357258"/>
              <a:gd name="connsiteX1" fmla="*/ 3114342 w 8461829"/>
              <a:gd name="connsiteY1" fmla="*/ 4600083 h 6357258"/>
              <a:gd name="connsiteX2" fmla="*/ 3114342 w 8461829"/>
              <a:gd name="connsiteY2" fmla="*/ 6357257 h 6357258"/>
              <a:gd name="connsiteX3" fmla="*/ 0 w 8461829"/>
              <a:gd name="connsiteY3" fmla="*/ 4600083 h 6357258"/>
              <a:gd name="connsiteX4" fmla="*/ 1078594 w 8461829"/>
              <a:gd name="connsiteY4" fmla="*/ 4600083 h 6357258"/>
              <a:gd name="connsiteX5" fmla="*/ 1078594 w 8461829"/>
              <a:gd name="connsiteY5" fmla="*/ 6357258 h 6357258"/>
              <a:gd name="connsiteX6" fmla="*/ 0 w 8461829"/>
              <a:gd name="connsiteY6" fmla="*/ 6357258 h 6357258"/>
              <a:gd name="connsiteX7" fmla="*/ 1192879 w 8461829"/>
              <a:gd name="connsiteY7" fmla="*/ 4600082 h 6357258"/>
              <a:gd name="connsiteX8" fmla="*/ 2950053 w 8461829"/>
              <a:gd name="connsiteY8" fmla="*/ 6357256 h 6357258"/>
              <a:gd name="connsiteX9" fmla="*/ 1192879 w 8461829"/>
              <a:gd name="connsiteY9" fmla="*/ 6357256 h 6357258"/>
              <a:gd name="connsiteX10" fmla="*/ 3228628 w 8461829"/>
              <a:gd name="connsiteY10" fmla="*/ 3242915 h 6357258"/>
              <a:gd name="connsiteX11" fmla="*/ 6342969 w 8461829"/>
              <a:gd name="connsiteY11" fmla="*/ 3242915 h 6357258"/>
              <a:gd name="connsiteX12" fmla="*/ 3228628 w 8461829"/>
              <a:gd name="connsiteY12" fmla="*/ 6357256 h 6357258"/>
              <a:gd name="connsiteX13" fmla="*/ 3114341 w 8461829"/>
              <a:gd name="connsiteY13" fmla="*/ 1364311 h 6357258"/>
              <a:gd name="connsiteX14" fmla="*/ 3114341 w 8461829"/>
              <a:gd name="connsiteY14" fmla="*/ 4478652 h 6357258"/>
              <a:gd name="connsiteX15" fmla="*/ 0 w 8461829"/>
              <a:gd name="connsiteY15" fmla="*/ 4478652 h 6357258"/>
              <a:gd name="connsiteX16" fmla="*/ 4502024 w 8461829"/>
              <a:gd name="connsiteY16" fmla="*/ 7143 h 6357258"/>
              <a:gd name="connsiteX17" fmla="*/ 6157253 w 8461829"/>
              <a:gd name="connsiteY17" fmla="*/ 7143 h 6357258"/>
              <a:gd name="connsiteX18" fmla="*/ 3228629 w 8461829"/>
              <a:gd name="connsiteY18" fmla="*/ 2900053 h 6357258"/>
              <a:gd name="connsiteX19" fmla="*/ 3228629 w 8461829"/>
              <a:gd name="connsiteY19" fmla="*/ 1265009 h 6357258"/>
              <a:gd name="connsiteX20" fmla="*/ 6342969 w 8461829"/>
              <a:gd name="connsiteY20" fmla="*/ 1 h 6357258"/>
              <a:gd name="connsiteX21" fmla="*/ 6342969 w 8461829"/>
              <a:gd name="connsiteY21" fmla="*/ 3114341 h 6357258"/>
              <a:gd name="connsiteX22" fmla="*/ 3228628 w 8461829"/>
              <a:gd name="connsiteY22" fmla="*/ 3114341 h 6357258"/>
              <a:gd name="connsiteX23" fmla="*/ 6473372 w 8461829"/>
              <a:gd name="connsiteY23" fmla="*/ 0 h 6357258"/>
              <a:gd name="connsiteX24" fmla="*/ 8461829 w 8461829"/>
              <a:gd name="connsiteY24" fmla="*/ 0 h 6357258"/>
              <a:gd name="connsiteX25" fmla="*/ 6473372 w 8461829"/>
              <a:gd name="connsiteY25" fmla="*/ 1988457 h 6357258"/>
              <a:gd name="connsiteX26" fmla="*/ 1 w 8461829"/>
              <a:gd name="connsiteY26" fmla="*/ 0 h 6357258"/>
              <a:gd name="connsiteX27" fmla="*/ 4307220 w 8461829"/>
              <a:gd name="connsiteY27" fmla="*/ 0 h 6357258"/>
              <a:gd name="connsiteX28" fmla="*/ 1 w 8461829"/>
              <a:gd name="connsiteY28" fmla="*/ 4307220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1357169" y="4600083"/>
                </a:moveTo>
                <a:lnTo>
                  <a:pt x="3114342" y="4600083"/>
                </a:lnTo>
                <a:lnTo>
                  <a:pt x="3114342" y="6357257"/>
                </a:lnTo>
                <a:close/>
                <a:moveTo>
                  <a:pt x="0" y="4600083"/>
                </a:moveTo>
                <a:lnTo>
                  <a:pt x="1078594" y="4600083"/>
                </a:lnTo>
                <a:lnTo>
                  <a:pt x="1078594" y="6357258"/>
                </a:lnTo>
                <a:lnTo>
                  <a:pt x="0" y="6357258"/>
                </a:lnTo>
                <a:close/>
                <a:moveTo>
                  <a:pt x="1192879" y="4600082"/>
                </a:moveTo>
                <a:lnTo>
                  <a:pt x="2950053" y="6357256"/>
                </a:lnTo>
                <a:lnTo>
                  <a:pt x="1192879" y="6357256"/>
                </a:lnTo>
                <a:close/>
                <a:moveTo>
                  <a:pt x="3228628" y="3242915"/>
                </a:moveTo>
                <a:lnTo>
                  <a:pt x="6342969" y="3242915"/>
                </a:lnTo>
                <a:lnTo>
                  <a:pt x="3228628" y="6357256"/>
                </a:lnTo>
                <a:close/>
                <a:moveTo>
                  <a:pt x="3114341" y="1364311"/>
                </a:moveTo>
                <a:lnTo>
                  <a:pt x="3114341" y="4478652"/>
                </a:lnTo>
                <a:lnTo>
                  <a:pt x="0" y="4478652"/>
                </a:lnTo>
                <a:close/>
                <a:moveTo>
                  <a:pt x="4502024" y="7143"/>
                </a:moveTo>
                <a:lnTo>
                  <a:pt x="6157253" y="7143"/>
                </a:lnTo>
                <a:lnTo>
                  <a:pt x="3228629" y="2900053"/>
                </a:lnTo>
                <a:lnTo>
                  <a:pt x="3228629" y="1265009"/>
                </a:lnTo>
                <a:close/>
                <a:moveTo>
                  <a:pt x="6342969" y="1"/>
                </a:moveTo>
                <a:lnTo>
                  <a:pt x="6342969" y="3114341"/>
                </a:lnTo>
                <a:lnTo>
                  <a:pt x="3228628" y="3114341"/>
                </a:lnTo>
                <a:close/>
                <a:moveTo>
                  <a:pt x="6473372" y="0"/>
                </a:moveTo>
                <a:lnTo>
                  <a:pt x="8461829" y="0"/>
                </a:lnTo>
                <a:lnTo>
                  <a:pt x="6473372" y="1988457"/>
                </a:lnTo>
                <a:close/>
                <a:moveTo>
                  <a:pt x="1" y="0"/>
                </a:moveTo>
                <a:lnTo>
                  <a:pt x="4307220" y="0"/>
                </a:lnTo>
                <a:lnTo>
                  <a:pt x="1" y="43072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4034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986517" y="-1204799"/>
            <a:ext cx="2409598" cy="2409597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1445416" y="1861115"/>
            <a:ext cx="1633312" cy="1633311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2635588" y="1364001"/>
            <a:ext cx="2627540" cy="2627538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-674123" y="2466746"/>
            <a:ext cx="1270454" cy="1270453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596331" y="3991539"/>
            <a:ext cx="2039257" cy="2039256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3078728" y="6030795"/>
            <a:ext cx="1408115" cy="1408114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</p:spTree>
    <p:extLst>
      <p:ext uri="{BB962C8B-B14F-4D97-AF65-F5344CB8AC3E}">
        <p14:creationId xmlns:p14="http://schemas.microsoft.com/office/powerpoint/2010/main" val="1461493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07885" y="0"/>
            <a:ext cx="7115393" cy="3795486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075713" y="2068285"/>
            <a:ext cx="7115393" cy="3795486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6267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mond 7"/>
          <p:cNvSpPr/>
          <p:nvPr userDrawn="1"/>
        </p:nvSpPr>
        <p:spPr>
          <a:xfrm>
            <a:off x="5027612" y="-393701"/>
            <a:ext cx="6502400" cy="6502400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 userDrawn="1"/>
        </p:nvSpPr>
        <p:spPr>
          <a:xfrm>
            <a:off x="661986" y="800099"/>
            <a:ext cx="6502400" cy="6502400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096000" y="1246187"/>
            <a:ext cx="4365625" cy="4365625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730374" y="1246187"/>
            <a:ext cx="4365625" cy="4365625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04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22274" y="596900"/>
            <a:ext cx="5635626" cy="5635626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8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1492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6271708"/>
            <a:ext cx="3915784" cy="586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9219303" y="6271708"/>
            <a:ext cx="2345167" cy="586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2699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 rot="848203" flipH="1">
            <a:off x="6188959" y="2429720"/>
            <a:ext cx="4927878" cy="3007660"/>
            <a:chOff x="5956300" y="1812925"/>
            <a:chExt cx="5842001" cy="45021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rgbClr val="818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rgbClr val="6B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rgbClr val="383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rgbClr val="666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6376990" y="2120900"/>
              <a:ext cx="4895850" cy="3529014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 rot="815953">
            <a:off x="7681637" y="1959766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/>
          </p:nvPr>
        </p:nvSpPr>
        <p:spPr>
          <a:xfrm rot="815953">
            <a:off x="8738881" y="1713964"/>
            <a:ext cx="1809098" cy="3124861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927100" dist="508000" dir="11040000" algn="tr" rotWithShape="0">
              <a:prstClr val="black">
                <a:alpha val="68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7845308" y="4050795"/>
            <a:ext cx="1564753" cy="105301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1168400" dist="241300" dir="15120000" algn="r" rotWithShape="0">
              <a:prstClr val="black">
                <a:alpha val="25000"/>
              </a:prstClr>
            </a:outerShdw>
          </a:effectLst>
          <a:scene3d>
            <a:camera prst="isometricRightUp">
              <a:rot lat="1800000" lon="19800000" rev="0"/>
            </a:camera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8992074" y="1632079"/>
            <a:ext cx="1483621" cy="998417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977900" dist="241300" dir="15120000" sx="118000" sy="118000" algn="r" rotWithShape="0">
              <a:prstClr val="black">
                <a:alpha val="37000"/>
              </a:prstClr>
            </a:outerShdw>
          </a:effectLst>
          <a:scene3d>
            <a:camera prst="isometricRightUp">
              <a:rot lat="1800000" lon="19800000" rev="0"/>
            </a:camera>
            <a:lightRig rig="threePt" dir="t"/>
          </a:scene3d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21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  <p:bldP spid="20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 rot="848203" flipH="1">
            <a:off x="493117" y="2320065"/>
            <a:ext cx="4927878" cy="3007660"/>
            <a:chOff x="5956300" y="1812925"/>
            <a:chExt cx="5842001" cy="4502151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Picture Placeholder 14"/>
          <p:cNvSpPr>
            <a:spLocks noGrp="1"/>
          </p:cNvSpPr>
          <p:nvPr>
            <p:ph type="pic" sz="quarter" idx="15"/>
          </p:nvPr>
        </p:nvSpPr>
        <p:spPr>
          <a:xfrm rot="815953">
            <a:off x="1985795" y="1850111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30" name="Picture Placeholder 14"/>
          <p:cNvSpPr>
            <a:spLocks noGrp="1"/>
          </p:cNvSpPr>
          <p:nvPr>
            <p:ph type="pic" sz="quarter" idx="16"/>
          </p:nvPr>
        </p:nvSpPr>
        <p:spPr>
          <a:xfrm rot="815953">
            <a:off x="3285092" y="1973354"/>
            <a:ext cx="1809098" cy="3124861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927100" dist="508000" dir="11040000" algn="tr" rotWithShape="0">
              <a:prstClr val="black">
                <a:alpha val="68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31" name="Picture Placeholder 18"/>
          <p:cNvSpPr>
            <a:spLocks noGrp="1"/>
          </p:cNvSpPr>
          <p:nvPr>
            <p:ph type="pic" sz="quarter" idx="17"/>
          </p:nvPr>
        </p:nvSpPr>
        <p:spPr>
          <a:xfrm>
            <a:off x="2055141" y="3715608"/>
            <a:ext cx="1564753" cy="105301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711200" dist="304800" dir="13500000" sx="106000" sy="106000" algn="br" rotWithShape="0">
              <a:prstClr val="black">
                <a:alpha val="45000"/>
              </a:prstClr>
            </a:outerShdw>
          </a:effectLst>
          <a:scene3d>
            <a:camera prst="isometricRightUp">
              <a:rot lat="1800000" lon="19800000" rev="0"/>
            </a:camera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33" name="Picture Placeholder 14"/>
          <p:cNvSpPr>
            <a:spLocks noGrp="1"/>
          </p:cNvSpPr>
          <p:nvPr>
            <p:ph type="pic" sz="quarter" idx="19"/>
          </p:nvPr>
        </p:nvSpPr>
        <p:spPr>
          <a:xfrm rot="815953">
            <a:off x="3043473" y="1197818"/>
            <a:ext cx="1515484" cy="2617701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927100" dist="508000" dir="11040000" algn="tr" rotWithShape="0">
              <a:prstClr val="black">
                <a:alpha val="68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32" name="Picture Placeholder 18"/>
          <p:cNvSpPr>
            <a:spLocks noGrp="1"/>
          </p:cNvSpPr>
          <p:nvPr>
            <p:ph type="pic" sz="quarter" idx="18"/>
          </p:nvPr>
        </p:nvSpPr>
        <p:spPr>
          <a:xfrm>
            <a:off x="2146986" y="1422239"/>
            <a:ext cx="1088697" cy="732649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977900" dist="241300" dir="15120000" sx="118000" sy="118000" algn="r" rotWithShape="0">
              <a:prstClr val="black">
                <a:alpha val="37000"/>
              </a:prstClr>
            </a:outerShdw>
          </a:effectLst>
          <a:scene3d>
            <a:camera prst="isometricRightUp">
              <a:rot lat="1800000" lon="19800000" rev="0"/>
            </a:camera>
            <a:lightRig rig="threePt" dir="t"/>
          </a:scene3d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21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3" grpId="0" animBg="1"/>
      <p:bldP spid="32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4"/>
          <p:cNvSpPr>
            <a:spLocks noGrp="1"/>
          </p:cNvSpPr>
          <p:nvPr>
            <p:ph type="pic" sz="quarter" idx="17"/>
          </p:nvPr>
        </p:nvSpPr>
        <p:spPr>
          <a:xfrm rot="815953">
            <a:off x="5096582" y="3190108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6"/>
          </p:nvPr>
        </p:nvSpPr>
        <p:spPr>
          <a:xfrm rot="815953">
            <a:off x="9079594" y="2027286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grpSp>
        <p:nvGrpSpPr>
          <p:cNvPr id="18" name="Group 17"/>
          <p:cNvGrpSpPr/>
          <p:nvPr userDrawn="1"/>
        </p:nvGrpSpPr>
        <p:grpSpPr>
          <a:xfrm rot="848203" flipH="1">
            <a:off x="5703114" y="2961849"/>
            <a:ext cx="4927878" cy="3007660"/>
            <a:chOff x="5956300" y="1812925"/>
            <a:chExt cx="5842001" cy="4502151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5957889" y="2890838"/>
              <a:ext cx="5840412" cy="3292474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Picture Placeholder 14"/>
          <p:cNvSpPr>
            <a:spLocks noGrp="1"/>
          </p:cNvSpPr>
          <p:nvPr>
            <p:ph type="pic" sz="quarter" idx="15"/>
          </p:nvPr>
        </p:nvSpPr>
        <p:spPr>
          <a:xfrm rot="815953">
            <a:off x="7195792" y="2491895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18"/>
          </p:nvPr>
        </p:nvSpPr>
        <p:spPr>
          <a:xfrm rot="815953">
            <a:off x="3198267" y="3769614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9"/>
          </p:nvPr>
        </p:nvSpPr>
        <p:spPr>
          <a:xfrm rot="815953">
            <a:off x="10823491" y="1512703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39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29" grpId="0" animBg="1"/>
      <p:bldP spid="19" grpId="0" animBg="1"/>
      <p:bldP spid="20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ight Triangle 32"/>
          <p:cNvSpPr/>
          <p:nvPr userDrawn="1"/>
        </p:nvSpPr>
        <p:spPr>
          <a:xfrm>
            <a:off x="0" y="181428"/>
            <a:ext cx="6676571" cy="6676572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6"/>
          <p:cNvSpPr>
            <a:spLocks/>
          </p:cNvSpPr>
          <p:nvPr userDrawn="1"/>
        </p:nvSpPr>
        <p:spPr bwMode="auto">
          <a:xfrm rot="848203" flipH="1">
            <a:off x="-842572" y="3360816"/>
            <a:ext cx="4988558" cy="2848152"/>
          </a:xfrm>
          <a:custGeom>
            <a:avLst/>
            <a:gdLst>
              <a:gd name="T0" fmla="*/ 17876 w 18132"/>
              <a:gd name="T1" fmla="*/ 2809 h 10458"/>
              <a:gd name="T2" fmla="*/ 18009 w 18132"/>
              <a:gd name="T3" fmla="*/ 2937 h 10458"/>
              <a:gd name="T4" fmla="*/ 18094 w 18132"/>
              <a:gd name="T5" fmla="*/ 3075 h 10458"/>
              <a:gd name="T6" fmla="*/ 18130 w 18132"/>
              <a:gd name="T7" fmla="*/ 3218 h 10458"/>
              <a:gd name="T8" fmla="*/ 18119 w 18132"/>
              <a:gd name="T9" fmla="*/ 3362 h 10458"/>
              <a:gd name="T10" fmla="*/ 18060 w 18132"/>
              <a:gd name="T11" fmla="*/ 3504 h 10458"/>
              <a:gd name="T12" fmla="*/ 17952 w 18132"/>
              <a:gd name="T13" fmla="*/ 3638 h 10458"/>
              <a:gd name="T14" fmla="*/ 17797 w 18132"/>
              <a:gd name="T15" fmla="*/ 3760 h 10458"/>
              <a:gd name="T16" fmla="*/ 15659 w 18132"/>
              <a:gd name="T17" fmla="*/ 4997 h 10458"/>
              <a:gd name="T18" fmla="*/ 12869 w 18132"/>
              <a:gd name="T19" fmla="*/ 6609 h 10458"/>
              <a:gd name="T20" fmla="*/ 10080 w 18132"/>
              <a:gd name="T21" fmla="*/ 8222 h 10458"/>
              <a:gd name="T22" fmla="*/ 7291 w 18132"/>
              <a:gd name="T23" fmla="*/ 9833 h 10458"/>
              <a:gd name="T24" fmla="*/ 6442 w 18132"/>
              <a:gd name="T25" fmla="*/ 10311 h 10458"/>
              <a:gd name="T26" fmla="*/ 6219 w 18132"/>
              <a:gd name="T27" fmla="*/ 10388 h 10458"/>
              <a:gd name="T28" fmla="*/ 5980 w 18132"/>
              <a:gd name="T29" fmla="*/ 10436 h 10458"/>
              <a:gd name="T30" fmla="*/ 5731 w 18132"/>
              <a:gd name="T31" fmla="*/ 10457 h 10458"/>
              <a:gd name="T32" fmla="*/ 5480 w 18132"/>
              <a:gd name="T33" fmla="*/ 10450 h 10458"/>
              <a:gd name="T34" fmla="*/ 5234 w 18132"/>
              <a:gd name="T35" fmla="*/ 10415 h 10458"/>
              <a:gd name="T36" fmla="*/ 5002 w 18132"/>
              <a:gd name="T37" fmla="*/ 10354 h 10458"/>
              <a:gd name="T38" fmla="*/ 4789 w 18132"/>
              <a:gd name="T39" fmla="*/ 10263 h 10458"/>
              <a:gd name="T40" fmla="*/ 3925 w 18132"/>
              <a:gd name="T41" fmla="*/ 9768 h 10458"/>
              <a:gd name="T42" fmla="*/ 2835 w 18132"/>
              <a:gd name="T43" fmla="*/ 9142 h 10458"/>
              <a:gd name="T44" fmla="*/ 1748 w 18132"/>
              <a:gd name="T45" fmla="*/ 8518 h 10458"/>
              <a:gd name="T46" fmla="*/ 659 w 18132"/>
              <a:gd name="T47" fmla="*/ 7892 h 10458"/>
              <a:gd name="T48" fmla="*/ 256 w 18132"/>
              <a:gd name="T49" fmla="*/ 7649 h 10458"/>
              <a:gd name="T50" fmla="*/ 123 w 18132"/>
              <a:gd name="T51" fmla="*/ 7521 h 10458"/>
              <a:gd name="T52" fmla="*/ 39 w 18132"/>
              <a:gd name="T53" fmla="*/ 7382 h 10458"/>
              <a:gd name="T54" fmla="*/ 2 w 18132"/>
              <a:gd name="T55" fmla="*/ 7239 h 10458"/>
              <a:gd name="T56" fmla="*/ 12 w 18132"/>
              <a:gd name="T57" fmla="*/ 7094 h 10458"/>
              <a:gd name="T58" fmla="*/ 72 w 18132"/>
              <a:gd name="T59" fmla="*/ 6953 h 10458"/>
              <a:gd name="T60" fmla="*/ 179 w 18132"/>
              <a:gd name="T61" fmla="*/ 6820 h 10458"/>
              <a:gd name="T62" fmla="*/ 334 w 18132"/>
              <a:gd name="T63" fmla="*/ 6697 h 10458"/>
              <a:gd name="T64" fmla="*/ 2472 w 18132"/>
              <a:gd name="T65" fmla="*/ 5460 h 10458"/>
              <a:gd name="T66" fmla="*/ 5262 w 18132"/>
              <a:gd name="T67" fmla="*/ 3848 h 10458"/>
              <a:gd name="T68" fmla="*/ 8052 w 18132"/>
              <a:gd name="T69" fmla="*/ 2236 h 10458"/>
              <a:gd name="T70" fmla="*/ 10841 w 18132"/>
              <a:gd name="T71" fmla="*/ 624 h 10458"/>
              <a:gd name="T72" fmla="*/ 11689 w 18132"/>
              <a:gd name="T73" fmla="*/ 146 h 10458"/>
              <a:gd name="T74" fmla="*/ 11912 w 18132"/>
              <a:gd name="T75" fmla="*/ 70 h 10458"/>
              <a:gd name="T76" fmla="*/ 12152 w 18132"/>
              <a:gd name="T77" fmla="*/ 22 h 10458"/>
              <a:gd name="T78" fmla="*/ 12401 w 18132"/>
              <a:gd name="T79" fmla="*/ 1 h 10458"/>
              <a:gd name="T80" fmla="*/ 12652 w 18132"/>
              <a:gd name="T81" fmla="*/ 8 h 10458"/>
              <a:gd name="T82" fmla="*/ 12897 w 18132"/>
              <a:gd name="T83" fmla="*/ 42 h 10458"/>
              <a:gd name="T84" fmla="*/ 13130 w 18132"/>
              <a:gd name="T85" fmla="*/ 104 h 10458"/>
              <a:gd name="T86" fmla="*/ 13342 w 18132"/>
              <a:gd name="T87" fmla="*/ 194 h 10458"/>
              <a:gd name="T88" fmla="*/ 14208 w 18132"/>
              <a:gd name="T89" fmla="*/ 690 h 10458"/>
              <a:gd name="T90" fmla="*/ 15296 w 18132"/>
              <a:gd name="T91" fmla="*/ 1315 h 10458"/>
              <a:gd name="T92" fmla="*/ 16385 w 18132"/>
              <a:gd name="T93" fmla="*/ 1940 h 10458"/>
              <a:gd name="T94" fmla="*/ 17473 w 18132"/>
              <a:gd name="T95" fmla="*/ 2565 h 10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132" h="10458">
                <a:moveTo>
                  <a:pt x="17745" y="2721"/>
                </a:moveTo>
                <a:lnTo>
                  <a:pt x="17792" y="2749"/>
                </a:lnTo>
                <a:lnTo>
                  <a:pt x="17836" y="2778"/>
                </a:lnTo>
                <a:lnTo>
                  <a:pt x="17876" y="2809"/>
                </a:lnTo>
                <a:lnTo>
                  <a:pt x="17914" y="2840"/>
                </a:lnTo>
                <a:lnTo>
                  <a:pt x="17949" y="2871"/>
                </a:lnTo>
                <a:lnTo>
                  <a:pt x="17980" y="2904"/>
                </a:lnTo>
                <a:lnTo>
                  <a:pt x="18009" y="2937"/>
                </a:lnTo>
                <a:lnTo>
                  <a:pt x="18035" y="2970"/>
                </a:lnTo>
                <a:lnTo>
                  <a:pt x="18057" y="3004"/>
                </a:lnTo>
                <a:lnTo>
                  <a:pt x="18076" y="3040"/>
                </a:lnTo>
                <a:lnTo>
                  <a:pt x="18094" y="3075"/>
                </a:lnTo>
                <a:lnTo>
                  <a:pt x="18107" y="3111"/>
                </a:lnTo>
                <a:lnTo>
                  <a:pt x="18118" y="3146"/>
                </a:lnTo>
                <a:lnTo>
                  <a:pt x="18126" y="3182"/>
                </a:lnTo>
                <a:lnTo>
                  <a:pt x="18130" y="3218"/>
                </a:lnTo>
                <a:lnTo>
                  <a:pt x="18132" y="3255"/>
                </a:lnTo>
                <a:lnTo>
                  <a:pt x="18130" y="3290"/>
                </a:lnTo>
                <a:lnTo>
                  <a:pt x="18126" y="3327"/>
                </a:lnTo>
                <a:lnTo>
                  <a:pt x="18119" y="3362"/>
                </a:lnTo>
                <a:lnTo>
                  <a:pt x="18109" y="3399"/>
                </a:lnTo>
                <a:lnTo>
                  <a:pt x="18096" y="3434"/>
                </a:lnTo>
                <a:lnTo>
                  <a:pt x="18079" y="3470"/>
                </a:lnTo>
                <a:lnTo>
                  <a:pt x="18060" y="3504"/>
                </a:lnTo>
                <a:lnTo>
                  <a:pt x="18037" y="3538"/>
                </a:lnTo>
                <a:lnTo>
                  <a:pt x="18012" y="3573"/>
                </a:lnTo>
                <a:lnTo>
                  <a:pt x="17984" y="3606"/>
                </a:lnTo>
                <a:lnTo>
                  <a:pt x="17952" y="3638"/>
                </a:lnTo>
                <a:lnTo>
                  <a:pt x="17919" y="3670"/>
                </a:lnTo>
                <a:lnTo>
                  <a:pt x="17881" y="3701"/>
                </a:lnTo>
                <a:lnTo>
                  <a:pt x="17841" y="3731"/>
                </a:lnTo>
                <a:lnTo>
                  <a:pt x="17797" y="3760"/>
                </a:lnTo>
                <a:lnTo>
                  <a:pt x="17751" y="3788"/>
                </a:lnTo>
                <a:lnTo>
                  <a:pt x="17054" y="4192"/>
                </a:lnTo>
                <a:lnTo>
                  <a:pt x="16356" y="4594"/>
                </a:lnTo>
                <a:lnTo>
                  <a:pt x="15659" y="4997"/>
                </a:lnTo>
                <a:lnTo>
                  <a:pt x="14961" y="5400"/>
                </a:lnTo>
                <a:lnTo>
                  <a:pt x="14264" y="5803"/>
                </a:lnTo>
                <a:lnTo>
                  <a:pt x="13567" y="6207"/>
                </a:lnTo>
                <a:lnTo>
                  <a:pt x="12869" y="6609"/>
                </a:lnTo>
                <a:lnTo>
                  <a:pt x="12172" y="7012"/>
                </a:lnTo>
                <a:lnTo>
                  <a:pt x="11474" y="7416"/>
                </a:lnTo>
                <a:lnTo>
                  <a:pt x="10777" y="7818"/>
                </a:lnTo>
                <a:lnTo>
                  <a:pt x="10080" y="8222"/>
                </a:lnTo>
                <a:lnTo>
                  <a:pt x="9382" y="8624"/>
                </a:lnTo>
                <a:lnTo>
                  <a:pt x="8686" y="9027"/>
                </a:lnTo>
                <a:lnTo>
                  <a:pt x="7987" y="9431"/>
                </a:lnTo>
                <a:lnTo>
                  <a:pt x="7291" y="9833"/>
                </a:lnTo>
                <a:lnTo>
                  <a:pt x="6593" y="10237"/>
                </a:lnTo>
                <a:lnTo>
                  <a:pt x="6544" y="10263"/>
                </a:lnTo>
                <a:lnTo>
                  <a:pt x="6494" y="10288"/>
                </a:lnTo>
                <a:lnTo>
                  <a:pt x="6442" y="10311"/>
                </a:lnTo>
                <a:lnTo>
                  <a:pt x="6388" y="10333"/>
                </a:lnTo>
                <a:lnTo>
                  <a:pt x="6333" y="10354"/>
                </a:lnTo>
                <a:lnTo>
                  <a:pt x="6276" y="10371"/>
                </a:lnTo>
                <a:lnTo>
                  <a:pt x="6219" y="10388"/>
                </a:lnTo>
                <a:lnTo>
                  <a:pt x="6160" y="10403"/>
                </a:lnTo>
                <a:lnTo>
                  <a:pt x="6101" y="10415"/>
                </a:lnTo>
                <a:lnTo>
                  <a:pt x="6041" y="10427"/>
                </a:lnTo>
                <a:lnTo>
                  <a:pt x="5980" y="10436"/>
                </a:lnTo>
                <a:lnTo>
                  <a:pt x="5919" y="10444"/>
                </a:lnTo>
                <a:lnTo>
                  <a:pt x="5857" y="10450"/>
                </a:lnTo>
                <a:lnTo>
                  <a:pt x="5793" y="10454"/>
                </a:lnTo>
                <a:lnTo>
                  <a:pt x="5731" y="10457"/>
                </a:lnTo>
                <a:lnTo>
                  <a:pt x="5668" y="10458"/>
                </a:lnTo>
                <a:lnTo>
                  <a:pt x="5606" y="10457"/>
                </a:lnTo>
                <a:lnTo>
                  <a:pt x="5543" y="10454"/>
                </a:lnTo>
                <a:lnTo>
                  <a:pt x="5480" y="10450"/>
                </a:lnTo>
                <a:lnTo>
                  <a:pt x="5418" y="10444"/>
                </a:lnTo>
                <a:lnTo>
                  <a:pt x="5356" y="10436"/>
                </a:lnTo>
                <a:lnTo>
                  <a:pt x="5295" y="10427"/>
                </a:lnTo>
                <a:lnTo>
                  <a:pt x="5234" y="10415"/>
                </a:lnTo>
                <a:lnTo>
                  <a:pt x="5175" y="10403"/>
                </a:lnTo>
                <a:lnTo>
                  <a:pt x="5116" y="10388"/>
                </a:lnTo>
                <a:lnTo>
                  <a:pt x="5058" y="10371"/>
                </a:lnTo>
                <a:lnTo>
                  <a:pt x="5002" y="10354"/>
                </a:lnTo>
                <a:lnTo>
                  <a:pt x="4947" y="10333"/>
                </a:lnTo>
                <a:lnTo>
                  <a:pt x="4893" y="10311"/>
                </a:lnTo>
                <a:lnTo>
                  <a:pt x="4841" y="10288"/>
                </a:lnTo>
                <a:lnTo>
                  <a:pt x="4789" y="10263"/>
                </a:lnTo>
                <a:lnTo>
                  <a:pt x="4741" y="10237"/>
                </a:lnTo>
                <a:lnTo>
                  <a:pt x="4468" y="10080"/>
                </a:lnTo>
                <a:lnTo>
                  <a:pt x="4196" y="9924"/>
                </a:lnTo>
                <a:lnTo>
                  <a:pt x="3925" y="9768"/>
                </a:lnTo>
                <a:lnTo>
                  <a:pt x="3652" y="9611"/>
                </a:lnTo>
                <a:lnTo>
                  <a:pt x="3381" y="9456"/>
                </a:lnTo>
                <a:lnTo>
                  <a:pt x="3108" y="9299"/>
                </a:lnTo>
                <a:lnTo>
                  <a:pt x="2835" y="9142"/>
                </a:lnTo>
                <a:lnTo>
                  <a:pt x="2564" y="8987"/>
                </a:lnTo>
                <a:lnTo>
                  <a:pt x="2292" y="8830"/>
                </a:lnTo>
                <a:lnTo>
                  <a:pt x="2019" y="8674"/>
                </a:lnTo>
                <a:lnTo>
                  <a:pt x="1748" y="8518"/>
                </a:lnTo>
                <a:lnTo>
                  <a:pt x="1475" y="8361"/>
                </a:lnTo>
                <a:lnTo>
                  <a:pt x="1202" y="8206"/>
                </a:lnTo>
                <a:lnTo>
                  <a:pt x="931" y="8049"/>
                </a:lnTo>
                <a:lnTo>
                  <a:pt x="659" y="7892"/>
                </a:lnTo>
                <a:lnTo>
                  <a:pt x="386" y="7737"/>
                </a:lnTo>
                <a:lnTo>
                  <a:pt x="340" y="7708"/>
                </a:lnTo>
                <a:lnTo>
                  <a:pt x="296" y="7680"/>
                </a:lnTo>
                <a:lnTo>
                  <a:pt x="256" y="7649"/>
                </a:lnTo>
                <a:lnTo>
                  <a:pt x="218" y="7618"/>
                </a:lnTo>
                <a:lnTo>
                  <a:pt x="184" y="7586"/>
                </a:lnTo>
                <a:lnTo>
                  <a:pt x="151" y="7554"/>
                </a:lnTo>
                <a:lnTo>
                  <a:pt x="123" y="7521"/>
                </a:lnTo>
                <a:lnTo>
                  <a:pt x="97" y="7486"/>
                </a:lnTo>
                <a:lnTo>
                  <a:pt x="74" y="7452"/>
                </a:lnTo>
                <a:lnTo>
                  <a:pt x="55" y="7418"/>
                </a:lnTo>
                <a:lnTo>
                  <a:pt x="39" y="7382"/>
                </a:lnTo>
                <a:lnTo>
                  <a:pt x="25" y="7347"/>
                </a:lnTo>
                <a:lnTo>
                  <a:pt x="13" y="7311"/>
                </a:lnTo>
                <a:lnTo>
                  <a:pt x="6" y="7275"/>
                </a:lnTo>
                <a:lnTo>
                  <a:pt x="2" y="7239"/>
                </a:lnTo>
                <a:lnTo>
                  <a:pt x="0" y="7203"/>
                </a:lnTo>
                <a:lnTo>
                  <a:pt x="1" y="7167"/>
                </a:lnTo>
                <a:lnTo>
                  <a:pt x="5" y="7131"/>
                </a:lnTo>
                <a:lnTo>
                  <a:pt x="12" y="7094"/>
                </a:lnTo>
                <a:lnTo>
                  <a:pt x="23" y="7059"/>
                </a:lnTo>
                <a:lnTo>
                  <a:pt x="36" y="7023"/>
                </a:lnTo>
                <a:lnTo>
                  <a:pt x="52" y="6988"/>
                </a:lnTo>
                <a:lnTo>
                  <a:pt x="72" y="6953"/>
                </a:lnTo>
                <a:lnTo>
                  <a:pt x="94" y="6919"/>
                </a:lnTo>
                <a:lnTo>
                  <a:pt x="119" y="6885"/>
                </a:lnTo>
                <a:lnTo>
                  <a:pt x="148" y="6852"/>
                </a:lnTo>
                <a:lnTo>
                  <a:pt x="179" y="6820"/>
                </a:lnTo>
                <a:lnTo>
                  <a:pt x="213" y="6788"/>
                </a:lnTo>
                <a:lnTo>
                  <a:pt x="250" y="6757"/>
                </a:lnTo>
                <a:lnTo>
                  <a:pt x="291" y="6727"/>
                </a:lnTo>
                <a:lnTo>
                  <a:pt x="334" y="6697"/>
                </a:lnTo>
                <a:lnTo>
                  <a:pt x="380" y="6670"/>
                </a:lnTo>
                <a:lnTo>
                  <a:pt x="1077" y="6266"/>
                </a:lnTo>
                <a:lnTo>
                  <a:pt x="1775" y="5864"/>
                </a:lnTo>
                <a:lnTo>
                  <a:pt x="2472" y="5460"/>
                </a:lnTo>
                <a:lnTo>
                  <a:pt x="3170" y="5057"/>
                </a:lnTo>
                <a:lnTo>
                  <a:pt x="3867" y="4655"/>
                </a:lnTo>
                <a:lnTo>
                  <a:pt x="4564" y="4251"/>
                </a:lnTo>
                <a:lnTo>
                  <a:pt x="5262" y="3848"/>
                </a:lnTo>
                <a:lnTo>
                  <a:pt x="5959" y="3445"/>
                </a:lnTo>
                <a:lnTo>
                  <a:pt x="6657" y="3042"/>
                </a:lnTo>
                <a:lnTo>
                  <a:pt x="7354" y="2640"/>
                </a:lnTo>
                <a:lnTo>
                  <a:pt x="8052" y="2236"/>
                </a:lnTo>
                <a:lnTo>
                  <a:pt x="8749" y="1833"/>
                </a:lnTo>
                <a:lnTo>
                  <a:pt x="9446" y="1430"/>
                </a:lnTo>
                <a:lnTo>
                  <a:pt x="10144" y="1027"/>
                </a:lnTo>
                <a:lnTo>
                  <a:pt x="10841" y="624"/>
                </a:lnTo>
                <a:lnTo>
                  <a:pt x="11539" y="221"/>
                </a:lnTo>
                <a:lnTo>
                  <a:pt x="11587" y="194"/>
                </a:lnTo>
                <a:lnTo>
                  <a:pt x="11638" y="169"/>
                </a:lnTo>
                <a:lnTo>
                  <a:pt x="11689" y="146"/>
                </a:lnTo>
                <a:lnTo>
                  <a:pt x="11743" y="125"/>
                </a:lnTo>
                <a:lnTo>
                  <a:pt x="11799" y="104"/>
                </a:lnTo>
                <a:lnTo>
                  <a:pt x="11855" y="86"/>
                </a:lnTo>
                <a:lnTo>
                  <a:pt x="11912" y="70"/>
                </a:lnTo>
                <a:lnTo>
                  <a:pt x="11971" y="55"/>
                </a:lnTo>
                <a:lnTo>
                  <a:pt x="12030" y="42"/>
                </a:lnTo>
                <a:lnTo>
                  <a:pt x="12091" y="31"/>
                </a:lnTo>
                <a:lnTo>
                  <a:pt x="12152" y="22"/>
                </a:lnTo>
                <a:lnTo>
                  <a:pt x="12214" y="14"/>
                </a:lnTo>
                <a:lnTo>
                  <a:pt x="12276" y="8"/>
                </a:lnTo>
                <a:lnTo>
                  <a:pt x="12338" y="3"/>
                </a:lnTo>
                <a:lnTo>
                  <a:pt x="12401" y="1"/>
                </a:lnTo>
                <a:lnTo>
                  <a:pt x="12463" y="0"/>
                </a:lnTo>
                <a:lnTo>
                  <a:pt x="12527" y="1"/>
                </a:lnTo>
                <a:lnTo>
                  <a:pt x="12589" y="3"/>
                </a:lnTo>
                <a:lnTo>
                  <a:pt x="12652" y="8"/>
                </a:lnTo>
                <a:lnTo>
                  <a:pt x="12714" y="14"/>
                </a:lnTo>
                <a:lnTo>
                  <a:pt x="12775" y="22"/>
                </a:lnTo>
                <a:lnTo>
                  <a:pt x="12837" y="31"/>
                </a:lnTo>
                <a:lnTo>
                  <a:pt x="12897" y="42"/>
                </a:lnTo>
                <a:lnTo>
                  <a:pt x="12957" y="55"/>
                </a:lnTo>
                <a:lnTo>
                  <a:pt x="13015" y="70"/>
                </a:lnTo>
                <a:lnTo>
                  <a:pt x="13073" y="87"/>
                </a:lnTo>
                <a:lnTo>
                  <a:pt x="13130" y="104"/>
                </a:lnTo>
                <a:lnTo>
                  <a:pt x="13185" y="125"/>
                </a:lnTo>
                <a:lnTo>
                  <a:pt x="13238" y="146"/>
                </a:lnTo>
                <a:lnTo>
                  <a:pt x="13291" y="169"/>
                </a:lnTo>
                <a:lnTo>
                  <a:pt x="13342" y="194"/>
                </a:lnTo>
                <a:lnTo>
                  <a:pt x="13391" y="221"/>
                </a:lnTo>
                <a:lnTo>
                  <a:pt x="13663" y="377"/>
                </a:lnTo>
                <a:lnTo>
                  <a:pt x="13935" y="534"/>
                </a:lnTo>
                <a:lnTo>
                  <a:pt x="14208" y="690"/>
                </a:lnTo>
                <a:lnTo>
                  <a:pt x="14479" y="846"/>
                </a:lnTo>
                <a:lnTo>
                  <a:pt x="14752" y="1002"/>
                </a:lnTo>
                <a:lnTo>
                  <a:pt x="15024" y="1159"/>
                </a:lnTo>
                <a:lnTo>
                  <a:pt x="15296" y="1315"/>
                </a:lnTo>
                <a:lnTo>
                  <a:pt x="15568" y="1471"/>
                </a:lnTo>
                <a:lnTo>
                  <a:pt x="15841" y="1627"/>
                </a:lnTo>
                <a:lnTo>
                  <a:pt x="16112" y="1784"/>
                </a:lnTo>
                <a:lnTo>
                  <a:pt x="16385" y="1940"/>
                </a:lnTo>
                <a:lnTo>
                  <a:pt x="16657" y="2096"/>
                </a:lnTo>
                <a:lnTo>
                  <a:pt x="16929" y="2252"/>
                </a:lnTo>
                <a:lnTo>
                  <a:pt x="17201" y="2409"/>
                </a:lnTo>
                <a:lnTo>
                  <a:pt x="17473" y="2565"/>
                </a:lnTo>
                <a:lnTo>
                  <a:pt x="17745" y="2721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11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 userDrawn="1"/>
        </p:nvGrpSpPr>
        <p:grpSpPr>
          <a:xfrm rot="848203" flipH="1">
            <a:off x="-625115" y="2903795"/>
            <a:ext cx="4927878" cy="3007660"/>
            <a:chOff x="5956300" y="1812925"/>
            <a:chExt cx="5842001" cy="45021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999164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2" name="Picture Placeholder 14"/>
          <p:cNvSpPr>
            <a:spLocks noGrp="1"/>
          </p:cNvSpPr>
          <p:nvPr>
            <p:ph type="pic" sz="quarter" idx="15"/>
          </p:nvPr>
        </p:nvSpPr>
        <p:spPr>
          <a:xfrm rot="815953">
            <a:off x="867563" y="2433841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22" name="Picture Placeholder 14"/>
          <p:cNvSpPr>
            <a:spLocks noGrp="1"/>
          </p:cNvSpPr>
          <p:nvPr>
            <p:ph type="pic" sz="quarter" idx="16"/>
          </p:nvPr>
        </p:nvSpPr>
        <p:spPr>
          <a:xfrm rot="815953">
            <a:off x="1125275" y="1975808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1092200" dist="1104900" dir="9540000" sx="89000" sy="89000" algn="tr" rotWithShape="0">
              <a:prstClr val="black">
                <a:alpha val="82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31" name="Picture Placeholder 14"/>
          <p:cNvSpPr>
            <a:spLocks noGrp="1"/>
          </p:cNvSpPr>
          <p:nvPr>
            <p:ph type="pic" sz="quarter" idx="17"/>
          </p:nvPr>
        </p:nvSpPr>
        <p:spPr>
          <a:xfrm rot="815953">
            <a:off x="1558358" y="1227945"/>
            <a:ext cx="2168788" cy="3849568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1092200" dist="1104900" dir="9540000" sx="89000" sy="89000" algn="tr" rotWithShape="0">
              <a:prstClr val="black">
                <a:alpha val="82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32" name="Picture Placeholder 14"/>
          <p:cNvSpPr>
            <a:spLocks noGrp="1"/>
          </p:cNvSpPr>
          <p:nvPr>
            <p:ph type="pic" sz="quarter" idx="18"/>
          </p:nvPr>
        </p:nvSpPr>
        <p:spPr>
          <a:xfrm rot="815953">
            <a:off x="2225717" y="200669"/>
            <a:ext cx="2355562" cy="4181089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1092200" dist="1104900" dir="9540000" sx="89000" sy="89000" algn="tr" rotWithShape="0">
              <a:prstClr val="black">
                <a:alpha val="82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6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2" grpId="0" animBg="1"/>
      <p:bldP spid="22" grpId="0" animBg="1"/>
      <p:bldP spid="31" grpId="0" animBg="1"/>
      <p:bldP spid="32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 rot="848203" flipH="1">
            <a:off x="1597058" y="1751571"/>
            <a:ext cx="4927878" cy="3007660"/>
            <a:chOff x="5956300" y="1812925"/>
            <a:chExt cx="5842001" cy="4502151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Picture Placeholder 14"/>
          <p:cNvSpPr>
            <a:spLocks noGrp="1"/>
          </p:cNvSpPr>
          <p:nvPr>
            <p:ph type="pic" sz="quarter" idx="16"/>
          </p:nvPr>
        </p:nvSpPr>
        <p:spPr>
          <a:xfrm rot="815953">
            <a:off x="3089736" y="1281617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grpSp>
        <p:nvGrpSpPr>
          <p:cNvPr id="3" name="Group 2"/>
          <p:cNvGrpSpPr/>
          <p:nvPr userDrawn="1"/>
        </p:nvGrpSpPr>
        <p:grpSpPr>
          <a:xfrm rot="848203" flipH="1">
            <a:off x="-1603922" y="1323553"/>
            <a:ext cx="4927878" cy="3007660"/>
            <a:chOff x="5956300" y="1812925"/>
            <a:chExt cx="5842001" cy="45021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2" name="Picture Placeholder 14"/>
          <p:cNvSpPr>
            <a:spLocks noGrp="1"/>
          </p:cNvSpPr>
          <p:nvPr>
            <p:ph type="pic" sz="quarter" idx="15"/>
          </p:nvPr>
        </p:nvSpPr>
        <p:spPr>
          <a:xfrm rot="815953">
            <a:off x="-111244" y="853599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grpSp>
        <p:nvGrpSpPr>
          <p:cNvPr id="33" name="Group 32"/>
          <p:cNvGrpSpPr/>
          <p:nvPr userDrawn="1"/>
        </p:nvGrpSpPr>
        <p:grpSpPr>
          <a:xfrm rot="848203" flipH="1">
            <a:off x="1528765" y="4263965"/>
            <a:ext cx="4927878" cy="3007660"/>
            <a:chOff x="5956300" y="1812925"/>
            <a:chExt cx="5842001" cy="4502151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rgbClr val="818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rgbClr val="6B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rgbClr val="383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rgbClr val="666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6376990" y="2120900"/>
              <a:ext cx="4895850" cy="3529014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2" name="Picture Placeholder 14"/>
          <p:cNvSpPr>
            <a:spLocks noGrp="1"/>
          </p:cNvSpPr>
          <p:nvPr>
            <p:ph type="pic" sz="quarter" idx="10"/>
          </p:nvPr>
        </p:nvSpPr>
        <p:spPr>
          <a:xfrm rot="815953">
            <a:off x="3021443" y="3794011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59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2" grpId="0" animBg="1"/>
      <p:bldP spid="42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sted-image.tiff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1282383" y="1658977"/>
            <a:ext cx="7361645" cy="4022796"/>
          </a:xfrm>
          <a:prstGeom prst="rect">
            <a:avLst/>
          </a:prstGeom>
          <a:ln w="12700">
            <a:miter lim="400000"/>
          </a:ln>
          <a:effectLst>
            <a:outerShdw blurRad="12700" sx="101000" sy="101000" algn="ctr" rotWithShape="0">
              <a:prstClr val="black">
                <a:alpha val="17000"/>
              </a:prstClr>
            </a:outerShdw>
          </a:effectLst>
        </p:spPr>
      </p:pic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246335" y="1909144"/>
            <a:ext cx="5289550" cy="330676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49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247648" y="2400300"/>
            <a:ext cx="10375152" cy="5456464"/>
          </a:xfrm>
          <a:custGeom>
            <a:avLst/>
            <a:gdLst>
              <a:gd name="connsiteX0" fmla="*/ 0 w 10375152"/>
              <a:gd name="connsiteY0" fmla="*/ 0 h 5456464"/>
              <a:gd name="connsiteX1" fmla="*/ 4931184 w 10375152"/>
              <a:gd name="connsiteY1" fmla="*/ 0 h 5456464"/>
              <a:gd name="connsiteX2" fmla="*/ 10375152 w 10375152"/>
              <a:gd name="connsiteY2" fmla="*/ 5456464 h 5456464"/>
              <a:gd name="connsiteX3" fmla="*/ 5443969 w 10375152"/>
              <a:gd name="connsiteY3" fmla="*/ 5456464 h 545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75152" h="5456464">
                <a:moveTo>
                  <a:pt x="0" y="0"/>
                </a:moveTo>
                <a:lnTo>
                  <a:pt x="4931184" y="0"/>
                </a:lnTo>
                <a:lnTo>
                  <a:pt x="10375152" y="5456464"/>
                </a:lnTo>
                <a:lnTo>
                  <a:pt x="5443969" y="5456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5674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7354795" y="1849254"/>
            <a:ext cx="3497514" cy="218647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339689" y="1849254"/>
            <a:ext cx="3497514" cy="218647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934988" y="1383859"/>
            <a:ext cx="4322024" cy="27019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14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801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sted-image.tiff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698602" y="1907451"/>
            <a:ext cx="6233525" cy="3406331"/>
          </a:xfrm>
          <a:prstGeom prst="rect">
            <a:avLst/>
          </a:prstGeom>
          <a:ln w="12700">
            <a:miter lim="400000"/>
          </a:ln>
          <a:effectLst>
            <a:outerShdw blurRad="12700" sx="101000" sy="101000" algn="ctr" rotWithShape="0">
              <a:prstClr val="black">
                <a:alpha val="17000"/>
              </a:prstClr>
            </a:outerShdw>
          </a:effectLst>
        </p:spPr>
      </p:pic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575882" y="2108852"/>
            <a:ext cx="4478964" cy="280002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0365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sted-image.tiff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772676" y="760639"/>
            <a:ext cx="2867033" cy="5237748"/>
          </a:xfrm>
          <a:prstGeom prst="rect">
            <a:avLst/>
          </a:prstGeom>
          <a:ln w="12700">
            <a:miter lim="400000"/>
          </a:ln>
          <a:effectLst>
            <a:outerShdw blurRad="12700" sx="102000" sy="102000" algn="ctr" rotWithShape="0">
              <a:prstClr val="black">
                <a:alpha val="11000"/>
              </a:prstClr>
            </a:outerShdw>
          </a:effectLst>
        </p:spPr>
      </p:pic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206685" y="2209794"/>
            <a:ext cx="1860280" cy="23316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5" name="pasted-image.tiff"/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3896876" y="760639"/>
            <a:ext cx="2867033" cy="5237748"/>
          </a:xfrm>
          <a:prstGeom prst="rect">
            <a:avLst/>
          </a:prstGeom>
          <a:ln w="12700">
            <a:miter lim="400000"/>
          </a:ln>
          <a:effectLst>
            <a:outerShdw blurRad="12700" sx="102000" sy="102000" algn="ctr" rotWithShape="0">
              <a:prstClr val="black">
                <a:alpha val="11000"/>
              </a:prstClr>
            </a:outerShdw>
          </a:effectLst>
        </p:spPr>
      </p:pic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330885" y="2209794"/>
            <a:ext cx="1860280" cy="23316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07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333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333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nodePh="1" p14:presetBounceEnd="65333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333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333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5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333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333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nodePh="1" p14:presetBounceEnd="65333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7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333">
                                          <p:cBhvr additive="base">
                                            <p:cTn id="1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333">
                                          <p:cBhvr additive="base"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7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" grpId="0"/>
        </p:bldLst>
      </p:timing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_Custom Layout"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>
                    <a:alpha val="24000"/>
                  </a:srgb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>
                  <a:alpha val="24000"/>
                </a:srgb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204092" y="6408252"/>
            <a:ext cx="19231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b="1" spc="3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GENIUS </a:t>
            </a:r>
            <a:r>
              <a:rPr lang="en-US" sz="1050" b="0" spc="3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3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8" name="Freeform: Shape 7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 userDrawn="1"/>
        </p:nvGrpSpPr>
        <p:grpSpPr>
          <a:xfrm>
            <a:off x="1620569" y="-877165"/>
            <a:ext cx="3289260" cy="6565853"/>
            <a:chOff x="1264256" y="645824"/>
            <a:chExt cx="2821047" cy="5631230"/>
          </a:xfrm>
        </p:grpSpPr>
        <p:grpSp>
          <p:nvGrpSpPr>
            <p:cNvPr id="24" name="Группа 84"/>
            <p:cNvGrpSpPr/>
            <p:nvPr/>
          </p:nvGrpSpPr>
          <p:grpSpPr>
            <a:xfrm>
              <a:off x="1264256" y="645824"/>
              <a:ext cx="2821047" cy="5631230"/>
              <a:chOff x="3421706" y="1143000"/>
              <a:chExt cx="2530932" cy="5052117"/>
            </a:xfrm>
          </p:grpSpPr>
          <p:sp>
            <p:nvSpPr>
              <p:cNvPr id="26" name="Скругленный прямоугольник 85"/>
              <p:cNvSpPr/>
              <p:nvPr userDrawn="1"/>
            </p:nvSpPr>
            <p:spPr>
              <a:xfrm>
                <a:off x="5772337" y="2057401"/>
                <a:ext cx="180301" cy="487680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7" name="Скругленный прямоугольник 86"/>
              <p:cNvSpPr/>
              <p:nvPr userDrawn="1"/>
            </p:nvSpPr>
            <p:spPr>
              <a:xfrm>
                <a:off x="3421706" y="1971500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8" name="Скругленный прямоугольник 87"/>
              <p:cNvSpPr/>
              <p:nvPr userDrawn="1"/>
            </p:nvSpPr>
            <p:spPr>
              <a:xfrm>
                <a:off x="3421706" y="2530199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9" name="Скругленный прямоугольник 88"/>
              <p:cNvSpPr/>
              <p:nvPr userDrawn="1"/>
            </p:nvSpPr>
            <p:spPr>
              <a:xfrm>
                <a:off x="3421706" y="3041744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0" name="Скругленный прямоугольник 89"/>
              <p:cNvSpPr/>
              <p:nvPr userDrawn="1"/>
            </p:nvSpPr>
            <p:spPr>
              <a:xfrm>
                <a:off x="3453659" y="1143000"/>
                <a:ext cx="2465281" cy="5052117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 dirty="0"/>
              </a:p>
            </p:txBody>
          </p:sp>
          <p:sp>
            <p:nvSpPr>
              <p:cNvPr id="31" name="Овал 90"/>
              <p:cNvSpPr/>
              <p:nvPr userDrawn="1"/>
            </p:nvSpPr>
            <p:spPr>
              <a:xfrm>
                <a:off x="4481234" y="5699769"/>
                <a:ext cx="410131" cy="406782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32000">
                      <a:schemeClr val="tx1">
                        <a:lumMod val="65000"/>
                        <a:lumOff val="35000"/>
                      </a:schemeClr>
                    </a:gs>
                    <a:gs pos="71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2" name="Скругленный прямоугольник 91"/>
              <p:cNvSpPr/>
              <p:nvPr userDrawn="1"/>
            </p:nvSpPr>
            <p:spPr>
              <a:xfrm>
                <a:off x="4372270" y="1457767"/>
                <a:ext cx="628058" cy="45719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3" name="Овал 92"/>
              <p:cNvSpPr/>
              <p:nvPr userDrawn="1"/>
            </p:nvSpPr>
            <p:spPr>
              <a:xfrm flipH="1">
                <a:off x="4159907" y="1451578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4" name="Овал 93"/>
              <p:cNvSpPr/>
              <p:nvPr userDrawn="1"/>
            </p:nvSpPr>
            <p:spPr>
              <a:xfrm flipH="1">
                <a:off x="4656540" y="1271335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1509657" y="1204476"/>
              <a:ext cx="2330245" cy="42819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7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906699" y="-217750"/>
            <a:ext cx="2713851" cy="498455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0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7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nodePh="1" p14:presetBounceEnd="74667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</p:bldLst>
      </p:timing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2_Custom Layout"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>
                    <a:alpha val="24000"/>
                  </a:srgb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>
                  <a:alpha val="24000"/>
                </a:srgb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204092" y="6408252"/>
            <a:ext cx="19231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b="1" spc="3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GENIUS </a:t>
            </a:r>
            <a:r>
              <a:rPr lang="en-US" sz="1050" b="0" spc="3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3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8" name="Freeform: Shape 7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asted-image.tiff"/>
          <p:cNvPicPr>
            <a:picLocks noChangeAspect="1"/>
          </p:cNvPicPr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658702" y="2953622"/>
            <a:ext cx="10874596" cy="5942460"/>
          </a:xfrm>
          <a:prstGeom prst="rect">
            <a:avLst/>
          </a:prstGeom>
          <a:ln w="12700">
            <a:miter lim="400000"/>
          </a:ln>
          <a:effectLst>
            <a:outerShdw blurRad="12700" sx="101000" sy="101000" algn="ctr" rotWithShape="0">
              <a:prstClr val="black">
                <a:alpha val="17000"/>
              </a:prstClr>
            </a:outerShdw>
          </a:effectLst>
        </p:spPr>
      </p:pic>
      <p:sp>
        <p:nvSpPr>
          <p:cNvPr id="3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189148" y="3331831"/>
            <a:ext cx="7813704" cy="48847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6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3285640" y="0"/>
            <a:ext cx="8906360" cy="6858000"/>
          </a:xfrm>
          <a:custGeom>
            <a:avLst/>
            <a:gdLst>
              <a:gd name="connsiteX0" fmla="*/ 0 w 8906360"/>
              <a:gd name="connsiteY0" fmla="*/ 0 h 6858000"/>
              <a:gd name="connsiteX1" fmla="*/ 4985381 w 8906360"/>
              <a:gd name="connsiteY1" fmla="*/ 0 h 6858000"/>
              <a:gd name="connsiteX2" fmla="*/ 6917903 w 8906360"/>
              <a:gd name="connsiteY2" fmla="*/ 1932522 h 6858000"/>
              <a:gd name="connsiteX3" fmla="*/ 8850425 w 8906360"/>
              <a:gd name="connsiteY3" fmla="*/ 0 h 6858000"/>
              <a:gd name="connsiteX4" fmla="*/ 8906360 w 8906360"/>
              <a:gd name="connsiteY4" fmla="*/ 0 h 6858000"/>
              <a:gd name="connsiteX5" fmla="*/ 8906360 w 8906360"/>
              <a:gd name="connsiteY5" fmla="*/ 4809639 h 6858000"/>
              <a:gd name="connsiteX6" fmla="*/ 6857999 w 890636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06360" h="6858000">
                <a:moveTo>
                  <a:pt x="0" y="0"/>
                </a:moveTo>
                <a:lnTo>
                  <a:pt x="4985381" y="0"/>
                </a:lnTo>
                <a:lnTo>
                  <a:pt x="6917903" y="1932522"/>
                </a:lnTo>
                <a:lnTo>
                  <a:pt x="8850425" y="0"/>
                </a:lnTo>
                <a:lnTo>
                  <a:pt x="8906360" y="0"/>
                </a:lnTo>
                <a:lnTo>
                  <a:pt x="8906360" y="4809639"/>
                </a:lnTo>
                <a:lnTo>
                  <a:pt x="6857999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4362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flipH="1">
            <a:off x="5319132" y="0"/>
            <a:ext cx="6872868" cy="6872868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140713" y="1769180"/>
            <a:ext cx="6773271" cy="3081600"/>
          </a:xfrm>
          <a:custGeom>
            <a:avLst/>
            <a:gdLst>
              <a:gd name="connsiteX0" fmla="*/ 3074543 w 6773271"/>
              <a:gd name="connsiteY0" fmla="*/ 0 h 3081600"/>
              <a:gd name="connsiteX1" fmla="*/ 6773271 w 6773271"/>
              <a:gd name="connsiteY1" fmla="*/ 0 h 3081600"/>
              <a:gd name="connsiteX2" fmla="*/ 3698728 w 6773271"/>
              <a:gd name="connsiteY2" fmla="*/ 3081600 h 3081600"/>
              <a:gd name="connsiteX3" fmla="*/ 0 w 6773271"/>
              <a:gd name="connsiteY3" fmla="*/ 3081600 h 30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3271" h="3081600">
                <a:moveTo>
                  <a:pt x="3074543" y="0"/>
                </a:moveTo>
                <a:lnTo>
                  <a:pt x="6773271" y="0"/>
                </a:lnTo>
                <a:lnTo>
                  <a:pt x="3698728" y="3081600"/>
                </a:lnTo>
                <a:lnTo>
                  <a:pt x="0" y="3081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0568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03610" y="1237786"/>
            <a:ext cx="11188390" cy="5635083"/>
          </a:xfrm>
          <a:custGeom>
            <a:avLst/>
            <a:gdLst>
              <a:gd name="connsiteX0" fmla="*/ 0 w 11188390"/>
              <a:gd name="connsiteY0" fmla="*/ 0 h 5635083"/>
              <a:gd name="connsiteX1" fmla="*/ 5566211 w 11188390"/>
              <a:gd name="connsiteY1" fmla="*/ 0 h 5635083"/>
              <a:gd name="connsiteX2" fmla="*/ 11188390 w 11188390"/>
              <a:gd name="connsiteY2" fmla="*/ 5635083 h 5635083"/>
              <a:gd name="connsiteX3" fmla="*/ 5622179 w 11188390"/>
              <a:gd name="connsiteY3" fmla="*/ 5635083 h 563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8390" h="5635083">
                <a:moveTo>
                  <a:pt x="0" y="0"/>
                </a:moveTo>
                <a:lnTo>
                  <a:pt x="5566211" y="0"/>
                </a:lnTo>
                <a:lnTo>
                  <a:pt x="11188390" y="5635083"/>
                </a:lnTo>
                <a:lnTo>
                  <a:pt x="5622179" y="56350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Right Triangle 4"/>
          <p:cNvSpPr/>
          <p:nvPr userDrawn="1"/>
        </p:nvSpPr>
        <p:spPr>
          <a:xfrm rot="16200000" flipH="1">
            <a:off x="5319132" y="0"/>
            <a:ext cx="6872868" cy="6872868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1907424" y="-2"/>
            <a:ext cx="9380761" cy="4919875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99053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724650" y="0"/>
            <a:ext cx="546735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557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56473" cy="5805714"/>
          </a:xfrm>
          <a:custGeom>
            <a:avLst/>
            <a:gdLst>
              <a:gd name="connsiteX0" fmla="*/ 2081553 w 8790214"/>
              <a:gd name="connsiteY0" fmla="*/ 0 h 5573486"/>
              <a:gd name="connsiteX1" fmla="*/ 5870461 w 8790214"/>
              <a:gd name="connsiteY1" fmla="*/ 0 h 5573486"/>
              <a:gd name="connsiteX2" fmla="*/ 6629740 w 8790214"/>
              <a:gd name="connsiteY2" fmla="*/ 759279 h 5573486"/>
              <a:gd name="connsiteX3" fmla="*/ 3976007 w 8790214"/>
              <a:gd name="connsiteY3" fmla="*/ 3413012 h 5573486"/>
              <a:gd name="connsiteX4" fmla="*/ 1322274 w 8790214"/>
              <a:gd name="connsiteY4" fmla="*/ 759279 h 5573486"/>
              <a:gd name="connsiteX5" fmla="*/ 0 w 8790214"/>
              <a:gd name="connsiteY5" fmla="*/ 0 h 5573486"/>
              <a:gd name="connsiteX6" fmla="*/ 1746703 w 8790214"/>
              <a:gd name="connsiteY6" fmla="*/ 0 h 5573486"/>
              <a:gd name="connsiteX7" fmla="*/ 987424 w 8790214"/>
              <a:gd name="connsiteY7" fmla="*/ 759279 h 5573486"/>
              <a:gd name="connsiteX8" fmla="*/ 3976007 w 8790214"/>
              <a:gd name="connsiteY8" fmla="*/ 3747861 h 5573486"/>
              <a:gd name="connsiteX9" fmla="*/ 6964589 w 8790214"/>
              <a:gd name="connsiteY9" fmla="*/ 759279 h 5573486"/>
              <a:gd name="connsiteX10" fmla="*/ 6205311 w 8790214"/>
              <a:gd name="connsiteY10" fmla="*/ 0 h 5573486"/>
              <a:gd name="connsiteX11" fmla="*/ 8030935 w 8790214"/>
              <a:gd name="connsiteY11" fmla="*/ 0 h 5573486"/>
              <a:gd name="connsiteX12" fmla="*/ 8790214 w 8790214"/>
              <a:gd name="connsiteY12" fmla="*/ 759279 h 5573486"/>
              <a:gd name="connsiteX13" fmla="*/ 3976007 w 8790214"/>
              <a:gd name="connsiteY13" fmla="*/ 5573486 h 5573486"/>
              <a:gd name="connsiteX14" fmla="*/ 0 w 8790214"/>
              <a:gd name="connsiteY14" fmla="*/ 1597479 h 557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790214" h="5573486">
                <a:moveTo>
                  <a:pt x="2081553" y="0"/>
                </a:moveTo>
                <a:lnTo>
                  <a:pt x="5870461" y="0"/>
                </a:lnTo>
                <a:lnTo>
                  <a:pt x="6629740" y="759279"/>
                </a:lnTo>
                <a:lnTo>
                  <a:pt x="3976007" y="3413012"/>
                </a:lnTo>
                <a:lnTo>
                  <a:pt x="1322274" y="759279"/>
                </a:lnTo>
                <a:close/>
                <a:moveTo>
                  <a:pt x="0" y="0"/>
                </a:moveTo>
                <a:lnTo>
                  <a:pt x="1746703" y="0"/>
                </a:lnTo>
                <a:lnTo>
                  <a:pt x="987424" y="759279"/>
                </a:lnTo>
                <a:lnTo>
                  <a:pt x="3976007" y="3747861"/>
                </a:lnTo>
                <a:lnTo>
                  <a:pt x="6964589" y="759279"/>
                </a:lnTo>
                <a:lnTo>
                  <a:pt x="6205311" y="0"/>
                </a:lnTo>
                <a:lnTo>
                  <a:pt x="8030935" y="0"/>
                </a:lnTo>
                <a:lnTo>
                  <a:pt x="8790214" y="759279"/>
                </a:lnTo>
                <a:lnTo>
                  <a:pt x="3976007" y="5573486"/>
                </a:lnTo>
                <a:lnTo>
                  <a:pt x="0" y="15974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106255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916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0_Custom Layout"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>
                    <a:alpha val="24000"/>
                  </a:srgb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>
                  <a:alpha val="24000"/>
                </a:srgb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204092" y="6408252"/>
            <a:ext cx="19231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b="1" spc="3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GENIUS </a:t>
            </a:r>
            <a:r>
              <a:rPr lang="en-US" sz="1050" b="0" spc="3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3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8" name="Freeform: Shape 7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28133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4164627" y="4335331"/>
            <a:ext cx="1001212" cy="999845"/>
          </a:xfrm>
          <a:prstGeom prst="ellipse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7027953" y="4335332"/>
            <a:ext cx="1001212" cy="999845"/>
          </a:xfrm>
          <a:prstGeom prst="ellipse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1301301" y="4335332"/>
            <a:ext cx="1001212" cy="999845"/>
          </a:xfrm>
          <a:prstGeom prst="ellipse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4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9891279" y="4335331"/>
            <a:ext cx="1001212" cy="999845"/>
          </a:xfrm>
          <a:prstGeom prst="ellipse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 dirty="0"/>
              <a:t>Pict</a:t>
            </a:r>
          </a:p>
        </p:txBody>
      </p:sp>
    </p:spTree>
    <p:extLst>
      <p:ext uri="{BB962C8B-B14F-4D97-AF65-F5344CB8AC3E}">
        <p14:creationId xmlns:p14="http://schemas.microsoft.com/office/powerpoint/2010/main" val="201282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2_Custom Layou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>
                    <a:alpha val="24000"/>
                  </a:srgb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>
                  <a:alpha val="24000"/>
                </a:srgb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204092" y="6408252"/>
            <a:ext cx="19231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b="1" spc="3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GENIUS </a:t>
            </a:r>
            <a:r>
              <a:rPr lang="en-US" sz="1050" b="0" spc="3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3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8" name="Freeform: Shape 7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362832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Custom Layout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9867900" y="552450"/>
            <a:ext cx="2171700" cy="1752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9027886" y="6386286"/>
            <a:ext cx="2656114" cy="348343"/>
          </a:xfrm>
          <a:prstGeom prst="rect">
            <a:avLst/>
          </a:prstGeom>
          <a:solidFill>
            <a:srgbClr val="C9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922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315359" y="1320801"/>
            <a:ext cx="2176916" cy="134982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315357" y="2897052"/>
            <a:ext cx="2176916" cy="134982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315355" y="4473302"/>
            <a:ext cx="2176916" cy="134982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912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059541" y="3643085"/>
            <a:ext cx="2264229" cy="2264229"/>
          </a:xfrm>
          <a:custGeom>
            <a:avLst/>
            <a:gdLst>
              <a:gd name="connsiteX0" fmla="*/ 0 w 2264229"/>
              <a:gd name="connsiteY0" fmla="*/ 0 h 2264229"/>
              <a:gd name="connsiteX1" fmla="*/ 2264229 w 2264229"/>
              <a:gd name="connsiteY1" fmla="*/ 0 h 2264229"/>
              <a:gd name="connsiteX2" fmla="*/ 0 w 2264229"/>
              <a:gd name="connsiteY2" fmla="*/ 2264229 h 226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4229" h="2264229">
                <a:moveTo>
                  <a:pt x="0" y="0"/>
                </a:moveTo>
                <a:lnTo>
                  <a:pt x="2264229" y="0"/>
                </a:lnTo>
                <a:lnTo>
                  <a:pt x="0" y="2264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963885" y="3643085"/>
            <a:ext cx="2264229" cy="2264229"/>
          </a:xfrm>
          <a:custGeom>
            <a:avLst/>
            <a:gdLst>
              <a:gd name="connsiteX0" fmla="*/ 0 w 2264229"/>
              <a:gd name="connsiteY0" fmla="*/ 0 h 2264229"/>
              <a:gd name="connsiteX1" fmla="*/ 2264229 w 2264229"/>
              <a:gd name="connsiteY1" fmla="*/ 0 h 2264229"/>
              <a:gd name="connsiteX2" fmla="*/ 0 w 2264229"/>
              <a:gd name="connsiteY2" fmla="*/ 2264229 h 226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4229" h="2264229">
                <a:moveTo>
                  <a:pt x="0" y="0"/>
                </a:moveTo>
                <a:lnTo>
                  <a:pt x="2264229" y="0"/>
                </a:lnTo>
                <a:lnTo>
                  <a:pt x="0" y="2264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868229" y="3643085"/>
            <a:ext cx="2264229" cy="2264229"/>
          </a:xfrm>
          <a:custGeom>
            <a:avLst/>
            <a:gdLst>
              <a:gd name="connsiteX0" fmla="*/ 0 w 2264229"/>
              <a:gd name="connsiteY0" fmla="*/ 0 h 2264229"/>
              <a:gd name="connsiteX1" fmla="*/ 2264229 w 2264229"/>
              <a:gd name="connsiteY1" fmla="*/ 0 h 2264229"/>
              <a:gd name="connsiteX2" fmla="*/ 0 w 2264229"/>
              <a:gd name="connsiteY2" fmla="*/ 2264229 h 226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4229" h="2264229">
                <a:moveTo>
                  <a:pt x="0" y="0"/>
                </a:moveTo>
                <a:lnTo>
                  <a:pt x="2264229" y="0"/>
                </a:lnTo>
                <a:lnTo>
                  <a:pt x="0" y="2264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677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1812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60274"/>
          </a:xfrm>
          <a:custGeom>
            <a:avLst/>
            <a:gdLst>
              <a:gd name="connsiteX0" fmla="*/ 8583021 w 12192000"/>
              <a:gd name="connsiteY0" fmla="*/ 0 h 6860274"/>
              <a:gd name="connsiteX1" fmla="*/ 12013158 w 12192000"/>
              <a:gd name="connsiteY1" fmla="*/ 0 h 6860274"/>
              <a:gd name="connsiteX2" fmla="*/ 12192000 w 12192000"/>
              <a:gd name="connsiteY2" fmla="*/ 178842 h 6860274"/>
              <a:gd name="connsiteX3" fmla="*/ 12192000 w 12192000"/>
              <a:gd name="connsiteY3" fmla="*/ 6681432 h 6860274"/>
              <a:gd name="connsiteX4" fmla="*/ 12013158 w 12192000"/>
              <a:gd name="connsiteY4" fmla="*/ 6860274 h 6860274"/>
              <a:gd name="connsiteX5" fmla="*/ 8583021 w 12192000"/>
              <a:gd name="connsiteY5" fmla="*/ 6860274 h 6860274"/>
              <a:gd name="connsiteX6" fmla="*/ 12013158 w 12192000"/>
              <a:gd name="connsiteY6" fmla="*/ 3430137 h 6860274"/>
              <a:gd name="connsiteX7" fmla="*/ 4753972 w 12192000"/>
              <a:gd name="connsiteY7" fmla="*/ 0 h 6860274"/>
              <a:gd name="connsiteX8" fmla="*/ 8184109 w 12192000"/>
              <a:gd name="connsiteY8" fmla="*/ 0 h 6860274"/>
              <a:gd name="connsiteX9" fmla="*/ 11614245 w 12192000"/>
              <a:gd name="connsiteY9" fmla="*/ 3430137 h 6860274"/>
              <a:gd name="connsiteX10" fmla="*/ 8184109 w 12192000"/>
              <a:gd name="connsiteY10" fmla="*/ 6860274 h 6860274"/>
              <a:gd name="connsiteX11" fmla="*/ 4753972 w 12192000"/>
              <a:gd name="connsiteY11" fmla="*/ 6860274 h 6860274"/>
              <a:gd name="connsiteX12" fmla="*/ 8184109 w 12192000"/>
              <a:gd name="connsiteY12" fmla="*/ 3430137 h 6860274"/>
              <a:gd name="connsiteX13" fmla="*/ 0 w 12192000"/>
              <a:gd name="connsiteY13" fmla="*/ 0 h 6860274"/>
              <a:gd name="connsiteX14" fmla="*/ 4379688 w 12192000"/>
              <a:gd name="connsiteY14" fmla="*/ 0 h 6860274"/>
              <a:gd name="connsiteX15" fmla="*/ 7808686 w 12192000"/>
              <a:gd name="connsiteY15" fmla="*/ 3429000 h 6860274"/>
              <a:gd name="connsiteX16" fmla="*/ 4379688 w 12192000"/>
              <a:gd name="connsiteY16" fmla="*/ 6858000 h 6860274"/>
              <a:gd name="connsiteX17" fmla="*/ 0 w 12192000"/>
              <a:gd name="connsiteY17" fmla="*/ 6858000 h 686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6860274">
                <a:moveTo>
                  <a:pt x="8583021" y="0"/>
                </a:moveTo>
                <a:lnTo>
                  <a:pt x="12013158" y="0"/>
                </a:lnTo>
                <a:lnTo>
                  <a:pt x="12192000" y="178842"/>
                </a:lnTo>
                <a:lnTo>
                  <a:pt x="12192000" y="6681432"/>
                </a:lnTo>
                <a:lnTo>
                  <a:pt x="12013158" y="6860274"/>
                </a:lnTo>
                <a:lnTo>
                  <a:pt x="8583021" y="6860274"/>
                </a:lnTo>
                <a:lnTo>
                  <a:pt x="12013158" y="3430137"/>
                </a:lnTo>
                <a:close/>
                <a:moveTo>
                  <a:pt x="4753972" y="0"/>
                </a:moveTo>
                <a:lnTo>
                  <a:pt x="8184109" y="0"/>
                </a:lnTo>
                <a:lnTo>
                  <a:pt x="11614245" y="3430137"/>
                </a:lnTo>
                <a:lnTo>
                  <a:pt x="8184109" y="6860274"/>
                </a:lnTo>
                <a:lnTo>
                  <a:pt x="4753972" y="6860274"/>
                </a:lnTo>
                <a:lnTo>
                  <a:pt x="8184109" y="3430137"/>
                </a:lnTo>
                <a:close/>
                <a:moveTo>
                  <a:pt x="0" y="0"/>
                </a:moveTo>
                <a:lnTo>
                  <a:pt x="4379688" y="0"/>
                </a:lnTo>
                <a:lnTo>
                  <a:pt x="7808686" y="3429000"/>
                </a:lnTo>
                <a:lnTo>
                  <a:pt x="437968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677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12574" y="-1"/>
            <a:ext cx="8679425" cy="6010845"/>
          </a:xfrm>
          <a:custGeom>
            <a:avLst/>
            <a:gdLst>
              <a:gd name="connsiteX0" fmla="*/ 965836 w 8679425"/>
              <a:gd name="connsiteY0" fmla="*/ 0 h 6010845"/>
              <a:gd name="connsiteX1" fmla="*/ 8679425 w 8679425"/>
              <a:gd name="connsiteY1" fmla="*/ 0 h 6010845"/>
              <a:gd name="connsiteX2" fmla="*/ 8679425 w 8679425"/>
              <a:gd name="connsiteY2" fmla="*/ 2378954 h 6010845"/>
              <a:gd name="connsiteX3" fmla="*/ 5046583 w 8679425"/>
              <a:gd name="connsiteY3" fmla="*/ 6010845 h 6010845"/>
              <a:gd name="connsiteX4" fmla="*/ 0 w 8679425"/>
              <a:gd name="connsiteY4" fmla="*/ 965583 h 6010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9425" h="6010845">
                <a:moveTo>
                  <a:pt x="965836" y="0"/>
                </a:moveTo>
                <a:lnTo>
                  <a:pt x="8679425" y="0"/>
                </a:lnTo>
                <a:lnTo>
                  <a:pt x="8679425" y="2378954"/>
                </a:lnTo>
                <a:lnTo>
                  <a:pt x="5046583" y="6010845"/>
                </a:lnTo>
                <a:lnTo>
                  <a:pt x="0" y="9655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40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896429" y="-1068945"/>
            <a:ext cx="8995892" cy="8995892"/>
          </a:xfrm>
          <a:custGeom>
            <a:avLst/>
            <a:gdLst>
              <a:gd name="connsiteX0" fmla="*/ 4497947 w 8995892"/>
              <a:gd name="connsiteY0" fmla="*/ 2183369 h 8995892"/>
              <a:gd name="connsiteX1" fmla="*/ 6812524 w 8995892"/>
              <a:gd name="connsiteY1" fmla="*/ 4497946 h 8995892"/>
              <a:gd name="connsiteX2" fmla="*/ 4497947 w 8995892"/>
              <a:gd name="connsiteY2" fmla="*/ 6812523 h 8995892"/>
              <a:gd name="connsiteX3" fmla="*/ 2183371 w 8995892"/>
              <a:gd name="connsiteY3" fmla="*/ 4497946 h 8995892"/>
              <a:gd name="connsiteX4" fmla="*/ 4497946 w 8995892"/>
              <a:gd name="connsiteY4" fmla="*/ 1709616 h 8995892"/>
              <a:gd name="connsiteX5" fmla="*/ 1709616 w 8995892"/>
              <a:gd name="connsiteY5" fmla="*/ 4497946 h 8995892"/>
              <a:gd name="connsiteX6" fmla="*/ 4497946 w 8995892"/>
              <a:gd name="connsiteY6" fmla="*/ 7286276 h 8995892"/>
              <a:gd name="connsiteX7" fmla="*/ 7286276 w 8995892"/>
              <a:gd name="connsiteY7" fmla="*/ 4497946 h 8995892"/>
              <a:gd name="connsiteX8" fmla="*/ 4497946 w 8995892"/>
              <a:gd name="connsiteY8" fmla="*/ 0 h 8995892"/>
              <a:gd name="connsiteX9" fmla="*/ 8995892 w 8995892"/>
              <a:gd name="connsiteY9" fmla="*/ 4497946 h 8995892"/>
              <a:gd name="connsiteX10" fmla="*/ 4497946 w 8995892"/>
              <a:gd name="connsiteY10" fmla="*/ 8995892 h 8995892"/>
              <a:gd name="connsiteX11" fmla="*/ 0 w 8995892"/>
              <a:gd name="connsiteY11" fmla="*/ 4497946 h 899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95892" h="8995892">
                <a:moveTo>
                  <a:pt x="4497947" y="2183369"/>
                </a:moveTo>
                <a:lnTo>
                  <a:pt x="6812524" y="4497946"/>
                </a:lnTo>
                <a:lnTo>
                  <a:pt x="4497947" y="6812523"/>
                </a:lnTo>
                <a:lnTo>
                  <a:pt x="2183371" y="4497946"/>
                </a:lnTo>
                <a:close/>
                <a:moveTo>
                  <a:pt x="4497946" y="1709616"/>
                </a:moveTo>
                <a:lnTo>
                  <a:pt x="1709616" y="4497946"/>
                </a:lnTo>
                <a:lnTo>
                  <a:pt x="4497946" y="7286276"/>
                </a:lnTo>
                <a:lnTo>
                  <a:pt x="7286276" y="4497946"/>
                </a:lnTo>
                <a:close/>
                <a:moveTo>
                  <a:pt x="4497946" y="0"/>
                </a:moveTo>
                <a:lnTo>
                  <a:pt x="8995892" y="4497946"/>
                </a:lnTo>
                <a:lnTo>
                  <a:pt x="4497946" y="8995892"/>
                </a:lnTo>
                <a:lnTo>
                  <a:pt x="0" y="44979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612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83300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190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990599" y="0"/>
            <a:ext cx="11201402" cy="6858001"/>
          </a:xfrm>
          <a:custGeom>
            <a:avLst/>
            <a:gdLst>
              <a:gd name="connsiteX0" fmla="*/ 11201402 w 11201402"/>
              <a:gd name="connsiteY0" fmla="*/ 0 h 6858001"/>
              <a:gd name="connsiteX1" fmla="*/ 11201401 w 11201402"/>
              <a:gd name="connsiteY1" fmla="*/ 3695700 h 6858001"/>
              <a:gd name="connsiteX2" fmla="*/ 8039101 w 11201402"/>
              <a:gd name="connsiteY2" fmla="*/ 6858000 h 6858001"/>
              <a:gd name="connsiteX3" fmla="*/ 6858000 w 11201402"/>
              <a:gd name="connsiteY3" fmla="*/ 6858001 h 6858001"/>
              <a:gd name="connsiteX4" fmla="*/ 0 w 11201402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1402" h="6858001">
                <a:moveTo>
                  <a:pt x="11201402" y="0"/>
                </a:moveTo>
                <a:lnTo>
                  <a:pt x="11201401" y="3695700"/>
                </a:lnTo>
                <a:lnTo>
                  <a:pt x="8039101" y="6858000"/>
                </a:lnTo>
                <a:lnTo>
                  <a:pt x="685800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224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Parallelogram 11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/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/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>
                    <a:lumMod val="75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  <a:endParaRPr lang="id-ID" sz="1051" spc="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720052" y="6412050"/>
            <a:ext cx="24740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b="0" spc="600" dirty="0">
                <a:solidFill>
                  <a:schemeClr val="bg1"/>
                </a:solidFill>
                <a:latin typeface="Montserrat ExtraBold" panose="00000900000000000000" pitchFamily="50" charset="0"/>
                <a:cs typeface="Segoe UI" panose="020B0502040204020203" pitchFamily="34" charset="0"/>
              </a:rPr>
              <a:t>GENIUS</a:t>
            </a:r>
            <a:r>
              <a:rPr lang="en-US" sz="1050" b="1" spc="6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sz="1050" b="0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6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22" name="Freeform: Shape 21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31" name="Group 3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5" name="Parallelogram 14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1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1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1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Parallelogram 17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1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0" name="Group 29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24" name="Freeform: Shape 23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5" name="Freeform: Shape 24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3" name="Straight Connector 2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6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5580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95" r:id="rId29"/>
    <p:sldLayoutId id="2147483678" r:id="rId30"/>
    <p:sldLayoutId id="2147483707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715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4" r:id="rId56"/>
    <p:sldLayoutId id="2147483703" r:id="rId57"/>
    <p:sldLayoutId id="2147483705" r:id="rId58"/>
    <p:sldLayoutId id="2147483708" r:id="rId59"/>
    <p:sldLayoutId id="2147483709" r:id="rId60"/>
    <p:sldLayoutId id="2147483710" r:id="rId61"/>
    <p:sldLayoutId id="2147483711" r:id="rId62"/>
    <p:sldLayoutId id="2147483712" r:id="rId63"/>
    <p:sldLayoutId id="2147483713" r:id="rId64"/>
    <p:sldLayoutId id="2147483714" r:id="rId65"/>
    <p:sldLayoutId id="2147483716" r:id="rId66"/>
    <p:sldLayoutId id="2147483717" r:id="rId67"/>
    <p:sldLayoutId id="2147483718" r:id="rId68"/>
    <p:sldLayoutId id="2147483719" r:id="rId6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chart" Target="../charts/chart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chart" Target="../charts/chart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2.jpeg"/><Relationship Id="rId5" Type="http://schemas.openxmlformats.org/officeDocument/2006/relationships/chart" Target="../charts/chart1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9.jpe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4.pn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5.pn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6.pn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7.pn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8.pn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279705" y="6449640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71343" y="1866874"/>
            <a:ext cx="6037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b="1" dirty="0" smtClean="0">
                <a:solidFill>
                  <a:schemeClr val="accent1">
                    <a:lumMod val="75000"/>
                  </a:schemeClr>
                </a:solidFill>
              </a:rPr>
              <a:t>Πορεία Υλοποίησης Προγράμματος «Στερεά Ελλάδα» 2021 - 2027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9532" y="5765283"/>
            <a:ext cx="4905828" cy="368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600" dirty="0" smtClean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Προϊστάμενος Ε.Υ.Δ.Ε.Π. Στερεάς Ελλάδας</a:t>
            </a:r>
            <a:endParaRPr lang="en-US" sz="16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1343" y="5437382"/>
            <a:ext cx="4528457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Κωνσταντίνος </a:t>
            </a:r>
            <a:r>
              <a:rPr lang="el-GR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Λέμας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71640" y="3499452"/>
            <a:ext cx="661311" cy="101677"/>
            <a:chOff x="1847846" y="5503706"/>
            <a:chExt cx="1041400" cy="160116"/>
          </a:xfrm>
        </p:grpSpPr>
        <p:sp>
          <p:nvSpPr>
            <p:cNvPr id="22" name="Parallelogram 21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Parallelogram 22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Parallelogram 23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9 - Θέση εικόνας" descr="shutterstock_604221098-428x428.jp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tretch>
            <a:fillRect/>
          </a:stretch>
        </p:blipFill>
        <p:spPr>
          <a:xfrm>
            <a:off x="5386678" y="729344"/>
            <a:ext cx="9192984" cy="6128656"/>
          </a:xfrm>
        </p:spPr>
      </p:pic>
      <p:pic>
        <p:nvPicPr>
          <p:cNvPr id="98306" name="Picture 2" descr="Αρχική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343" y="698898"/>
            <a:ext cx="2119930" cy="849984"/>
          </a:xfrm>
          <a:prstGeom prst="rect">
            <a:avLst/>
          </a:prstGeom>
          <a:noFill/>
        </p:spPr>
      </p:pic>
      <p:pic>
        <p:nvPicPr>
          <p:cNvPr id="13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72725" y="773875"/>
            <a:ext cx="733235" cy="700030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351314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371343" y="3783556"/>
            <a:ext cx="6037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 smtClean="0">
                <a:solidFill>
                  <a:schemeClr val="accent1">
                    <a:lumMod val="75000"/>
                  </a:schemeClr>
                </a:solidFill>
              </a:rPr>
              <a:t>2η </a:t>
            </a:r>
            <a:r>
              <a:rPr lang="el-GR" sz="2800" b="1" dirty="0">
                <a:solidFill>
                  <a:schemeClr val="accent1">
                    <a:lumMod val="75000"/>
                  </a:schemeClr>
                </a:solidFill>
              </a:rPr>
              <a:t>Επιτροπή </a:t>
            </a:r>
            <a:r>
              <a:rPr lang="el-GR" sz="2800" b="1" dirty="0" smtClean="0">
                <a:solidFill>
                  <a:schemeClr val="accent1">
                    <a:lumMod val="75000"/>
                  </a:schemeClr>
                </a:solidFill>
              </a:rPr>
              <a:t>Παρακολούθησης</a:t>
            </a:r>
          </a:p>
          <a:p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</a:rPr>
              <a:t>Καμένα Βούρλα, 19/06/2023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29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20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4463" y="219215"/>
            <a:ext cx="8531185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Πρόοδος Εξειδικευμένων Δράσεων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210055" y="1004655"/>
            <a:ext cx="661311" cy="101677"/>
            <a:chOff x="1847846" y="5503706"/>
            <a:chExt cx="1041400" cy="160116"/>
          </a:xfrm>
        </p:grpSpPr>
        <p:sp>
          <p:nvSpPr>
            <p:cNvPr id="22" name="Parallelogram 21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Parallelogram 22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Parallelogram 23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45104" y="3065885"/>
            <a:ext cx="1346705" cy="1346704"/>
            <a:chOff x="4061895" y="4064562"/>
            <a:chExt cx="2420399" cy="2420397"/>
          </a:xfrm>
        </p:grpSpPr>
        <p:sp>
          <p:nvSpPr>
            <p:cNvPr id="26" name="Oval 25"/>
            <p:cNvSpPr/>
            <p:nvPr/>
          </p:nvSpPr>
          <p:spPr>
            <a:xfrm>
              <a:off x="4061895" y="4064562"/>
              <a:ext cx="2420399" cy="2420397"/>
            </a:xfrm>
            <a:prstGeom prst="ellipse">
              <a:avLst/>
            </a:prstGeom>
            <a:noFill/>
            <a:ln w="139700" cap="rnd" cmpd="sng">
              <a:solidFill>
                <a:schemeClr val="tx1">
                  <a:lumMod val="95000"/>
                  <a:lumOff val="5000"/>
                  <a:alpha val="4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l-G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5,4</a:t>
              </a:r>
              <a:r>
                <a:rPr 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%</a:t>
              </a: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Arc 26"/>
            <p:cNvSpPr/>
            <p:nvPr/>
          </p:nvSpPr>
          <p:spPr>
            <a:xfrm>
              <a:off x="4061895" y="4064562"/>
              <a:ext cx="2420399" cy="2420397"/>
            </a:xfrm>
            <a:prstGeom prst="arc">
              <a:avLst>
                <a:gd name="adj1" fmla="val 16897392"/>
                <a:gd name="adj2" fmla="val 19680199"/>
              </a:avLst>
            </a:prstGeom>
            <a:ln w="152400" cap="rnd" cmpd="sng">
              <a:solidFill>
                <a:schemeClr val="accent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996456" y="3065885"/>
            <a:ext cx="1346705" cy="1346704"/>
            <a:chOff x="4061895" y="4064562"/>
            <a:chExt cx="2420399" cy="2420397"/>
          </a:xfrm>
        </p:grpSpPr>
        <p:sp>
          <p:nvSpPr>
            <p:cNvPr id="29" name="Oval 28"/>
            <p:cNvSpPr/>
            <p:nvPr/>
          </p:nvSpPr>
          <p:spPr>
            <a:xfrm>
              <a:off x="4061895" y="4064562"/>
              <a:ext cx="2420399" cy="2420397"/>
            </a:xfrm>
            <a:prstGeom prst="ellipse">
              <a:avLst/>
            </a:prstGeom>
            <a:noFill/>
            <a:ln w="139700" cap="rnd" cmpd="sng">
              <a:solidFill>
                <a:schemeClr val="tx1">
                  <a:lumMod val="95000"/>
                  <a:lumOff val="5000"/>
                  <a:alpha val="4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l-G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4,0 </a:t>
              </a:r>
              <a:r>
                <a:rPr 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%</a:t>
              </a: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Arc 29"/>
            <p:cNvSpPr/>
            <p:nvPr/>
          </p:nvSpPr>
          <p:spPr>
            <a:xfrm>
              <a:off x="4061895" y="4064562"/>
              <a:ext cx="2420399" cy="2420397"/>
            </a:xfrm>
            <a:prstGeom prst="arc">
              <a:avLst>
                <a:gd name="adj1" fmla="val 16396125"/>
                <a:gd name="adj2" fmla="val 18530407"/>
              </a:avLst>
            </a:prstGeom>
            <a:ln w="152400" cap="rnd" cmpd="sng">
              <a:solidFill>
                <a:schemeClr val="accent3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1474252" y="5596087"/>
            <a:ext cx="2571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Π/Υ</a:t>
            </a:r>
            <a:r>
              <a:rPr lang="el-GR" sz="20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16.941.672 €</a:t>
            </a:r>
            <a:endParaRPr lang="el-GR" sz="20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70628" y="4543948"/>
            <a:ext cx="198015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l-GR" sz="1400" i="1" dirty="0" smtClean="0"/>
              <a:t>ποσοστό </a:t>
            </a:r>
            <a:r>
              <a:rPr lang="el-GR" sz="1400" i="1" dirty="0"/>
              <a:t>εξειδίκευσης </a:t>
            </a:r>
            <a:r>
              <a:rPr lang="el-GR" sz="1400" i="1" dirty="0" smtClean="0"/>
              <a:t>ως </a:t>
            </a:r>
            <a:r>
              <a:rPr lang="el-GR" sz="1400" i="1" dirty="0"/>
              <a:t>προς το </a:t>
            </a:r>
            <a:r>
              <a:rPr lang="el-GR" sz="1400" i="1" dirty="0" smtClean="0"/>
              <a:t>ΕΤΠΑ</a:t>
            </a:r>
            <a:endParaRPr lang="en-US" sz="1400" i="1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44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Εικόνα 46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sp>
        <p:nvSpPr>
          <p:cNvPr id="51" name="Rectangle 12"/>
          <p:cNvSpPr/>
          <p:nvPr/>
        </p:nvSpPr>
        <p:spPr>
          <a:xfrm>
            <a:off x="853567" y="1353378"/>
            <a:ext cx="1085492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Μέχρι </a:t>
            </a:r>
            <a:r>
              <a:rPr lang="el-GR" dirty="0">
                <a:solidFill>
                  <a:schemeClr val="accent1"/>
                </a:solidFill>
              </a:rPr>
              <a:t>σήμερα (19/06/2023) </a:t>
            </a:r>
            <a:r>
              <a:rPr lang="el-GR" dirty="0"/>
              <a:t>έχουν εξειδικευθεί </a:t>
            </a:r>
            <a:r>
              <a:rPr lang="el-GR" dirty="0">
                <a:solidFill>
                  <a:schemeClr val="accent1"/>
                </a:solidFill>
              </a:rPr>
              <a:t>22 δράσεις </a:t>
            </a:r>
            <a:r>
              <a:rPr lang="el-GR" dirty="0"/>
              <a:t>του προγράμματος συνολικού προϋπολογισμού </a:t>
            </a:r>
            <a:r>
              <a:rPr lang="el-GR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51.841.196,00 €</a:t>
            </a:r>
            <a:r>
              <a:rPr lang="el-GR" sz="2000" dirty="0"/>
              <a:t> </a:t>
            </a:r>
            <a:r>
              <a:rPr lang="el-GR" dirty="0"/>
              <a:t>ποσοστό εξειδίκευσης </a:t>
            </a:r>
            <a:r>
              <a:rPr lang="el-GR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12,2%</a:t>
            </a:r>
            <a:r>
              <a:rPr lang="el-GR" sz="2000" dirty="0"/>
              <a:t> </a:t>
            </a:r>
            <a:r>
              <a:rPr lang="el-GR" dirty="0"/>
              <a:t>του </a:t>
            </a:r>
            <a:r>
              <a:rPr lang="el-GR" dirty="0" smtClean="0"/>
              <a:t>Προγράμματος.</a:t>
            </a:r>
            <a:endParaRPr lang="el-GR" dirty="0"/>
          </a:p>
        </p:txBody>
      </p:sp>
      <p:sp>
        <p:nvSpPr>
          <p:cNvPr id="52" name="Rectangle 11"/>
          <p:cNvSpPr/>
          <p:nvPr/>
        </p:nvSpPr>
        <p:spPr>
          <a:xfrm>
            <a:off x="1576874" y="2382001"/>
            <a:ext cx="22814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11 δράσεις ΕΤΠΑ</a:t>
            </a:r>
          </a:p>
        </p:txBody>
      </p:sp>
      <p:sp>
        <p:nvSpPr>
          <p:cNvPr id="54" name="Rectangle 32"/>
          <p:cNvSpPr/>
          <p:nvPr/>
        </p:nvSpPr>
        <p:spPr>
          <a:xfrm>
            <a:off x="2717610" y="4524400"/>
            <a:ext cx="191174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l-GR" sz="1400" i="1" dirty="0" smtClean="0"/>
              <a:t>ποσοστό </a:t>
            </a:r>
            <a:r>
              <a:rPr lang="el-GR" sz="1400" i="1" dirty="0"/>
              <a:t>εξειδίκευσης </a:t>
            </a:r>
            <a:r>
              <a:rPr lang="el-GR" sz="1400" i="1" dirty="0" smtClean="0"/>
              <a:t>ως </a:t>
            </a:r>
            <a:r>
              <a:rPr lang="el-GR" sz="1400" i="1" dirty="0"/>
              <a:t>προς </a:t>
            </a:r>
            <a:r>
              <a:rPr lang="el-GR" sz="1400" i="1" dirty="0" smtClean="0"/>
              <a:t>το Πρόγραμμα</a:t>
            </a:r>
            <a:endParaRPr lang="en-US" sz="1400" i="1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55" name="Group 24"/>
          <p:cNvGrpSpPr/>
          <p:nvPr/>
        </p:nvGrpSpPr>
        <p:grpSpPr>
          <a:xfrm>
            <a:off x="6857253" y="3065885"/>
            <a:ext cx="1346705" cy="1346704"/>
            <a:chOff x="4061895" y="4064562"/>
            <a:chExt cx="2420399" cy="2420397"/>
          </a:xfrm>
        </p:grpSpPr>
        <p:sp>
          <p:nvSpPr>
            <p:cNvPr id="56" name="Oval 25"/>
            <p:cNvSpPr/>
            <p:nvPr/>
          </p:nvSpPr>
          <p:spPr>
            <a:xfrm>
              <a:off x="4061895" y="4064562"/>
              <a:ext cx="2420399" cy="2420397"/>
            </a:xfrm>
            <a:prstGeom prst="ellipse">
              <a:avLst/>
            </a:prstGeom>
            <a:noFill/>
            <a:ln w="139700" cap="rnd" cmpd="sng">
              <a:solidFill>
                <a:schemeClr val="tx1">
                  <a:lumMod val="95000"/>
                  <a:lumOff val="5000"/>
                  <a:alpha val="4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l-G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31,6</a:t>
              </a:r>
              <a:r>
                <a:rPr 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%</a:t>
              </a: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Arc 26"/>
            <p:cNvSpPr/>
            <p:nvPr/>
          </p:nvSpPr>
          <p:spPr>
            <a:xfrm>
              <a:off x="4061895" y="4064562"/>
              <a:ext cx="2420399" cy="2420397"/>
            </a:xfrm>
            <a:prstGeom prst="arc">
              <a:avLst>
                <a:gd name="adj1" fmla="val 16897392"/>
                <a:gd name="adj2" fmla="val 2361685"/>
              </a:avLst>
            </a:prstGeom>
            <a:ln w="152400" cap="rnd" cmpd="sng">
              <a:solidFill>
                <a:schemeClr val="accent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</p:grpSp>
      <p:grpSp>
        <p:nvGrpSpPr>
          <p:cNvPr id="58" name="Group 27"/>
          <p:cNvGrpSpPr/>
          <p:nvPr/>
        </p:nvGrpSpPr>
        <p:grpSpPr>
          <a:xfrm>
            <a:off x="8908605" y="3065885"/>
            <a:ext cx="1346705" cy="1346704"/>
            <a:chOff x="4061895" y="4064562"/>
            <a:chExt cx="2420399" cy="2420397"/>
          </a:xfrm>
        </p:grpSpPr>
        <p:sp>
          <p:nvSpPr>
            <p:cNvPr id="59" name="Oval 28"/>
            <p:cNvSpPr/>
            <p:nvPr/>
          </p:nvSpPr>
          <p:spPr>
            <a:xfrm>
              <a:off x="4061895" y="4064562"/>
              <a:ext cx="2420399" cy="2420397"/>
            </a:xfrm>
            <a:prstGeom prst="ellipse">
              <a:avLst/>
            </a:prstGeom>
            <a:noFill/>
            <a:ln w="139700" cap="rnd" cmpd="sng">
              <a:solidFill>
                <a:schemeClr val="tx1">
                  <a:lumMod val="95000"/>
                  <a:lumOff val="5000"/>
                  <a:alpha val="4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l-GR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8,2 </a:t>
              </a:r>
              <a:r>
                <a:rPr 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%</a:t>
              </a: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Arc 29"/>
            <p:cNvSpPr/>
            <p:nvPr/>
          </p:nvSpPr>
          <p:spPr>
            <a:xfrm>
              <a:off x="4061895" y="4064562"/>
              <a:ext cx="2420399" cy="2420397"/>
            </a:xfrm>
            <a:prstGeom prst="arc">
              <a:avLst>
                <a:gd name="adj1" fmla="val 16396125"/>
                <a:gd name="adj2" fmla="val 20362891"/>
              </a:avLst>
            </a:prstGeom>
            <a:ln w="152400" cap="rnd" cmpd="sng">
              <a:solidFill>
                <a:schemeClr val="accent3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lt"/>
              </a:endParaRPr>
            </a:p>
          </p:txBody>
        </p:sp>
      </p:grpSp>
      <p:sp>
        <p:nvSpPr>
          <p:cNvPr id="61" name="Rectangle 31"/>
          <p:cNvSpPr/>
          <p:nvPr/>
        </p:nvSpPr>
        <p:spPr>
          <a:xfrm>
            <a:off x="7530605" y="5596087"/>
            <a:ext cx="2571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Π/Υ</a:t>
            </a:r>
            <a:r>
              <a:rPr lang="el-GR" sz="20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34.899.734 </a:t>
            </a:r>
            <a:r>
              <a:rPr lang="el-GR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€</a:t>
            </a:r>
          </a:p>
        </p:txBody>
      </p:sp>
      <p:sp>
        <p:nvSpPr>
          <p:cNvPr id="62" name="Rectangle 32"/>
          <p:cNvSpPr/>
          <p:nvPr/>
        </p:nvSpPr>
        <p:spPr>
          <a:xfrm>
            <a:off x="6582777" y="4543948"/>
            <a:ext cx="198015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l-GR" sz="1400" i="1" dirty="0" smtClean="0"/>
              <a:t>ποσοστό </a:t>
            </a:r>
            <a:r>
              <a:rPr lang="el-GR" sz="1400" i="1" dirty="0"/>
              <a:t>εξειδίκευσης </a:t>
            </a:r>
            <a:r>
              <a:rPr lang="el-GR" sz="1400" i="1" dirty="0" smtClean="0"/>
              <a:t>ως </a:t>
            </a:r>
            <a:r>
              <a:rPr lang="el-GR" sz="1400" i="1" dirty="0"/>
              <a:t>προς το </a:t>
            </a:r>
            <a:r>
              <a:rPr lang="el-GR" sz="1400" i="1" dirty="0" smtClean="0"/>
              <a:t>ΕΚΤ+</a:t>
            </a:r>
            <a:endParaRPr lang="en-US" sz="1400" i="1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3" name="Rectangle 11"/>
          <p:cNvSpPr/>
          <p:nvPr/>
        </p:nvSpPr>
        <p:spPr>
          <a:xfrm>
            <a:off x="7572856" y="2391994"/>
            <a:ext cx="22814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11 δράσεις ΕΚΤ+</a:t>
            </a:r>
          </a:p>
        </p:txBody>
      </p:sp>
      <p:sp>
        <p:nvSpPr>
          <p:cNvPr id="64" name="Rectangle 32"/>
          <p:cNvSpPr/>
          <p:nvPr/>
        </p:nvSpPr>
        <p:spPr>
          <a:xfrm>
            <a:off x="8629759" y="4524400"/>
            <a:ext cx="191174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l-GR" sz="1400" i="1" dirty="0" smtClean="0"/>
              <a:t>ποσοστό </a:t>
            </a:r>
            <a:r>
              <a:rPr lang="el-GR" sz="1400" i="1" dirty="0"/>
              <a:t>εξειδίκευσης </a:t>
            </a:r>
            <a:r>
              <a:rPr lang="el-GR" sz="1400" i="1" dirty="0" smtClean="0"/>
              <a:t>ως </a:t>
            </a:r>
            <a:r>
              <a:rPr lang="el-GR" sz="1400" i="1" dirty="0"/>
              <a:t>προς </a:t>
            </a:r>
            <a:r>
              <a:rPr lang="el-GR" sz="1400" i="1" dirty="0" smtClean="0"/>
              <a:t>το Πρόγραμμα</a:t>
            </a:r>
            <a:endParaRPr lang="en-US" sz="1400" i="1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65" name="Straight Connector 106"/>
          <p:cNvCxnSpPr/>
          <p:nvPr/>
        </p:nvCxnSpPr>
        <p:spPr>
          <a:xfrm>
            <a:off x="5907580" y="2345847"/>
            <a:ext cx="0" cy="38391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333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2" grpId="0"/>
      <p:bldP spid="33" grpId="0"/>
      <p:bldP spid="51" grpId="0"/>
      <p:bldP spid="52" grpId="0"/>
      <p:bldP spid="54" grpId="0"/>
      <p:bldP spid="61" grpId="0"/>
      <p:bldP spid="62" grpId="0"/>
      <p:bldP spid="63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5" y="165528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Εξειδικεύσεις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3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21958" y="1255058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7" name="Πίνακας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555747"/>
              </p:ext>
            </p:extLst>
          </p:nvPr>
        </p:nvGraphicFramePr>
        <p:xfrm>
          <a:off x="1662989" y="2367770"/>
          <a:ext cx="8129578" cy="24939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9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53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94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2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63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0196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 smtClean="0">
                          <a:effectLst/>
                        </a:rPr>
                        <a:t>Α.Π.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 smtClean="0">
                          <a:effectLst/>
                        </a:rPr>
                        <a:t>Ε.Σ.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Κατηγορίες Δράσεων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Ενδεικτικός π/υ ανά κατηγορία δράσης (ΔΔ)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Απολογισμός Εξειδίκευσης έως  </a:t>
                      </a:r>
                      <a:r>
                        <a:rPr lang="el-GR" sz="1200" dirty="0" smtClean="0">
                          <a:effectLst/>
                        </a:rPr>
                        <a:t>.</a:t>
                      </a:r>
                      <a:r>
                        <a:rPr lang="el-GR" sz="1200" dirty="0">
                          <a:effectLst/>
                        </a:rPr>
                        <a:t>23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% Εξειδίκευσης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Σχόλια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598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3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3.2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3.2.2 Βελτίωση Οδικής Ασφάλειας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 smtClean="0">
                          <a:effectLst/>
                        </a:rPr>
                        <a:t>3.529.412,00 €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3.529.412,00 €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11,31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Νέα δράση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598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ΣΥΝΟΛΟ </a:t>
                      </a:r>
                      <a:r>
                        <a:rPr lang="el-GR" sz="1200" dirty="0" smtClean="0">
                          <a:effectLst/>
                        </a:rPr>
                        <a:t>Α.Π.3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 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 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31.214.257,00 €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 smtClean="0">
                          <a:effectLst/>
                        </a:rPr>
                        <a:t>3.529.412,00 €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11,31%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 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74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4" y="60069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Εξειδικεύσεις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4.2 (ΕΚΤ+)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21958" y="1164792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8" name="Πίνακας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499917"/>
              </p:ext>
            </p:extLst>
          </p:nvPr>
        </p:nvGraphicFramePr>
        <p:xfrm>
          <a:off x="205274" y="1425693"/>
          <a:ext cx="11728580" cy="47945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8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5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60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90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29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24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393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Α.Π.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Ε.Σ.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Κατηγορίες Δράσεων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Ενδεικτικός π/υ ανά κατηγορία δράσης (ΔΔ)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Απολογισμός Εξειδίκευσης έως   .23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% Εξειδίκευσης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Σχόλια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52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4.02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4.6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4.6.1 - Πρόγραμμα ανάπτυξης και ενδυνάμωσης διεπιστημονικών συμβουλευτικών και υποστηρικτικών δομών και μαθησιακής υποστήριξης/συνεκπαίδευσης μαθητών/τριών με αναπηρία ή/και ειδικές εκπαιδευτικές ανάγκες για την ισότιμη πρόσβαση και συμπερίληψη στην εκπαίδευση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4.558.471,00 €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4.558.471,00 €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4,22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Συνεχιζόμενη δράση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4.9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4.9.1 - Ολοκληρωμένες δράσεις ένταξης Υπηκόων τρίτων χωρών στην αγορά εργασίας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1.764.706,00 €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1.764.706,00 €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1,63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Νέα δράση 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0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4.11.1 - Ενίσχυση Υπηρεσιών Πρωτοβάθμιας Φροντίδας Υγείας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13.263.595,00 €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4.848.000,00 €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4,48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Συνεχιζόμενη δράση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4.11.7 - Κέντρα Κοινότητας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5.877.878,00 €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5.877.878,00 €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5,44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Συνεχιζόμενη δράση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4.11.8 - Δομές Παροχής Βασικών Αγαθών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5.080.140,00 €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5.080.140,00 €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4,70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Συνεχιζόμενη δράση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4.11.9 - Δομές καταπολέμησης της βίας κατά των γυναικών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1.237.500,00 €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1.237.500,00 €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1,14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Συνεχιζόμενη δράση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4.11.11 - Κέντρα Ημερήσιας Φροντίδας Ηλικιωμένων [ΚΗΦΗ]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693.000,00 €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693.000,00 €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0,64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Συνεχιζόμενη δράση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2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4.11.12 - Κέντρα Διημέρευσης Ημερήσιας Φροντίδας [ΚΔΗΦ] Ατόμων με Αναπηρία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3.168.000,00 €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3.168.000,00 €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2,93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Συνεχιζόμενη δράση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8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4.11.13 -  Στέγες Υποστηριζόμενης Διαβίωσης ΣΥΔ </a:t>
                      </a:r>
                      <a:r>
                        <a:rPr lang="el-GR" sz="1100" dirty="0" err="1">
                          <a:effectLst/>
                        </a:rPr>
                        <a:t>ΑμεΑ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2.079.000,00 €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2.079.000,00 €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1,92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Συνεχιζόμενη δράση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922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4.11.17 -  Ανάπτυξη υπηρεσιών για την αντιμετώπιση της εξάρτησης (Αλκοόλ, </a:t>
                      </a:r>
                      <a:r>
                        <a:rPr lang="el-GR" sz="1100" dirty="0" smtClean="0">
                          <a:effectLst/>
                        </a:rPr>
                        <a:t>Ναρκωτικά,</a:t>
                      </a:r>
                      <a:r>
                        <a:rPr lang="el-GR" sz="1100" baseline="0" dirty="0" smtClean="0">
                          <a:effectLst/>
                        </a:rPr>
                        <a:t> </a:t>
                      </a:r>
                      <a:r>
                        <a:rPr lang="el-GR" sz="1100" baseline="0" dirty="0" err="1" smtClean="0">
                          <a:effectLst/>
                        </a:rPr>
                        <a:t>κ,α</a:t>
                      </a:r>
                      <a:r>
                        <a:rPr lang="el-GR" sz="1100" baseline="0" dirty="0" smtClean="0">
                          <a:effectLst/>
                        </a:rPr>
                        <a:t>)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495.000,00 €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495.000,00 €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0,46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Συνεχιζόμενη δράση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053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4.02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4.11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4.11.19 - Προώθηση και υποστήριξη παιδιών για την ένταξή τους στην προσχολική εκπαίδευση καθώς και για τη πρόσβασή παιδιών σχολικής ηλικίας, εφήβων και ατόμων με αναπηρία, σε υπηρεσίες δημιουργικής απασχόλησης 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9.411.600,00 €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5.098.039,00 €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4,72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Συνεχιζόμενη δράση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0319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ΣΥΝΟΛΟ </a:t>
                      </a:r>
                      <a:r>
                        <a:rPr lang="el-GR" sz="1100" dirty="0" smtClean="0">
                          <a:effectLst/>
                        </a:rPr>
                        <a:t>– Α.Π. 4.2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 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smtClean="0">
                          <a:effectLst/>
                        </a:rPr>
                        <a:t>108.094.234,00 €</a:t>
                      </a:r>
                      <a:endParaRPr lang="el-GR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34.899.734,00 €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 smtClean="0">
                          <a:effectLst/>
                        </a:rPr>
                        <a:t>32,29 %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 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447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4" y="60069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Εξειδικεύσεις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5 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21958" y="1215629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7" name="Πίνακας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084630"/>
              </p:ext>
            </p:extLst>
          </p:nvPr>
        </p:nvGraphicFramePr>
        <p:xfrm>
          <a:off x="384310" y="1614299"/>
          <a:ext cx="11252719" cy="45728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9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58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5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19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0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62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381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Α.Π.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 smtClean="0">
                          <a:effectLst/>
                        </a:rPr>
                        <a:t>Ε.Σ.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Κατηγορίες Δράσεων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Ενδεικτικός π/υ ανά κατηγορία δράσης (ΔΔ)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Απολογισμός Εξειδίκευσης έως   .23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% Εξειδίκευσης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Σχόλια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13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5.1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5.1.1 - Υποστήριξη της ψηφιοποίησης δημοσίων οργανισμών και ερευνητικών φορέων σε περιοχές ΒΑΑ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3.529.412,00 €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578.450,00 €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0,76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rowSpan="10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Μεταφερόμενες</a:t>
                      </a:r>
                      <a:r>
                        <a:rPr lang="el-GR" sz="1100" baseline="0" dirty="0" smtClean="0">
                          <a:effectLst/>
                        </a:rPr>
                        <a:t> δράσεις</a:t>
                      </a:r>
                      <a:r>
                        <a:rPr lang="el-GR" sz="1100" dirty="0" smtClean="0">
                          <a:effectLst/>
                        </a:rPr>
                        <a:t>  από ΒΑΑ 2014-2020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82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5.1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5.1.2 - Ενεργειακή Αναβάθμιση Δημοσίων Κτιρίων και Υποδομών» σε περιοχές ΒΑΑ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5.882.353,00 €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1.577.500 €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2,07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90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5.1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5.1.3 - Κατασκευή Έργων Αντιπλημμυρικής Προστασίας σε περιοχές ΒΑΑ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4.705.882,00 €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600.000,00 €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0,79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90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5.1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5.1.5 - Υποδομή για καθαρές αστικές μεταφορές σε περιοχές ΒΑΑ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3.529.412,00 €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1.150.000,00 €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1,51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32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5.1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5.1.8 - Κατασκευή οδών για τη βελτίωση της συνδεσιμότητας σε περιοχές ΒΑΑ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5.882.353,00 €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4.250.000,00 €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5,57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711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5.1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5.1.12 - Προστασία, ανάδειξη και αξιοποίηση πολιτιστικών υποδομών σε περιοχές ΒΑΑ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2.941.176,00 €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2.176.100,00 €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2,85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5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5.1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5.1.13 - Υλική ανάπλαση και ασφάλεια δημόσιων χώρων σε περιοχές ΒΑΑ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9.817.905,00 €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1.550.000,00 €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2,03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381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5.2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5.2.1 - Υποστήριξη της ψηφιοποίησης δημοσίων οργανισμών και ερευνητικών φορέων σε περιοχές εκτός ΒΑΑ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2.352.941,00 €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1.000.000,00 €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1,31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381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5.2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5.2.3 - Προστασία και ανάπτυξη υποδομών και υπηρεσιών (εναλλακτικού) τουρισμού σε περιοχές εκτός ΒΑΑ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2.764.706,00 €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240.000,00 €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0,31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587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5.2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5.2.4 - Προστασία, ανάδειξη και αξιοποίηση πολιτιστικών υποδομών σε περιοχές εκτός ΒΑΑ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2.941.177,00 €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290.000,00 €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0,38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0319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ΣΥΝΟΛΟ </a:t>
                      </a:r>
                      <a:r>
                        <a:rPr lang="el-GR" sz="1100" dirty="0" smtClean="0">
                          <a:effectLst/>
                        </a:rPr>
                        <a:t>Α.Π. 5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 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 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76.301.517,00 €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11.834.550,00 €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17,58%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 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345" marR="17345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344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4463" y="219215"/>
            <a:ext cx="8531185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Προγραμματισμός Προσκλήσεων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210055" y="1004655"/>
            <a:ext cx="661311" cy="101677"/>
            <a:chOff x="1847846" y="5503706"/>
            <a:chExt cx="1041400" cy="160116"/>
          </a:xfrm>
        </p:grpSpPr>
        <p:sp>
          <p:nvSpPr>
            <p:cNvPr id="22" name="Parallelogram 21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Parallelogram 22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Parallelogram 23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44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Εικόνα 46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sp>
        <p:nvSpPr>
          <p:cNvPr id="51" name="Rectangle 12"/>
          <p:cNvSpPr/>
          <p:nvPr/>
        </p:nvSpPr>
        <p:spPr>
          <a:xfrm>
            <a:off x="805546" y="1380539"/>
            <a:ext cx="110426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Έχουν προγραμματισθεί προς έκδοση </a:t>
            </a:r>
            <a:r>
              <a:rPr lang="el-GR" b="1" dirty="0" smtClean="0">
                <a:solidFill>
                  <a:schemeClr val="accent1"/>
                </a:solidFill>
              </a:rPr>
              <a:t>31 Προσκλήσεις </a:t>
            </a:r>
            <a:r>
              <a:rPr lang="el-GR" dirty="0" smtClean="0"/>
              <a:t>συνολικού </a:t>
            </a:r>
            <a:r>
              <a:rPr lang="el-GR" dirty="0"/>
              <a:t>προϋπολογισμού </a:t>
            </a:r>
            <a:r>
              <a:rPr lang="en-US" sz="24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113.576.733</a:t>
            </a:r>
            <a:r>
              <a:rPr lang="el-GR" sz="24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l-GR" sz="24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€ ΔΔ </a:t>
            </a:r>
            <a:r>
              <a:rPr lang="el-GR" dirty="0"/>
              <a:t>που αντιστοιχεί σε </a:t>
            </a:r>
            <a:r>
              <a:rPr lang="en-US" sz="20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26,7 </a:t>
            </a:r>
            <a:r>
              <a:rPr lang="el-GR" sz="20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%</a:t>
            </a:r>
            <a:r>
              <a:rPr lang="el-GR" dirty="0" smtClean="0"/>
              <a:t> </a:t>
            </a:r>
            <a:r>
              <a:rPr lang="el-GR" dirty="0"/>
              <a:t>ενεργοποίησης των πόρων του Προγράμματος.</a:t>
            </a:r>
          </a:p>
        </p:txBody>
      </p:sp>
      <p:graphicFrame>
        <p:nvGraphicFramePr>
          <p:cNvPr id="35" name="Chart 47"/>
          <p:cNvGraphicFramePr/>
          <p:nvPr>
            <p:extLst>
              <p:ext uri="{D42A27DB-BD31-4B8C-83A1-F6EECF244321}">
                <p14:modId xmlns:p14="http://schemas.microsoft.com/office/powerpoint/2010/main" val="2871404986"/>
              </p:ext>
            </p:extLst>
          </p:nvPr>
        </p:nvGraphicFramePr>
        <p:xfrm>
          <a:off x="3001299" y="2577667"/>
          <a:ext cx="2297474" cy="2179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6" name="Oval 5"/>
          <p:cNvSpPr/>
          <p:nvPr/>
        </p:nvSpPr>
        <p:spPr>
          <a:xfrm>
            <a:off x="3747769" y="3264966"/>
            <a:ext cx="804534" cy="80453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/>
          <p:cNvSpPr txBox="1"/>
          <p:nvPr/>
        </p:nvSpPr>
        <p:spPr>
          <a:xfrm>
            <a:off x="3752084" y="343639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2,1</a:t>
            </a:r>
            <a:r>
              <a:rPr lang="id-ID" sz="2400" b="1" dirty="0" smtClean="0">
                <a:solidFill>
                  <a:schemeClr val="bg1"/>
                </a:solidFill>
              </a:rPr>
              <a:t>%</a:t>
            </a:r>
            <a:endParaRPr lang="id-ID" sz="2400" b="1" dirty="0">
              <a:solidFill>
                <a:schemeClr val="bg1"/>
              </a:solidFill>
            </a:endParaRPr>
          </a:p>
        </p:txBody>
      </p:sp>
      <p:grpSp>
        <p:nvGrpSpPr>
          <p:cNvPr id="38" name="Group 12"/>
          <p:cNvGrpSpPr/>
          <p:nvPr/>
        </p:nvGrpSpPr>
        <p:grpSpPr>
          <a:xfrm>
            <a:off x="3193215" y="4761794"/>
            <a:ext cx="2020871" cy="1025212"/>
            <a:chOff x="1196731" y="4671262"/>
            <a:chExt cx="2020871" cy="1025212"/>
          </a:xfrm>
        </p:grpSpPr>
        <p:sp>
          <p:nvSpPr>
            <p:cNvPr id="39" name="TextBox 38"/>
            <p:cNvSpPr txBox="1"/>
            <p:nvPr/>
          </p:nvSpPr>
          <p:spPr>
            <a:xfrm>
              <a:off x="1234367" y="4671262"/>
              <a:ext cx="19832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Raleway" panose="020B0003030101060003" pitchFamily="34" charset="0"/>
                </a:rPr>
                <a:t>93.659.676</a:t>
              </a:r>
              <a:r>
                <a:rPr lang="el-GR" sz="2400" b="1" dirty="0" smtClean="0">
                  <a:solidFill>
                    <a:srgbClr val="FF0000"/>
                  </a:solidFill>
                  <a:latin typeface="Raleway" panose="020B0003030101060003" pitchFamily="34" charset="0"/>
                </a:rPr>
                <a:t> </a:t>
              </a:r>
              <a:r>
                <a:rPr lang="el-GR" sz="2400" b="1" dirty="0">
                  <a:solidFill>
                    <a:srgbClr val="FF0000"/>
                  </a:solidFill>
                  <a:latin typeface="Raleway" panose="020B0003030101060003" pitchFamily="34" charset="0"/>
                </a:rPr>
                <a:t>€</a:t>
              </a:r>
              <a:endParaRPr lang="id-ID" sz="2400" b="1" dirty="0">
                <a:solidFill>
                  <a:srgbClr val="FF0000"/>
                </a:solidFill>
                <a:latin typeface="Raleway" panose="020B0003030101060003" pitchFamily="34" charset="0"/>
              </a:endParaRPr>
            </a:p>
          </p:txBody>
        </p:sp>
        <p:cxnSp>
          <p:nvCxnSpPr>
            <p:cNvPr id="40" name="Straight Connector 9"/>
            <p:cNvCxnSpPr/>
            <p:nvPr/>
          </p:nvCxnSpPr>
          <p:spPr>
            <a:xfrm>
              <a:off x="1196731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1753446" y="5327142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dirty="0">
                  <a:latin typeface="Raleway" panose="020B0003030101060003" pitchFamily="34" charset="0"/>
                </a:rPr>
                <a:t>ΕΤΠΑ</a:t>
              </a:r>
              <a:endParaRPr lang="id-ID" dirty="0">
                <a:latin typeface="Raleway" panose="020B0003030101060003" pitchFamily="34" charset="0"/>
              </a:endParaRPr>
            </a:p>
          </p:txBody>
        </p:sp>
      </p:grpSp>
      <p:graphicFrame>
        <p:nvGraphicFramePr>
          <p:cNvPr id="48" name="Chart 136"/>
          <p:cNvGraphicFramePr/>
          <p:nvPr>
            <p:extLst>
              <p:ext uri="{D42A27DB-BD31-4B8C-83A1-F6EECF244321}">
                <p14:modId xmlns:p14="http://schemas.microsoft.com/office/powerpoint/2010/main" val="3855476225"/>
              </p:ext>
            </p:extLst>
          </p:nvPr>
        </p:nvGraphicFramePr>
        <p:xfrm>
          <a:off x="6740046" y="2577667"/>
          <a:ext cx="2297474" cy="2179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9" name="Oval 137"/>
          <p:cNvSpPr/>
          <p:nvPr/>
        </p:nvSpPr>
        <p:spPr>
          <a:xfrm>
            <a:off x="7486516" y="3264966"/>
            <a:ext cx="804534" cy="80453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0" name="TextBox 49"/>
          <p:cNvSpPr txBox="1"/>
          <p:nvPr/>
        </p:nvSpPr>
        <p:spPr>
          <a:xfrm>
            <a:off x="7419745" y="3441536"/>
            <a:ext cx="955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18,0</a:t>
            </a:r>
            <a:r>
              <a:rPr lang="id-ID" sz="2400" b="1" dirty="0" smtClean="0">
                <a:solidFill>
                  <a:schemeClr val="bg1"/>
                </a:solidFill>
              </a:rPr>
              <a:t>%</a:t>
            </a:r>
            <a:endParaRPr lang="id-ID" sz="2400" b="1" dirty="0">
              <a:solidFill>
                <a:schemeClr val="bg1"/>
              </a:solidFill>
            </a:endParaRPr>
          </a:p>
        </p:txBody>
      </p:sp>
      <p:grpSp>
        <p:nvGrpSpPr>
          <p:cNvPr id="53" name="Group 13"/>
          <p:cNvGrpSpPr/>
          <p:nvPr/>
        </p:nvGrpSpPr>
        <p:grpSpPr>
          <a:xfrm>
            <a:off x="6905985" y="4761794"/>
            <a:ext cx="1983235" cy="1025212"/>
            <a:chOff x="3799563" y="4671262"/>
            <a:chExt cx="1983235" cy="1025212"/>
          </a:xfrm>
        </p:grpSpPr>
        <p:sp>
          <p:nvSpPr>
            <p:cNvPr id="66" name="TextBox 65"/>
            <p:cNvSpPr txBox="1"/>
            <p:nvPr/>
          </p:nvSpPr>
          <p:spPr>
            <a:xfrm>
              <a:off x="3799563" y="4671262"/>
              <a:ext cx="19832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Raleway" panose="020B0003030101060003" pitchFamily="34" charset="0"/>
                </a:rPr>
                <a:t>19.917.057</a:t>
              </a:r>
              <a:r>
                <a:rPr lang="el-GR" sz="2400" b="1" dirty="0" smtClean="0">
                  <a:solidFill>
                    <a:srgbClr val="FF0000"/>
                  </a:solidFill>
                  <a:latin typeface="Raleway" panose="020B0003030101060003" pitchFamily="34" charset="0"/>
                </a:rPr>
                <a:t> </a:t>
              </a:r>
              <a:r>
                <a:rPr lang="el-GR" sz="2400" b="1" dirty="0">
                  <a:solidFill>
                    <a:srgbClr val="FF0000"/>
                  </a:solidFill>
                  <a:latin typeface="Raleway" panose="020B0003030101060003" pitchFamily="34" charset="0"/>
                </a:rPr>
                <a:t>€</a:t>
              </a:r>
              <a:endParaRPr lang="id-ID" sz="2400" b="1" dirty="0">
                <a:solidFill>
                  <a:srgbClr val="FF0000"/>
                </a:solidFill>
                <a:latin typeface="Raleway" panose="020B0003030101060003" pitchFamily="34" charset="0"/>
              </a:endParaRPr>
            </a:p>
          </p:txBody>
        </p:sp>
        <p:cxnSp>
          <p:nvCxnSpPr>
            <p:cNvPr id="67" name="Straight Connector 140"/>
            <p:cNvCxnSpPr/>
            <p:nvPr/>
          </p:nvCxnSpPr>
          <p:spPr>
            <a:xfrm>
              <a:off x="3825540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4407099" y="5327142"/>
              <a:ext cx="7681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l-GR" dirty="0">
                  <a:latin typeface="Raleway" panose="020B0003030101060003" pitchFamily="34" charset="0"/>
                </a:rPr>
                <a:t>ΕΚΤ+</a:t>
              </a:r>
              <a:endParaRPr lang="id-ID" dirty="0">
                <a:latin typeface="Raleway" panose="020B00030301010600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934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1" grpId="0"/>
      <p:bldGraphic spid="35" grpId="0">
        <p:bldAsOne/>
      </p:bldGraphic>
      <p:bldP spid="36" grpId="0" animBg="1"/>
      <p:bldP spid="37" grpId="0"/>
      <p:bldGraphic spid="48" grpId="0">
        <p:bldAsOne/>
      </p:bldGraphic>
      <p:bldP spid="49" grpId="0" animBg="1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5" y="165528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Προγραμματισμός Προσκλήσεων 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2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21958" y="1255058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9" name="Πίνακας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514956"/>
              </p:ext>
            </p:extLst>
          </p:nvPr>
        </p:nvGraphicFramePr>
        <p:xfrm>
          <a:off x="307107" y="1620136"/>
          <a:ext cx="11616306" cy="4510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1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2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5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50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65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23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3939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Α/Α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ΤΙΤΛΟΣ ΠΡΟΣΚΛΗΣΗΣ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Ε.Σ.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ΔΥΝΗΤΙΚΟΙ ΔΙΚΑΙΟΥΧΟΙ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ΚΥΡΙΕΣ ΟΜΑΔΕΣ </a:t>
                      </a:r>
                      <a:r>
                        <a:rPr lang="el-GR" sz="1100" dirty="0" smtClean="0">
                          <a:effectLst/>
                        </a:rPr>
                        <a:t>ΣΤΟΧΟΥ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ΣΥΓΧΡΗΜ/ΝΗ ΔΗΜΟΣΙΑ ΔΑΠΑΝΗ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ΗΜΕΡ/ΝΙΑ ΕΝΑΡΞΗΣ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002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1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Έργα ενεργειακής αναβάθμισης κτιρίων και υποδομών του Δημόσιου Τομέα στην </a:t>
                      </a:r>
                      <a:r>
                        <a:rPr lang="el-GR" sz="1100" b="1" dirty="0" err="1">
                          <a:effectLst/>
                        </a:rPr>
                        <a:t>ΠΣτΕ</a:t>
                      </a: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RSO2.1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Υπουργείο Υγείας και εποπτευόμενοι φορείς του, ΟΤΑ Α &amp; Β, ΑΕΙ, Ερευνητικά κέντρα, Υπουργεία Δικαιοσύνης, Ναυτιλίας και εποπτευόμενοι φορείς τους κατά αρμοδιότητα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Ο γενικός πληθυσμός της Περιφέρειας Στερεάς Ελλάδας και οι επισκέπτες αυτής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13.894.971,00 €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</a:t>
                      </a:r>
                      <a:r>
                        <a:rPr lang="el-GR" sz="1100" baseline="30000">
                          <a:effectLst/>
                        </a:rPr>
                        <a:t>ο</a:t>
                      </a:r>
                      <a:r>
                        <a:rPr lang="el-GR" sz="1100">
                          <a:effectLst/>
                        </a:rPr>
                        <a:t> τρίμηνο 2023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541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Έργα αντιπλημμυρικής προστασίας στην </a:t>
                      </a:r>
                      <a:r>
                        <a:rPr lang="el-GR" sz="1100" b="1" dirty="0" err="1">
                          <a:effectLst/>
                        </a:rPr>
                        <a:t>ΠΣτΕ</a:t>
                      </a: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RSO2.4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Υπουργείο Περιβάλλοντος και Ενέργειας και εποπτευόμενοι φορείς του, ΟΤΑ Α &amp; Β και εποπτευόμενοι φορείς τους κατά αρμοδιότητα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Ο γενικός πληθυσμός της Περιφέρειας Στερεάς Ελλάδας και οι επισκέπτες αυτής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27.510.912,00 €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3</a:t>
                      </a:r>
                      <a:r>
                        <a:rPr lang="el-GR" sz="1100" baseline="30000">
                          <a:effectLst/>
                        </a:rPr>
                        <a:t>ο</a:t>
                      </a:r>
                      <a:r>
                        <a:rPr lang="el-GR" sz="1100">
                          <a:effectLst/>
                        </a:rPr>
                        <a:t> τρίμηνο 2023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878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3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Εξοπλισμός πολιτικής προστασίας</a:t>
                      </a: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RSO2.4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Υπουργείο Κλιματικής Κρίσης και Πολιτικής Προστασίας και εποπτευόμενοι φορείς του, ΟΤΑ Α &amp; Β και εποπτευόμενοι φορείς τους, φορείς με σχετική αρμοδιότητα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Ο γενικός πληθυσμός της Περιφέρειας Στερεάς Ελλάδας και οι επισκέπτες αυτής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6.500.000,00 €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3</a:t>
                      </a:r>
                      <a:r>
                        <a:rPr lang="el-GR" sz="1100" baseline="30000">
                          <a:effectLst/>
                        </a:rPr>
                        <a:t>ο </a:t>
                      </a:r>
                      <a:r>
                        <a:rPr lang="el-GR" sz="1100">
                          <a:effectLst/>
                        </a:rPr>
                        <a:t>τρίμηνο 2023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924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4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Έργα κατασκευής/αναβάθμισης Υποδομών Ύδρευσης στην </a:t>
                      </a:r>
                      <a:r>
                        <a:rPr lang="el-GR" sz="1100" b="1" dirty="0" err="1">
                          <a:effectLst/>
                        </a:rPr>
                        <a:t>ΠΣτΕ</a:t>
                      </a: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RSO2.5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ΟΤΑ Α και εποπτευόμενοι φορείς τους, ΔΕΥΑ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Ο γενικός πληθυσμός της Περιφέρειας Στερεάς Ελλάδας και οι επισκέπτες αυτής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15.371.441,00 €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</a:t>
                      </a:r>
                      <a:r>
                        <a:rPr lang="el-GR" sz="1100" baseline="30000" dirty="0">
                          <a:effectLst/>
                        </a:rPr>
                        <a:t>ο</a:t>
                      </a:r>
                      <a:r>
                        <a:rPr lang="el-GR" sz="1100" dirty="0">
                          <a:effectLst/>
                        </a:rPr>
                        <a:t> τρίμηνο 2023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140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5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Δημιουργία πράσινων γωνιών και πράσινων σημείων στους Δήμους της </a:t>
                      </a:r>
                      <a:r>
                        <a:rPr lang="el-GR" sz="1100" b="1" dirty="0" err="1">
                          <a:effectLst/>
                        </a:rPr>
                        <a:t>ΠΣτΕ</a:t>
                      </a: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RSO2.6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ΟΤΑ Α και εποπτευόμενοι φορείς τους, ΦοΔΣΑ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Ο γενικός πληθυσμός της Περιφέρειας Στερεάς Ελλάδας και οι επισκέπτες αυτής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4.500.000,00 €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3</a:t>
                      </a:r>
                      <a:r>
                        <a:rPr lang="el-GR" sz="1100" baseline="30000" dirty="0">
                          <a:effectLst/>
                        </a:rPr>
                        <a:t>ο </a:t>
                      </a:r>
                      <a:r>
                        <a:rPr lang="el-GR" sz="1100" dirty="0">
                          <a:effectLst/>
                        </a:rPr>
                        <a:t>τρίμηνο 2023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29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600" dirty="0" smtClean="0">
                          <a:effectLst/>
                        </a:rPr>
                        <a:t>5</a:t>
                      </a:r>
                      <a:endParaRPr lang="el-GR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ΣΥΝΟΛΟ </a:t>
                      </a:r>
                      <a:r>
                        <a:rPr lang="el-GR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Α.Π.</a:t>
                      </a:r>
                      <a:r>
                        <a:rPr lang="el-GR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l-GR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l-GR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67.777.324,00 €</a:t>
                      </a:r>
                    </a:p>
                  </a:txBody>
                  <a:tcPr marL="47531" marR="475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600" dirty="0">
                          <a:effectLst/>
                        </a:rPr>
                        <a:t> </a:t>
                      </a:r>
                      <a:endParaRPr lang="el-GR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531" marR="47531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840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5" y="165528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Προγραμματισμός Προσκλήσεων 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3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023107" y="1557305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7" name="Πίνακας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342798"/>
              </p:ext>
            </p:extLst>
          </p:nvPr>
        </p:nvGraphicFramePr>
        <p:xfrm>
          <a:off x="444701" y="2795257"/>
          <a:ext cx="11276303" cy="15232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14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5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7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5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16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80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97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721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Α/Α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ΤΙΤΛΟΣ ΠΡΟΣΚΛΗΣΗΣ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Ε.Σ.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ΔΥΝΗΤΙΚΟΙ ΔΙΚΑΙΟΥΧΟΙ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ΚΥΡΙΕΣ ΟΜΑΔΕΣ </a:t>
                      </a:r>
                      <a:r>
                        <a:rPr lang="el-GR" sz="1100" dirty="0" smtClean="0">
                          <a:effectLst/>
                        </a:rPr>
                        <a:t>ΣΤΟΧΟΥ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ΣΥΓΧΡΗΜ/ΝΗ ΔΗΜΟΣΙΑ ΔΑΠΑΝΗ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ΗΜΕΡ/ΝΙΑ ΕΝΑΡΞΗΣ</a:t>
                      </a:r>
                      <a:endParaRPr lang="el-GR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43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1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Βελτίωση Οδικής Ασφάλειας στην </a:t>
                      </a:r>
                      <a:r>
                        <a:rPr lang="el-GR" sz="1100" b="1" dirty="0" err="1">
                          <a:effectLst/>
                        </a:rPr>
                        <a:t>ΠΣτΕ</a:t>
                      </a: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RSO3.2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Υπουργείο Προστασίας του Πολίτη και εποπτευόμενοι φορείς του (ΕΛΑΣ)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Ο γενικός πληθυσμός της Περιφέρειας Στερεάς Ελλάδας, οι επισκέπτες αυτής και οι επιχειρήσεις που λειτουργούν στην </a:t>
                      </a:r>
                      <a:r>
                        <a:rPr lang="el-GR" sz="1100" dirty="0" err="1">
                          <a:effectLst/>
                        </a:rPr>
                        <a:t>ΠΣτΕ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3.529.412,00 €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3</a:t>
                      </a:r>
                      <a:r>
                        <a:rPr lang="el-GR" sz="1100" baseline="30000" dirty="0">
                          <a:effectLst/>
                        </a:rPr>
                        <a:t>ο </a:t>
                      </a:r>
                      <a:r>
                        <a:rPr lang="el-GR" sz="1100" dirty="0">
                          <a:effectLst/>
                        </a:rPr>
                        <a:t>τρίμηνο 2023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95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ΣΥΝΟΛΟ </a:t>
                      </a:r>
                      <a:r>
                        <a:rPr lang="el-GR" sz="1200" b="1" dirty="0" smtClean="0">
                          <a:effectLst/>
                        </a:rPr>
                        <a:t>Α.Π. </a:t>
                      </a:r>
                      <a:r>
                        <a:rPr lang="el-GR" sz="1200" b="1" dirty="0">
                          <a:effectLst/>
                        </a:rPr>
                        <a:t>3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>
                          <a:effectLst/>
                        </a:rPr>
                        <a:t> </a:t>
                      </a:r>
                      <a:endParaRPr lang="el-GR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>
                          <a:effectLst/>
                        </a:rPr>
                        <a:t> </a:t>
                      </a:r>
                      <a:endParaRPr lang="el-GR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>
                          <a:effectLst/>
                        </a:rPr>
                        <a:t> </a:t>
                      </a:r>
                      <a:endParaRPr lang="el-GR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3.529.412,00 €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 </a:t>
                      </a:r>
                      <a:endParaRPr lang="el-GR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2968" marR="42968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49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5" y="165528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Προγραμματισμός Προσκλήσεων 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4.1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93107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8" name="Πίνακας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208722"/>
              </p:ext>
            </p:extLst>
          </p:nvPr>
        </p:nvGraphicFramePr>
        <p:xfrm>
          <a:off x="326573" y="1881750"/>
          <a:ext cx="11532635" cy="34903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8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9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85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8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82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30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977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Α/Α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ΤΙΤΛΟΣ ΠΡΟΣΚΛΗΣΗΣ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ΚΩΔ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ΔΥΝΗΤΙΚΟΙ ΔΙΚΑΙΟΥΧΟΙ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ΚΥΡΙΕΣ ΟΜΑΔΕΣ </a:t>
                      </a:r>
                      <a:r>
                        <a:rPr lang="el-GR" sz="1100" dirty="0" smtClean="0">
                          <a:effectLst/>
                        </a:rPr>
                        <a:t>ΣΤΟΧΟΥ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ΣΥΓΧΡΗΜ/ΝΗ ΔΗΜΟΣΙΑ ΔΑΠΑΝΗ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ΗΜΕΡ/ΝΙΑ ΕΝΑΡΞΗΣ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816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1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Έργα δημιουργίας, επέκτασης και εκσυγχρονισμός Μονάδων Προσχολικής Εκπαίδευσης και Φροντίδας στην </a:t>
                      </a:r>
                      <a:r>
                        <a:rPr lang="el-GR" sz="1100" b="1" dirty="0" err="1">
                          <a:effectLst/>
                        </a:rPr>
                        <a:t>ΠΣτΕ</a:t>
                      </a:r>
                      <a:endParaRPr lang="el-GR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RSO4.2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ΟΤΑ Α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Άνεργοι, Απασχολούμενοι, Παιδιά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2.941.176,00 €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</a:t>
                      </a:r>
                      <a:r>
                        <a:rPr lang="el-GR" sz="1100" baseline="30000">
                          <a:effectLst/>
                        </a:rPr>
                        <a:t>ο</a:t>
                      </a:r>
                      <a:r>
                        <a:rPr lang="el-GR" sz="1100">
                          <a:effectLst/>
                        </a:rPr>
                        <a:t> τρίμηνο 2023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82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2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Έργα κατασκευής, επέκτασης και εκσυγχρονισμού Μονάδων πρωτοβάθμιας και δευτεροβάθμιας εκπαίδευσης στην </a:t>
                      </a:r>
                      <a:r>
                        <a:rPr lang="el-GR" sz="1100" b="1" dirty="0" err="1">
                          <a:effectLst/>
                        </a:rPr>
                        <a:t>ΠΣτΕ</a:t>
                      </a:r>
                      <a:endParaRPr lang="el-GR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RSO4.2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ΟΤΑ Α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Παιδιά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8.823.529,00 €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</a:t>
                      </a:r>
                      <a:r>
                        <a:rPr lang="el-GR" sz="1100" baseline="30000">
                          <a:effectLst/>
                        </a:rPr>
                        <a:t>ο</a:t>
                      </a:r>
                      <a:r>
                        <a:rPr lang="el-GR" sz="1100">
                          <a:effectLst/>
                        </a:rPr>
                        <a:t> τρίμηνο 2023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45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3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Δράσεις αναβάθμισης και επέκτασης εξοπλισμού υγειονομικής περίθαλψης στην </a:t>
                      </a:r>
                      <a:r>
                        <a:rPr lang="el-GR" sz="1100" b="1" dirty="0" err="1">
                          <a:effectLst/>
                        </a:rPr>
                        <a:t>ΠΣτΕ</a:t>
                      </a:r>
                      <a:endParaRPr lang="el-GR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RSO4.5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Υπουργείο Υγείας και εποπτευόμενοι φορείς του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>
                          <a:effectLst/>
                        </a:rPr>
                        <a:t>Ο γενικός πληθυσμός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8.235.294,00 €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</a:t>
                      </a:r>
                      <a:r>
                        <a:rPr lang="el-GR" sz="1100" baseline="30000">
                          <a:effectLst/>
                        </a:rPr>
                        <a:t>ο</a:t>
                      </a:r>
                      <a:r>
                        <a:rPr lang="el-GR" sz="1100">
                          <a:effectLst/>
                        </a:rPr>
                        <a:t> τρίμηνο 2023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47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dirty="0" smtClean="0">
                          <a:effectLst/>
                        </a:rPr>
                        <a:t>4</a:t>
                      </a:r>
                      <a:endParaRPr lang="el-GR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>
                          <a:effectLst/>
                        </a:rPr>
                        <a:t>Δράσεις προστασίας, ανάδειξης και αξιοποίησης πολιτιστικών υποδομών στην </a:t>
                      </a:r>
                      <a:r>
                        <a:rPr lang="el-GR" sz="1100" b="1" dirty="0" err="1">
                          <a:effectLst/>
                        </a:rPr>
                        <a:t>ΠΣτΕ</a:t>
                      </a:r>
                      <a:endParaRPr lang="el-GR" sz="16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RSO4.6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Υπουργείο Πολιτισμού και Αθλητισμού και εποπτευόμενοι φορείς του, ΟΤΑ Α &amp; Β, Δημόσιοι Φορείς με αρμοδιότητα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Ο γενικός πληθυσμός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2.352.941,00 €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>
                          <a:effectLst/>
                        </a:rPr>
                        <a:t>3</a:t>
                      </a:r>
                      <a:r>
                        <a:rPr lang="el-GR" sz="1100" baseline="30000">
                          <a:effectLst/>
                        </a:rPr>
                        <a:t>ο </a:t>
                      </a:r>
                      <a:r>
                        <a:rPr lang="el-GR" sz="1100">
                          <a:effectLst/>
                        </a:rPr>
                        <a:t>τρίμηνο 2023</a:t>
                      </a:r>
                      <a:endParaRPr lang="el-GR" sz="16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954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 smtClean="0">
                          <a:effectLst/>
                        </a:rPr>
                        <a:t>ΣΥΝΟΛΟ Α.Π. 4.1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>
                          <a:effectLst/>
                        </a:rPr>
                        <a:t> </a:t>
                      </a:r>
                      <a:endParaRPr lang="el-GR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 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 smtClean="0">
                          <a:effectLst/>
                        </a:rPr>
                        <a:t> 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>
                          <a:effectLst/>
                        </a:rPr>
                        <a:t>22.352.940,00 €</a:t>
                      </a:r>
                      <a:endParaRPr lang="el-GR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 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3838" marR="53838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927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5" y="165528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Προγραμματισμός Προσκλήσεων 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4.2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93107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7" name="Πίνακας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444427"/>
              </p:ext>
            </p:extLst>
          </p:nvPr>
        </p:nvGraphicFramePr>
        <p:xfrm>
          <a:off x="311024" y="1597242"/>
          <a:ext cx="11613497" cy="4636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0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5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118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08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52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6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Α/Α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ΤΙΤΛΟΣ ΠΡΟΣΚΛΗΣΗΣ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Ε.Σ.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ΔΥΝΗΤΙΚΟΙ ΔΙΚΑΙΟΥΧΟΙ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ΚΥΡΙΕΣ ΟΜΑΔΕΣ ΣΤΟΧΟΥ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ΣΥΓΧΡΗΜ/ΝΗ ΔΗΜΟΣΙΑ ΔΑΠΑΝΗ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ΗΜΕΡ/ΝΙΑ ΕΝΑΡΞΗΣ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54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1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Προώθηση και υποστήριξη παιδιών για την ένταξή τους στην προσχολική εκπαίδευση καθώς και για τη πρόσβασή παιδιών σχολικής ηλικίας, εφήβων και ατόμων με αναπηρία, σε υπηρεσίες δημιουργικής απασχόλησης, κύκλος 2022-2023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ESO4.11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Ελληνική Εταιρεία Τοπικής Ανάπτυξης και Αυτοδιοίκησης Α. Ε.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Κύριες ομάδες στόχου: παιδιά, έφηβοι και άτομα με αναπηρία </a:t>
                      </a:r>
                      <a:r>
                        <a:rPr lang="el-GR" sz="900" dirty="0" smtClean="0">
                          <a:effectLst/>
                        </a:rPr>
                        <a:t>,   </a:t>
                      </a:r>
                      <a:r>
                        <a:rPr lang="el-GR" sz="900" dirty="0">
                          <a:effectLst/>
                        </a:rPr>
                        <a:t>Φορείς:                                                ΟΤΑ Α’ βαθμού/Δήμοι της Περιφέρειας Στερεάς Ελλάδας - Νομικά Πρόσωπα Δημοσίου Δικαίου των Δήμων, Κοινωφελείς Επιχειρήσεις των Δήμων, Διαδημοτικές Επιχειρήσεις των Δήμων, Νομικά Πρόσωπα Ιδιωτικού Δικαίου μη κερδοσκοπικού χαρακτήρα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5.098.039,00 €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1</a:t>
                      </a:r>
                      <a:r>
                        <a:rPr lang="el-GR" sz="900" baseline="30000">
                          <a:effectLst/>
                        </a:rPr>
                        <a:t>ο</a:t>
                      </a:r>
                      <a:r>
                        <a:rPr lang="el-GR" sz="900">
                          <a:effectLst/>
                        </a:rPr>
                        <a:t> τρίμηνο 2023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76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2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Κέντρα Διημέρευσης Ημερήσιας Φροντίδας [ΚΔΗΦ] Ατόμων με Αναπηρία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ESO4.11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ΝΠΙΔ μη κερδοσκοπικού χαρακτήρα (ενώσεις γονέων ατόμων με Αναπηρία, άλλοι φορείς θεσμικά επαρκείς για την λειτουργία τέτοιου είδους δομών, κλπ)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Άτομα με Αναπηρία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3.168.000,00 €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3</a:t>
                      </a:r>
                      <a:r>
                        <a:rPr lang="el-GR" sz="900" baseline="30000" dirty="0">
                          <a:effectLst/>
                        </a:rPr>
                        <a:t>ο</a:t>
                      </a:r>
                      <a:r>
                        <a:rPr lang="el-GR" sz="900" dirty="0">
                          <a:effectLst/>
                        </a:rPr>
                        <a:t> τρίμηνο 2023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76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Κέντρα Κοινότητας 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ESO4.11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ΟΤΑ Α’ βαθμού/Δήμοι της Περιφέρειας Στερεάς Ελλάδας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Κύριες ομάδες στόχου: συμμετεχόντων: Γενικός Πληθυσμός, Υπήκοοι Τρίτων Χωρών, Ευάλωτες Κοινωνικές Ομάδες, Περιθωριοποιημένες Κοινότητες Ρομά Φορείς: ΟΤΑ Α’ βαθμού/Δήμοι της Περιφέρειας Στερεάς Ελλάδας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5.877.878,00 €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2</a:t>
                      </a:r>
                      <a:r>
                        <a:rPr lang="el-GR" sz="900" baseline="30000" dirty="0">
                          <a:effectLst/>
                        </a:rPr>
                        <a:t>ο</a:t>
                      </a:r>
                      <a:r>
                        <a:rPr lang="el-GR" sz="900" dirty="0">
                          <a:effectLst/>
                        </a:rPr>
                        <a:t> τρίμηνο 2023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Δομές Παροχής Βασικών Αγαθών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ESO4.11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ΟΤΑ Α’ βαθμού/Δήμοι της Περιφέρειας Στερεάς Ελλάδας - Νομικά Πρόσωπα των Δήμων (Δημοτικά ΝΠΔΔ, Κοινωφελείς Επιχειρήσεις των Δήμων, λοιποί Δημοτικοί Φορείς) - ΜΚΟ (συμπράττοντας υποχρεωτικά με τον οικείο Δήμο) - Κοινωνικές Φορείς ΚΑΛΟ του Ν.4430/2016 (συμπράττοντας υποχρεωτικά με τον οικείο Δήμο)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Ευπαθείς και Ευάλωτες Κοινωνικές Ομάδες             Φορείς: ΟΤΑ Α’ βαθμού/Δήμοι της Περιφέρειας Στερεάς Ελλάδας - Νομικά Πρόσωπα των Δήμων (Δημοτικά ΝΠΔΔ, Κοινωφελείς Επιχειρήσεις των Δήμων, λοιποί Δημοτικοί Φορείς) - ΜΚΟ (συμπράττοντας υποχρεωτικά με τον οικείο Δήμο) - Κοινωνικές Φορείς ΚΑΛΟ του Ν.4430/2016 (συμπράττοντας υποχρεωτικά με τον οικείο Δήμο)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5.080.140,00 €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2</a:t>
                      </a:r>
                      <a:r>
                        <a:rPr lang="el-GR" sz="900" baseline="30000" dirty="0">
                          <a:effectLst/>
                        </a:rPr>
                        <a:t>ο</a:t>
                      </a:r>
                      <a:r>
                        <a:rPr lang="el-GR" sz="900" dirty="0">
                          <a:effectLst/>
                        </a:rPr>
                        <a:t> τρίμηνο 2023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 smtClean="0">
                          <a:effectLst/>
                        </a:rPr>
                        <a:t>Κέντρα Ημερήσιας Φροντίδας Ηλικιωμένων [ΚΗΦΗ]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ESO4.11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- ΟΤΑ Α’ βαθμού/Δήμοι της Περιφέρειας Στερεάς Ελλάδας - Νομικά Πρόσωπα Δημοσίου Δικαίου των Δήμων, Κοινωφελείς Επιχειρήσεις των Δήμων, Διαδημοτικές Επιχειρήσεις των Δήμων, Νομικά Πρόσωπα Ιδιωτικού Δικαίου μη κερδοσκοπικού χαρακτήρα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Άτομα τρίτης ηλικίας    Φορείς:    - ΟΤΑ Α’ βαθμού/Δήμοι της Περιφέρειας Στερεάς Ελλάδας - Νομικά Πρόσωπα Δημοσίου Δικαίου των Δήμων, Κοινωφελείς Επιχειρήσεις των Δήμων, Διαδημοτικές Επιχειρήσεις των Δήμων, Νομικά Πρόσωπα Ιδιωτικού Δικαίου μη κερδοσκοπικού χαρακτήρα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693.000,00 €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3</a:t>
                      </a:r>
                      <a:r>
                        <a:rPr lang="el-GR" sz="900" baseline="30000" dirty="0">
                          <a:effectLst/>
                        </a:rPr>
                        <a:t>ο</a:t>
                      </a:r>
                      <a:r>
                        <a:rPr lang="el-GR" sz="900" dirty="0">
                          <a:effectLst/>
                        </a:rPr>
                        <a:t> τρίμηνο 2023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936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5" y="165528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Προγραμματισμός Προσκλήσεων 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4.2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93107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14" name="Πίνακας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76697"/>
              </p:ext>
            </p:extLst>
          </p:nvPr>
        </p:nvGraphicFramePr>
        <p:xfrm>
          <a:off x="351302" y="1531928"/>
          <a:ext cx="11507906" cy="47475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3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5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8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28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6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38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9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6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Α/Α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ΤΙΤΛΟΣ ΠΡΟΣΚΛΗΣΗΣ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Ε.Σ.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ΔΥΝΗΤΙΚΟΙ ΔΙΚΑΙΟΥΧΟΙ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ΚΥΡΙΕΣ ΟΜΑΔΕΣ ΣΤΟΧΟΥ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ΣΥΓΧΡΗΜ/ΝΗ ΔΗΜΟΣΙΑ ΔΑΠΑΝΗ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ΗΜΕΡ/ΝΙΑ ΕΝΑΡΞΗΣ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76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Δομές καταπολέμησης της βίας κατά των γυναικών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ESO4.11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Δήμος Θηβαίων, Δήμος Λαμιέων, Δήμος Χαλκιδέων, Κέντρο Ερευνών  για Θέματα Ισότητας (ΚΕΘΙ).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Γυναίκες θύματα έμφυλης βίας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1.237.500,00 €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</a:t>
                      </a:r>
                      <a:r>
                        <a:rPr lang="el-GR" sz="900" dirty="0">
                          <a:effectLst/>
                        </a:rPr>
                        <a:t>2023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10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Πρόγραμμα ανάπτυξης και ενδυνάμωσης διεπιστημονικών συμβουλευτικών και υποστηρικτικών δομών και μαθησιακής υποστήριξης/συνεκπαίδευσης μαθητών/τριών με αναπηρία ή/και ειδικές εκπαιδευτικές ανάγκες για την ισότιμη πρόσβαση και συμπερίληψη στην εκπαίδευση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ESO4.6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ΕΠΙΤΕΛΙΚΗ ΔΟΜΗ ΕΣΠΑ Υ.ΠΑΙ.Θ., ΤΟΜΕΑΣ ΠΑΙΔΕΙΑΣ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Παιδιά με Αναπηρία ή/και εκπαιδευτικές ανάγκες Έφηβοι [13-15 ετών] από οικογένειες χαμηλών εισοδηματικών κριτηρίων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4.558.471,00 €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7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8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Ολοκληρωμένες δράσεις ένταξης Υπηκόων τρίτων χωρών στην αγορά εργασίας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ESO4.9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Διεθνής Οργανισμός Μετανάστευσης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Υπήκοοι Τρίτων Χωρών - Δικαιούχοι Διεθνούς Προστασίας, Εκπατρισμένοι πολίτες Ουκρανίας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1.764.706,00 €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18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9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Στέγες Υποστηριζόμενης Διαβίωσης ΣΥΔ </a:t>
                      </a:r>
                      <a:r>
                        <a:rPr lang="el-GR" sz="900" b="1" dirty="0" err="1">
                          <a:effectLst/>
                        </a:rPr>
                        <a:t>ΑμεΑ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ESO4.11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ΝΠΔΔ εποπτευόμενα και μη από το Υπουργείο Εργασίας και Κοινωνικών Υποθέσεων Φυσικά ή Νομικά Πρόσωπα Ιδιωτικού Δικαίου κάθε μορφής, μη κερδοσκοπικού χαρακτήρα που παρέχουν υπηρεσίες υποστηριζόμενης διαβίωσης σε άτομα με αναπηρίες, νοητικές, αισθητηριακές ή κινητικές, εκ γενετής ή επίκτητες, σύμφωνα με το ισχύον θεσμικό πλαίσιο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Άτομα με αναπηρία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448.425,00 €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01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10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Ενίσχυση Υπηρεσιών Πρωτοβάθμιας Φροντίδας Υγείας/ ΣΥΝΕΧΙΣΗ ΔΡΑΣΗΣ ΤΟΠΙΚΩΝ ΟΜΑΔΩΝ ΥΓΕΙΑΣ (ΤΟΜΥ) 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ESO4.11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Επιτελική Δομή ΕΣΠΑ Υπουργείου Υγείας (ΕΔΕΥΠΥ) και φορέας λειτουργίας η 5η Υγειονομική Περιφέρεια Θεσσαλίας και Στερεάς Ελλάδας.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Γενικός πληθυσμός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4.848.000,00 €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7047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Ανάπτυξη υπηρεσιών για την αντιμετώπιση της εξάρτησης (Αλκοόλ, Ναρκωτικές ουσίες, κλπ.)/Συνέχιση δράσης: Παροχή υπηρεσιών για την καταπολέμηση των εξαρτήσεων στην Κοινότητα. 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ESO4.11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ΚΕΝΤΡΟ ΘΕΡΑΠΕΙΑΣ ΕΞΑΡΤΗΜΕΝΩΝ ΑΤΟΜΩΝ (ΚΕΘΕΑ)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Άτομα που κάνουν χρήση εξαρτησιογόνων ουσιών ή παρουσιάζουν άλλου τύπου εξαρτητικές συμπεριφορές καθώς και άτομα του στενού τους περιβάλλοντος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495.000,00 €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24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100" b="1" dirty="0" smtClean="0">
                          <a:effectLst/>
                        </a:rPr>
                        <a:t> ΣΥΝΟΛΟ Α.Π. 4.2</a:t>
                      </a:r>
                      <a:endParaRPr lang="el-GR" sz="1100" b="1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>
                          <a:effectLst/>
                        </a:rPr>
                        <a:t> </a:t>
                      </a:r>
                      <a:endParaRPr lang="el-GR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 smtClean="0">
                          <a:effectLst/>
                        </a:rPr>
                        <a:t> </a:t>
                      </a: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>
                          <a:effectLst/>
                        </a:rPr>
                        <a:t> </a:t>
                      </a:r>
                      <a:endParaRPr lang="el-GR" sz="11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dirty="0" smtClean="0">
                          <a:effectLst/>
                        </a:rPr>
                        <a:t>33.269.159 </a:t>
                      </a:r>
                      <a:r>
                        <a:rPr lang="el-GR" sz="1100" b="1" dirty="0">
                          <a:effectLst/>
                        </a:rPr>
                        <a:t>€</a:t>
                      </a: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100" b="1" baseline="30000" dirty="0">
                          <a:effectLst/>
                        </a:rPr>
                        <a:t> </a:t>
                      </a:r>
                      <a:endParaRPr lang="el-GR" sz="11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72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6874" y="91991"/>
            <a:ext cx="659674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Πρόγραμμα «Στερεά Ελλάδα» 2021 - 2027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4326360" y="1317877"/>
            <a:ext cx="661311" cy="101677"/>
            <a:chOff x="1847846" y="5503706"/>
            <a:chExt cx="1041400" cy="160116"/>
          </a:xfrm>
        </p:grpSpPr>
        <p:sp>
          <p:nvSpPr>
            <p:cNvPr id="5" name="Parallelogram 4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Parallelogram 6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47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sp>
        <p:nvSpPr>
          <p:cNvPr id="53" name="Rectangle 9"/>
          <p:cNvSpPr/>
          <p:nvPr/>
        </p:nvSpPr>
        <p:spPr>
          <a:xfrm>
            <a:off x="234918" y="3577881"/>
            <a:ext cx="362562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2400" b="1" dirty="0" smtClean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426.065.902 €</a:t>
            </a:r>
            <a:endParaRPr lang="en-US" sz="2400" b="1" dirty="0">
              <a:solidFill>
                <a:srgbClr val="FF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4" name="Rectangle 10"/>
          <p:cNvSpPr/>
          <p:nvPr/>
        </p:nvSpPr>
        <p:spPr>
          <a:xfrm>
            <a:off x="188265" y="2758335"/>
            <a:ext cx="2442968" cy="796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Συνολική </a:t>
            </a:r>
          </a:p>
          <a:p>
            <a:pPr>
              <a:lnSpc>
                <a:spcPct val="120000"/>
              </a:lnSpc>
            </a:pPr>
            <a:r>
              <a:rPr lang="el-G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Δημόσια Δαπάνη</a:t>
            </a:r>
            <a:r>
              <a:rPr lang="id-ID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55" name="Group 15"/>
          <p:cNvGrpSpPr/>
          <p:nvPr/>
        </p:nvGrpSpPr>
        <p:grpSpPr>
          <a:xfrm>
            <a:off x="3116424" y="1940311"/>
            <a:ext cx="7333862" cy="4208562"/>
            <a:chOff x="4721289" y="1399136"/>
            <a:chExt cx="7333862" cy="4208562"/>
          </a:xfrm>
        </p:grpSpPr>
        <p:graphicFrame>
          <p:nvGraphicFramePr>
            <p:cNvPr id="56" name="Chart 13"/>
            <p:cNvGraphicFramePr/>
            <p:nvPr>
              <p:extLst>
                <p:ext uri="{D42A27DB-BD31-4B8C-83A1-F6EECF244321}">
                  <p14:modId xmlns:p14="http://schemas.microsoft.com/office/powerpoint/2010/main" val="3691408054"/>
                </p:ext>
              </p:extLst>
            </p:nvPr>
          </p:nvGraphicFramePr>
          <p:xfrm>
            <a:off x="4721289" y="1399136"/>
            <a:ext cx="7333862" cy="42085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57" name="TextBox 14"/>
            <p:cNvSpPr txBox="1"/>
            <p:nvPr/>
          </p:nvSpPr>
          <p:spPr>
            <a:xfrm>
              <a:off x="6942613" y="2875001"/>
              <a:ext cx="2072987" cy="10165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l-GR" sz="2800" spc="-1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Συνολική Δημόσια Δαπάνη</a:t>
              </a:r>
              <a:endParaRPr 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8" name="Speech Bubble: Rectangle 16"/>
          <p:cNvSpPr/>
          <p:nvPr/>
        </p:nvSpPr>
        <p:spPr>
          <a:xfrm>
            <a:off x="8034513" y="1797345"/>
            <a:ext cx="1738598" cy="626433"/>
          </a:xfrm>
          <a:prstGeom prst="wedgeRectCallout">
            <a:avLst>
              <a:gd name="adj1" fmla="val -90270"/>
              <a:gd name="adj2" fmla="val 79835"/>
            </a:avLst>
          </a:prstGeom>
          <a:solidFill>
            <a:schemeClr val="bg1"/>
          </a:solidFill>
          <a:ln>
            <a:noFill/>
          </a:ln>
          <a:effectLst>
            <a:outerShdw blurRad="723900" sx="90000" sy="90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Σ.Π.1 </a:t>
            </a:r>
            <a:r>
              <a:rPr lang="el-G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54.104.712 €  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Speech Bubble: Rectangle 18"/>
          <p:cNvSpPr/>
          <p:nvPr/>
        </p:nvSpPr>
        <p:spPr>
          <a:xfrm>
            <a:off x="8232471" y="3043011"/>
            <a:ext cx="1738598" cy="626433"/>
          </a:xfrm>
          <a:prstGeom prst="wedgeRectCallout">
            <a:avLst>
              <a:gd name="adj1" fmla="val -63293"/>
              <a:gd name="adj2" fmla="val 120699"/>
            </a:avLst>
          </a:prstGeom>
          <a:solidFill>
            <a:schemeClr val="bg1"/>
          </a:solidFill>
          <a:ln>
            <a:noFill/>
          </a:ln>
          <a:effectLst>
            <a:outerShdw blurRad="723900" sx="90000" sy="90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Σ.Π.2 </a:t>
            </a:r>
            <a:r>
              <a:rPr lang="el-G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86.012.618 €  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Speech Bubble: Rectangle 19"/>
          <p:cNvSpPr/>
          <p:nvPr/>
        </p:nvSpPr>
        <p:spPr>
          <a:xfrm>
            <a:off x="3253260" y="2195757"/>
            <a:ext cx="1738598" cy="626433"/>
          </a:xfrm>
          <a:prstGeom prst="wedgeRectCallout">
            <a:avLst>
              <a:gd name="adj1" fmla="val 51973"/>
              <a:gd name="adj2" fmla="val 100343"/>
            </a:avLst>
          </a:prstGeom>
          <a:solidFill>
            <a:schemeClr val="bg1"/>
          </a:solidFill>
          <a:ln>
            <a:noFill/>
          </a:ln>
          <a:effectLst>
            <a:outerShdw blurRad="723900" sx="90000" sy="90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Σ.Π.5 </a:t>
            </a:r>
            <a:r>
              <a:rPr lang="el-G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76.301.517 €  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Speech Bubble: Rectangle 20"/>
          <p:cNvSpPr/>
          <p:nvPr/>
        </p:nvSpPr>
        <p:spPr>
          <a:xfrm>
            <a:off x="7604911" y="5300710"/>
            <a:ext cx="1510336" cy="653840"/>
          </a:xfrm>
          <a:prstGeom prst="wedgeRectCallout">
            <a:avLst>
              <a:gd name="adj1" fmla="val -38113"/>
              <a:gd name="adj2" fmla="val -109967"/>
            </a:avLst>
          </a:prstGeom>
          <a:solidFill>
            <a:schemeClr val="bg1"/>
          </a:solidFill>
          <a:ln>
            <a:noFill/>
          </a:ln>
          <a:effectLst>
            <a:outerShdw blurRad="723900" sx="90000" sy="90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Σ.Π.3 </a:t>
            </a:r>
            <a:r>
              <a:rPr lang="el-G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31.214.257 €  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Speech Bubble: Rectangle 20"/>
          <p:cNvSpPr/>
          <p:nvPr/>
        </p:nvSpPr>
        <p:spPr>
          <a:xfrm>
            <a:off x="3625435" y="5471495"/>
            <a:ext cx="1738598" cy="653840"/>
          </a:xfrm>
          <a:prstGeom prst="wedgeRectCallout">
            <a:avLst>
              <a:gd name="adj1" fmla="val 51973"/>
              <a:gd name="adj2" fmla="val -91966"/>
            </a:avLst>
          </a:prstGeom>
          <a:solidFill>
            <a:schemeClr val="bg1"/>
          </a:solidFill>
          <a:ln>
            <a:noFill/>
          </a:ln>
          <a:effectLst>
            <a:outerShdw blurRad="723900" sx="90000" sy="90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Σ.Π.4 </a:t>
            </a:r>
            <a:r>
              <a:rPr lang="el-G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170.522.747 €  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Speech Bubble: Rectangle 16"/>
          <p:cNvSpPr/>
          <p:nvPr/>
        </p:nvSpPr>
        <p:spPr>
          <a:xfrm>
            <a:off x="6113207" y="1208744"/>
            <a:ext cx="1738598" cy="626433"/>
          </a:xfrm>
          <a:prstGeom prst="wedgeRectCallout">
            <a:avLst>
              <a:gd name="adj1" fmla="val -42362"/>
              <a:gd name="adj2" fmla="val 107294"/>
            </a:avLst>
          </a:prstGeom>
          <a:solidFill>
            <a:schemeClr val="bg1"/>
          </a:solidFill>
          <a:ln>
            <a:noFill/>
          </a:ln>
          <a:effectLst>
            <a:outerShdw blurRad="723900" sx="90000" sy="90000" algn="c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Τ.Β </a:t>
            </a:r>
          </a:p>
          <a:p>
            <a:pPr algn="ctr"/>
            <a:r>
              <a:rPr lang="el-G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7.910.051 €  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4" name="Εικόνα 23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2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5" y="165528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Προγραμματισμός Προσκλήσεων 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5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93107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14" name="Πίνακας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983046"/>
              </p:ext>
            </p:extLst>
          </p:nvPr>
        </p:nvGraphicFramePr>
        <p:xfrm>
          <a:off x="407284" y="1567542"/>
          <a:ext cx="11591882" cy="43891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2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4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2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922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77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3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72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Α/Α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ΤΙΤΛΟΣ ΠΡΟΣΚΛΗΣΗΣ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Ε.Σ.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ΔΥΝΗΤΙΚΟΙ ΔΙΚΑΙΟΥΧΟΙ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ΚΥΡΙΕΣ ΟΜΑΔΕΣ ΣΤΟΧΟΥ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ΣΥΓΧΡΗΜ/ΝΗ ΔΗΜΟΣΙΑ ΔΑΠΑΝΗ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ΗΜΕΡ/ΝΙΑ ΕΝΑΡΞΗΣ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8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>
                          <a:effectLst/>
                        </a:rPr>
                        <a:t>Υποστήριξη της ψηφιοποίησης δημοσίων οργανισμών και ερευνητικών φορέων σε περιοχές ΒΑΑ – Στάδιο Α</a:t>
                      </a:r>
                      <a:endParaRPr lang="el-G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RSSO5.1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Δήμος </a:t>
                      </a:r>
                      <a:r>
                        <a:rPr lang="el-GR" sz="900" dirty="0" err="1">
                          <a:effectLst/>
                        </a:rPr>
                        <a:t>Λαμιέων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ΟΤΑ Α’ και Β’ βαθμού – Αστικές Αρχές, Δημόσιοι οργανισμοί, Επαγγελματικοί κι επιστημονικοί φορείς, Φορείς κοινωνίας των πολιτών, Πληθυσμός σε περιοχές εφαρμογής ΟΧΕ/ΒΑΑ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578.450,00 €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772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2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Ενεργειακή Αναβάθμιση Δημοσίων Κτιρίων και Υποδομών σε περιοχές ΒΑΑ – Στάδιο Α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RSO5.1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1. Δήμος </a:t>
                      </a:r>
                      <a:r>
                        <a:rPr lang="el-GR" sz="900" dirty="0" err="1">
                          <a:effectLst/>
                        </a:rPr>
                        <a:t>Λαμιέων</a:t>
                      </a:r>
                      <a:r>
                        <a:rPr lang="el-GR" sz="900" dirty="0">
                          <a:effectLst/>
                        </a:rPr>
                        <a:t>, 2. Δήμος </a:t>
                      </a:r>
                      <a:r>
                        <a:rPr lang="el-GR" sz="900" dirty="0" err="1">
                          <a:effectLst/>
                        </a:rPr>
                        <a:t>Χαλκιδέων</a:t>
                      </a:r>
                      <a:r>
                        <a:rPr lang="el-GR" sz="900" dirty="0">
                          <a:effectLst/>
                        </a:rPr>
                        <a:t>, 3. Δήμος Θηβαίων 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1. ΟΤΑ Α’ και Β’ βαθμού – Αστικές Αρχές 2. Δημόσιοι φορείς που λειτουργούν στην ΠΣτΕ 3. Επαγγελματικοί κι επιστημονικοί φορείς 4. Φορείς κοινωνίας των πολιτών 5. Πληθυσμός σε περιοχές εφαρμογής ΒΑΑ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1.577.500,00 €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08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>
                          <a:effectLst/>
                        </a:rPr>
                        <a:t>Κατασκευή Έργων Αντιπλημμυρικής Προστασίας σε περιοχές ΒΑΑ – Στάδιο Α</a:t>
                      </a:r>
                      <a:endParaRPr lang="el-G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RSSO5.1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Δήμος </a:t>
                      </a:r>
                      <a:r>
                        <a:rPr lang="el-GR" sz="900" dirty="0" err="1">
                          <a:effectLst/>
                        </a:rPr>
                        <a:t>Λεβαδέων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ΟΤΑ Α’ και Β’ βαθμού – Αστικές Αρχές, Δημόσιοι οργανισμοί, Επαγγελματικοί κι επιστημονικοί φορείς, Φορείς κοινωνίας των πολιτών, Πληθυσμός σε περιοχές εφαρμογής ΟΧΕ/ΒΑΑ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600.000,00 €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522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4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>
                          <a:effectLst/>
                        </a:rPr>
                        <a:t>Υποδομή για καθαρές αστικές μεταφορές σε περιοχές ΒΑΑ –Στάδιο Α’</a:t>
                      </a:r>
                      <a:endParaRPr lang="el-GR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RSO5.1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‘’ΑΜΦΙΚΤΥΟΝΙΕΣ’-ΑΝΑΠΤΥΞΙΑΚΟΣ ΟΡΓΑΝΙΣΜΟΣ ΤΟΠΙΚΗΣ ΑΥΤΟΔΙΟΙΚΗΣΗΣ ΑΝΩΝΥΜΗ ΕΤΑΙΡΕΙΑ, ΔΗΜΟΣ ΛΑΜΙΕΩΝ, ΔΗΜΟΣ ΛΕΒΑΔΕΩΝ 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1. ΟΤΑ Α’ και Β’ βαθμού – Αστικές Αρχές 2. Δημόσιοι φορείς που λειτουργούν στην ΠΣτΕ 3. Επαγγελματικοί κι επιστημονικοί φορείς 4. Φορείς κοινωνίας των πολιτών 5. Πληθυσμός σε περιοχές εφαρμογής ΒΑΑ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1.150.000 €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08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5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Κατασκευή οδών για τη βελτίωση της συνδεσιμότητας σε περιοχές ΒΑΑ -Στάδιο Α’                     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RSO5.1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ΔΗΜΟΣ ΛΕΒΑΔΕΩΝ, ΔΗΜΟΣ ΧΑΛΚΙΔΕΩΝ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 ΟΤΑ Α’ και Β’ βαθμού – Αστικές Αρχές- Δημόσιοι οργανισμοί- Επαγγελματικοί κι επιστημονικοί φορείς- Φορείς κοινωνίας των πολιτών - Πληθυσμός σε περιοχές εφαρμογής ΟΧΕ/ΒΑΑ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4.250.000 €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108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6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Προστασία, ανάδειξη και αξιοποίηση πολιτιστικών υποδομών σε περιοχές ΒΑΑ -Στάδιο Α’                     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RSO5.1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ΔΗΜΟΣ ΘΗΒΑΙΩΝ, ΔΗΜΟΣ ΛΕΒΑΔΕΩΝ, ΕΦΟΡΕΙΑ ΑΡΧΑΙΟΤΗΤΩΝ ΕΥΒΟΙΑΣ (ΧΑΛΚΙΔΑ)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ΟΤΑ Α’ και Β’ βαθμού – Αστικές Αρχές, Δημόσιοι οργανισμοί, Επαγγελματικοί κι επιστημονικοί φορείς, Φορείς κοινωνίας των πολιτών, Πληθυσμός σε περιοχές εφαρμογής ΟΧΕ/ΒΑΑ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2.176.100 €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108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 smtClean="0">
                          <a:effectLst/>
                        </a:rPr>
                        <a:t>7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b="1" dirty="0">
                          <a:effectLst/>
                        </a:rPr>
                        <a:t>Υλική ανάπλαση και ασφάλεια δημόσιων χώρων σε περιοχές ΒΑΑ – Στάδιο Α</a:t>
                      </a:r>
                      <a:endParaRPr lang="el-GR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RSO5.1 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Δήμος </a:t>
                      </a:r>
                      <a:r>
                        <a:rPr lang="el-GR" sz="900" dirty="0" err="1">
                          <a:effectLst/>
                        </a:rPr>
                        <a:t>Λαμιέων</a:t>
                      </a:r>
                      <a:r>
                        <a:rPr lang="el-GR" sz="900" dirty="0">
                          <a:effectLst/>
                        </a:rPr>
                        <a:t>, Δήμος Θηβαίων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>
                          <a:effectLst/>
                        </a:rPr>
                        <a:t>ΟΤΑ Α’ και Β’ βαθμού – Αστικές Αρχές, Δημόσιοι οργανισμοί, Επαγγελματικοί κι επιστημονικοί φορείς, Φορείς κοινωνίας των πολιτών, Πληθυσμός σε περιοχές εφαρμογής ΟΧΕ/ΒΑΑ</a:t>
                      </a:r>
                      <a:endParaRPr lang="el-GR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900" dirty="0">
                          <a:effectLst/>
                        </a:rPr>
                        <a:t>1.550.000,00 €</a:t>
                      </a: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900" dirty="0" smtClean="0">
                          <a:effectLst/>
                        </a:rPr>
                        <a:t>3</a:t>
                      </a:r>
                      <a:r>
                        <a:rPr lang="el-GR" sz="900" baseline="30000" dirty="0" smtClean="0">
                          <a:effectLst/>
                        </a:rPr>
                        <a:t>ο</a:t>
                      </a:r>
                      <a:r>
                        <a:rPr lang="el-GR" sz="900" baseline="0" dirty="0" smtClean="0">
                          <a:effectLst/>
                        </a:rPr>
                        <a:t> </a:t>
                      </a:r>
                      <a:r>
                        <a:rPr lang="el-GR" sz="900" dirty="0" smtClean="0">
                          <a:effectLst/>
                        </a:rPr>
                        <a:t>Τρίμηνο 2023</a:t>
                      </a:r>
                      <a:endParaRPr lang="el-GR" sz="9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29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5" y="165528"/>
            <a:ext cx="733726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Προγραμματισμός Προσκλήσεων  </a:t>
            </a:r>
          </a:p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Άξονα Προτεραιότητας 5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93107" y="1352158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15" name="Πίνακας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467179"/>
              </p:ext>
            </p:extLst>
          </p:nvPr>
        </p:nvGraphicFramePr>
        <p:xfrm>
          <a:off x="488305" y="2278376"/>
          <a:ext cx="11277597" cy="2734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9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9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25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92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6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effectLst/>
                        </a:rPr>
                        <a:t>Α/Α</a:t>
                      </a: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ΤΙΤΛΟΣ ΠΡΟΣΚΛΗΣΗΣ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Ε.Σ.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ΔΥΝΗΤΙΚΟΙ ΔΙΚΑΙΟΥΧΟΙ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ΚΥΡΙΕΣ ΟΜΑΔΕΣ ΣΤΟΧΟΥ 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ΣΥΓΧΡΗΜ/ΝΗ ΔΗΜΟΣΙΑ ΔΑΠΑΝΗ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effectLst/>
                        </a:rPr>
                        <a:t>ΗΜΕΡ/ΝΙΑ ΕΝΑΡΞΗΣ</a:t>
                      </a: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99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 smtClean="0">
                          <a:effectLst/>
                        </a:rPr>
                        <a:t>8</a:t>
                      </a: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b="1" dirty="0">
                          <a:effectLst/>
                        </a:rPr>
                        <a:t>Υποστήριξη της ψηφιοποίησης δημοσίων οργανισμών και ερευνητικών φορέων σε περιοχές εκτός ΒΑΑ - Στάδιο Α’                     </a:t>
                      </a:r>
                      <a:endParaRPr lang="el-GR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>
                          <a:effectLst/>
                        </a:rPr>
                        <a:t>RSO5.2</a:t>
                      </a: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 smtClean="0">
                          <a:effectLst/>
                        </a:rPr>
                        <a:t>Υποστήριξη της ψηφιοποίησης δημοσίων οργανισμών και ερευνητικών φορέων σε περιοχές εκτός ΒΑΑ - Στάδιο Α’                     </a:t>
                      </a: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ΟΤΑ Α’ και Β’ βαθμού – Αστικές Αρχές, Δημόσιοι οργανισμοί, Επαγγελματικοί κι επιστημονικοί φορείς, Φορείς κοινωνίας των πολιτών, Πληθυσμός σε περιοχές εφαρμογής ΟΧΕ/ΒΑΑ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1.000.000 €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050" dirty="0" smtClean="0">
                          <a:effectLst/>
                        </a:rPr>
                        <a:t>3</a:t>
                      </a:r>
                      <a:r>
                        <a:rPr lang="el-GR" sz="1050" baseline="30000" dirty="0" smtClean="0">
                          <a:effectLst/>
                        </a:rPr>
                        <a:t>ο</a:t>
                      </a:r>
                      <a:r>
                        <a:rPr lang="el-GR" sz="1050" baseline="0" dirty="0" smtClean="0">
                          <a:effectLst/>
                        </a:rPr>
                        <a:t> </a:t>
                      </a:r>
                      <a:r>
                        <a:rPr lang="el-GR" sz="1050" dirty="0" smtClean="0">
                          <a:effectLst/>
                        </a:rPr>
                        <a:t>Τρίμηνο 2023</a:t>
                      </a:r>
                      <a:endParaRPr lang="el-GR" sz="105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11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 smtClean="0">
                          <a:effectLst/>
                        </a:rPr>
                        <a:t>9</a:t>
                      </a: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b="1" dirty="0">
                          <a:effectLst/>
                        </a:rPr>
                        <a:t>Προστασία και ανάπτυξη υποδομών και υπηρεσιών (εναλλακτικού) τουρισμού σε περιοχές εκτός ΒΑΑ- Στάδιο Α΄.</a:t>
                      </a:r>
                      <a:endParaRPr lang="el-GR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RSO5.2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ΑΝΑΠΤΥΞΙΑΚΗ ΕΥΒΟΙΑΣ ΑΕ   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Πληθυσμός σε περιοχές εφαρμογής ΟΧΕ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240.000,00 €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050" dirty="0" smtClean="0">
                          <a:effectLst/>
                        </a:rPr>
                        <a:t>3</a:t>
                      </a:r>
                      <a:r>
                        <a:rPr lang="el-GR" sz="1050" baseline="30000" dirty="0" smtClean="0">
                          <a:effectLst/>
                        </a:rPr>
                        <a:t>ο</a:t>
                      </a:r>
                      <a:r>
                        <a:rPr lang="el-GR" sz="1050" baseline="0" dirty="0" smtClean="0">
                          <a:effectLst/>
                        </a:rPr>
                        <a:t> </a:t>
                      </a:r>
                      <a:r>
                        <a:rPr lang="el-GR" sz="1050" dirty="0" smtClean="0">
                          <a:effectLst/>
                        </a:rPr>
                        <a:t>Τρίμηνο 2023</a:t>
                      </a:r>
                      <a:endParaRPr lang="el-GR" sz="105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62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dirty="0" smtClean="0">
                          <a:effectLst/>
                        </a:rPr>
                        <a:t>10</a:t>
                      </a: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 b="1" dirty="0">
                          <a:effectLst/>
                        </a:rPr>
                        <a:t>Προστασία, ανάδειξη και αξιοποίηση πολιτιστικών υποδομών σε περιοχές εκτός ΒΑΑ- Στάδιο Α΄.</a:t>
                      </a:r>
                      <a:endParaRPr lang="el-GR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RSO5.2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ΔΗΜΟΣ ΛΑΜΙΕΩΝ   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Πληθυσμός σε περιοχές εφαρμογής ΟΧΕ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050">
                          <a:effectLst/>
                        </a:rPr>
                        <a:t>290.000,00 €</a:t>
                      </a:r>
                      <a:endParaRPr lang="el-GR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050" dirty="0" smtClean="0">
                          <a:effectLst/>
                        </a:rPr>
                        <a:t>3</a:t>
                      </a:r>
                      <a:r>
                        <a:rPr lang="el-GR" sz="1050" baseline="30000" dirty="0" smtClean="0">
                          <a:effectLst/>
                        </a:rPr>
                        <a:t>ο</a:t>
                      </a:r>
                      <a:r>
                        <a:rPr lang="el-GR" sz="1050" baseline="0" dirty="0" smtClean="0">
                          <a:effectLst/>
                        </a:rPr>
                        <a:t> </a:t>
                      </a:r>
                      <a:r>
                        <a:rPr lang="el-GR" sz="1050" dirty="0" smtClean="0">
                          <a:effectLst/>
                        </a:rPr>
                        <a:t>Τρίμηνο 2023</a:t>
                      </a:r>
                      <a:endParaRPr lang="el-GR" sz="105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44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l-GR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 </a:t>
                      </a:r>
                      <a:r>
                        <a:rPr lang="el-GR" sz="1200" b="1" dirty="0" smtClean="0">
                          <a:effectLst/>
                        </a:rPr>
                        <a:t>ΣΥΝΟΛΟ Α.Π</a:t>
                      </a:r>
                      <a:r>
                        <a:rPr lang="el-GR" sz="1200" b="1" baseline="0" dirty="0" smtClean="0">
                          <a:effectLst/>
                        </a:rPr>
                        <a:t>. 5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>
                          <a:effectLst/>
                        </a:rPr>
                        <a:t> </a:t>
                      </a:r>
                      <a:endParaRPr lang="el-GR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>
                          <a:effectLst/>
                        </a:rPr>
                        <a:t> </a:t>
                      </a:r>
                      <a:endParaRPr lang="el-GR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 smtClean="0">
                          <a:effectLst/>
                        </a:rPr>
                        <a:t> 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 smtClean="0">
                          <a:effectLst/>
                        </a:rPr>
                        <a:t>46.441.209,00 €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l-GR" sz="1200" b="1" baseline="30000" dirty="0">
                          <a:effectLst/>
                        </a:rPr>
                        <a:t> 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7717" marR="7717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265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75" y="165528"/>
            <a:ext cx="7188888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Πορεία προώθησης των ΟΧΕ και ΟΧΕ/ΒΑΑ την ΠΠ 2021 - 2027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34397" y="1310133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8" name="Πίνακας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398130"/>
              </p:ext>
            </p:extLst>
          </p:nvPr>
        </p:nvGraphicFramePr>
        <p:xfrm>
          <a:off x="770486" y="1744824"/>
          <a:ext cx="10773744" cy="4279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1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1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1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831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62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527">
                <a:tc gridSpan="5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</a:rPr>
                        <a:t>Προτεινόμενες Χωρικές Ενότητες για σχεδιασμό και εφαρμογή</a:t>
                      </a:r>
                    </a:p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</a:rPr>
                        <a:t>ΟΧΕ και ΒΑΑ στην ΠΣΤΕ την περίοδο 2021-2027</a:t>
                      </a:r>
                      <a:endParaRPr lang="el-G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889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Α/Α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Χωρική Ενότητα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Χωρικό εργαλείο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Τύπος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effectLst/>
                        </a:rPr>
                        <a:t>Πληθυσμός χωρικής ενότητας</a:t>
                      </a:r>
                      <a:endParaRPr lang="el-GR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549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1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Δήμος </a:t>
                      </a:r>
                      <a:r>
                        <a:rPr lang="el-GR" sz="1200" dirty="0" err="1">
                          <a:effectLst/>
                        </a:rPr>
                        <a:t>Λαμιέων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ΟΧΕ-ΒΑΑ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Συνεχιζόμενη παρέμβαση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66.054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12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2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Δήμος Χαλκιδέων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ΟΧΕ-ΒΑΑ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Συνεχιζόμενη παρέμβαση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91.738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2104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3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Δήμος Θηβαίων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ΟΧΕ-ΒΑΑ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Συνεχιζόμενη παρέμβαση με προσαρμογή περιοχής αναφοράς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32.052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104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4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Δήμος Λεβαδέων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ΟΧΕ-ΒΑΑ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Συνεχιζόμενη παρέμβαση με προσαρμογή περιοχής αναφοράς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31.035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104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5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Δήμοι Ιστιαίας - Αιδηψού και Μαντουδίου - Λίμνης - Αγίας Άννας (Βόρεια Εύβοια)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Νέα παρέμβαση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37.410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2104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6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Πολιτιστική, Περιβαλλοντική, Τουριστική Διαδρομή Περιφέρειας Στερεάς Ελλάδας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Συνεχιζόμενη παρέμβαση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505.269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2104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7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Δήμοι Τανάγρας και Θηβαίων</a:t>
                      </a:r>
                    </a:p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(Λεκάνη Απορροής του Ασωπού ποταμού)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Συνεχιζόμενη παρέμβαση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47.344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104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8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Δήμος Αγράφων </a:t>
                      </a:r>
                    </a:p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(στο πλαίσιο της ΟΧΕ ορεινού όγκου Αγράφων)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Νέα παρέμβαση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10.175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2104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9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Δήμοι Λαμιέων και Μακρακώμης</a:t>
                      </a:r>
                    </a:p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(Λεκάνη Απορροής του Σπερχειού ποταμού)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Νέα παρέμβαση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83.019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0963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10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Περιοχή Πανελλήνιας Έκθεσης Λαμίας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Νέα παρέμβαση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505.269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104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Ορεινές, δυσπρόσιτες, αραιοκατοικημένες περιοχές (Ευρυτανία, Φθιώτιδα, Φωκίδα)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ΟΧΕ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Νέα παρέμβαση</a:t>
                      </a:r>
                      <a:endParaRPr lang="el-GR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effectLst/>
                        </a:rPr>
                        <a:t>?</a:t>
                      </a:r>
                      <a:endParaRPr lang="el-GR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254" marR="61254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168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1984" y="91991"/>
            <a:ext cx="774355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Χάρτης προτεινόμενων χωρικών ενοτήτων εφαρμογής ΟΧΕ &amp; ΟΧΕ/ΒΑΑ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pic>
        <p:nvPicPr>
          <p:cNvPr id="14" name="Εικόνα 13" descr="Εικόνα που περιέχει κείμενο, χάρτης, Άτλας, στιγμιότυπο οθόνης&#10;&#10;Περιγραφή που δημιουργήθηκε αυτόματα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9" b="3596"/>
          <a:stretch/>
        </p:blipFill>
        <p:spPr bwMode="auto">
          <a:xfrm>
            <a:off x="1706253" y="1310133"/>
            <a:ext cx="8892073" cy="50346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05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7589" y="128556"/>
            <a:ext cx="76048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4000" dirty="0" smtClean="0">
                <a:solidFill>
                  <a:schemeClr val="accent1">
                    <a:lumMod val="75000"/>
                  </a:schemeClr>
                </a:solidFill>
              </a:rPr>
              <a:t>Ενέργειες για </a:t>
            </a:r>
            <a:r>
              <a:rPr lang="el-GR" sz="4000" dirty="0">
                <a:solidFill>
                  <a:schemeClr val="accent1">
                    <a:lumMod val="75000"/>
                  </a:schemeClr>
                </a:solidFill>
              </a:rPr>
              <a:t>την </a:t>
            </a:r>
            <a:r>
              <a:rPr lang="el-GR" sz="4000" dirty="0" smtClean="0">
                <a:solidFill>
                  <a:schemeClr val="accent1">
                    <a:lumMod val="75000"/>
                  </a:schemeClr>
                </a:solidFill>
              </a:rPr>
              <a:t>εφαρμογή </a:t>
            </a:r>
            <a:r>
              <a:rPr lang="el-GR" sz="4000" dirty="0">
                <a:solidFill>
                  <a:schemeClr val="accent1">
                    <a:lumMod val="75000"/>
                  </a:schemeClr>
                </a:solidFill>
              </a:rPr>
              <a:t>των χωρικών Στρατηγικών</a:t>
            </a:r>
            <a:endParaRPr 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635283" y="1418018"/>
            <a:ext cx="661311" cy="101677"/>
            <a:chOff x="1847846" y="5503706"/>
            <a:chExt cx="1041400" cy="160116"/>
          </a:xfrm>
        </p:grpSpPr>
        <p:sp>
          <p:nvSpPr>
            <p:cNvPr id="5" name="Parallelogram 4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Parallelogram 6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Parallelogram 7"/>
          <p:cNvSpPr/>
          <p:nvPr/>
        </p:nvSpPr>
        <p:spPr>
          <a:xfrm flipH="1">
            <a:off x="598024" y="3706202"/>
            <a:ext cx="2442767" cy="483664"/>
          </a:xfrm>
          <a:prstGeom prst="parallelogram">
            <a:avLst>
              <a:gd name="adj" fmla="val 9977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Parallelogram 8"/>
          <p:cNvSpPr/>
          <p:nvPr/>
        </p:nvSpPr>
        <p:spPr>
          <a:xfrm flipH="1">
            <a:off x="2784011" y="3706203"/>
            <a:ext cx="2442767" cy="483664"/>
          </a:xfrm>
          <a:prstGeom prst="parallelogram">
            <a:avLst>
              <a:gd name="adj" fmla="val 997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0" name="Parallelogram 9"/>
          <p:cNvSpPr/>
          <p:nvPr/>
        </p:nvSpPr>
        <p:spPr>
          <a:xfrm flipH="1">
            <a:off x="4969998" y="3706202"/>
            <a:ext cx="2442767" cy="483664"/>
          </a:xfrm>
          <a:prstGeom prst="parallelogram">
            <a:avLst>
              <a:gd name="adj" fmla="val 9977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1" name="Parallelogram 10"/>
          <p:cNvSpPr/>
          <p:nvPr/>
        </p:nvSpPr>
        <p:spPr>
          <a:xfrm flipH="1">
            <a:off x="7155985" y="3706203"/>
            <a:ext cx="2442767" cy="483664"/>
          </a:xfrm>
          <a:prstGeom prst="parallelogram">
            <a:avLst>
              <a:gd name="adj" fmla="val 9977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Parallelogram 11"/>
          <p:cNvSpPr/>
          <p:nvPr/>
        </p:nvSpPr>
        <p:spPr>
          <a:xfrm flipH="1">
            <a:off x="9341972" y="3706202"/>
            <a:ext cx="2442767" cy="483664"/>
          </a:xfrm>
          <a:prstGeom prst="parallelogram">
            <a:avLst>
              <a:gd name="adj" fmla="val 9977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97700" y="2475469"/>
            <a:ext cx="138112" cy="1230732"/>
            <a:chOff x="1257300" y="1819275"/>
            <a:chExt cx="138112" cy="1230732"/>
          </a:xfrm>
        </p:grpSpPr>
        <p:cxnSp>
          <p:nvCxnSpPr>
            <p:cNvPr id="14" name="Straight Connector 13"/>
            <p:cNvCxnSpPr>
              <a:cxnSpLocks/>
            </p:cNvCxnSpPr>
            <p:nvPr/>
          </p:nvCxnSpPr>
          <p:spPr>
            <a:xfrm flipV="1">
              <a:off x="1326356" y="1819275"/>
              <a:ext cx="0" cy="123073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/>
            <p:cNvSpPr/>
            <p:nvPr/>
          </p:nvSpPr>
          <p:spPr>
            <a:xfrm>
              <a:off x="1257300" y="1819275"/>
              <a:ext cx="138112" cy="1381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 rot="10800000">
            <a:off x="3388488" y="4189866"/>
            <a:ext cx="138112" cy="1161676"/>
            <a:chOff x="1257300" y="1819275"/>
            <a:chExt cx="138112" cy="1230732"/>
          </a:xfrm>
        </p:grpSpPr>
        <p:cxnSp>
          <p:nvCxnSpPr>
            <p:cNvPr id="18" name="Straight Connector 17"/>
            <p:cNvCxnSpPr>
              <a:cxnSpLocks/>
            </p:cNvCxnSpPr>
            <p:nvPr/>
          </p:nvCxnSpPr>
          <p:spPr>
            <a:xfrm flipV="1">
              <a:off x="1326356" y="1819275"/>
              <a:ext cx="0" cy="123073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1257300" y="1819275"/>
              <a:ext cx="138112" cy="1381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48639" y="2475469"/>
            <a:ext cx="138112" cy="1230732"/>
            <a:chOff x="1257300" y="1819275"/>
            <a:chExt cx="138112" cy="1230732"/>
          </a:xfrm>
        </p:grpSpPr>
        <p:cxnSp>
          <p:nvCxnSpPr>
            <p:cNvPr id="21" name="Straight Connector 20"/>
            <p:cNvCxnSpPr>
              <a:cxnSpLocks/>
            </p:cNvCxnSpPr>
            <p:nvPr/>
          </p:nvCxnSpPr>
          <p:spPr>
            <a:xfrm flipV="1">
              <a:off x="1326356" y="1819275"/>
              <a:ext cx="0" cy="123073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/>
            <p:cNvSpPr/>
            <p:nvPr/>
          </p:nvSpPr>
          <p:spPr>
            <a:xfrm>
              <a:off x="1257300" y="1819275"/>
              <a:ext cx="138112" cy="1381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 rot="10800000">
            <a:off x="7739427" y="4189866"/>
            <a:ext cx="138112" cy="1230732"/>
            <a:chOff x="1257300" y="1819275"/>
            <a:chExt cx="138112" cy="1230732"/>
          </a:xfrm>
        </p:grpSpPr>
        <p:cxnSp>
          <p:nvCxnSpPr>
            <p:cNvPr id="24" name="Straight Connector 23"/>
            <p:cNvCxnSpPr>
              <a:cxnSpLocks/>
            </p:cNvCxnSpPr>
            <p:nvPr/>
          </p:nvCxnSpPr>
          <p:spPr>
            <a:xfrm flipV="1">
              <a:off x="1326356" y="1819275"/>
              <a:ext cx="0" cy="123073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/>
            <p:cNvSpPr/>
            <p:nvPr/>
          </p:nvSpPr>
          <p:spPr>
            <a:xfrm>
              <a:off x="1257300" y="1819275"/>
              <a:ext cx="138112" cy="1381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668634" y="2475469"/>
            <a:ext cx="138112" cy="1230732"/>
            <a:chOff x="1257300" y="1819275"/>
            <a:chExt cx="138112" cy="1230732"/>
          </a:xfrm>
        </p:grpSpPr>
        <p:cxnSp>
          <p:nvCxnSpPr>
            <p:cNvPr id="27" name="Straight Connector 26"/>
            <p:cNvCxnSpPr>
              <a:cxnSpLocks/>
            </p:cNvCxnSpPr>
            <p:nvPr/>
          </p:nvCxnSpPr>
          <p:spPr>
            <a:xfrm flipV="1">
              <a:off x="1326356" y="1819275"/>
              <a:ext cx="0" cy="123073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/>
            <p:cNvSpPr/>
            <p:nvPr/>
          </p:nvSpPr>
          <p:spPr>
            <a:xfrm>
              <a:off x="1257300" y="1819275"/>
              <a:ext cx="138112" cy="1381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1118454" y="2516984"/>
            <a:ext cx="278174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200" dirty="0"/>
              <a:t>Ορισμών μελών εκ μέρους της ΕΥΔ στο Θεματικό Δίκτυο για την Ολοκληρωμένη Εδαφική και Βιώσιμη Αστική Ανάπτυξη, στο πλαίσιο του ΕΣΠΑ </a:t>
            </a:r>
            <a:r>
              <a:rPr lang="el-GR" sz="1200" dirty="0" smtClean="0"/>
              <a:t>2021-2027. 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210128" y="2124604"/>
            <a:ext cx="1580210" cy="3508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400" b="1" dirty="0" smtClean="0">
                <a:solidFill>
                  <a:schemeClr val="bg1"/>
                </a:solidFill>
                <a:latin typeface="Montserrat SemiBold" panose="00000700000000000000" pitchFamily="50" charset="0"/>
                <a:cs typeface="Segoe UI" panose="020B0502040204020203" pitchFamily="34" charset="0"/>
              </a:rPr>
              <a:t>Απρίλιος 2023</a:t>
            </a:r>
            <a:endParaRPr lang="en-US" sz="1400" b="1" dirty="0">
              <a:solidFill>
                <a:schemeClr val="bg1"/>
              </a:solidFill>
              <a:latin typeface="Montserrat SemiBold" panose="000007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614521" y="5351542"/>
            <a:ext cx="260664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200" dirty="0"/>
              <a:t>Σύσταση συνεκτικής ομάδας διοίκησης σε επίπεδο Περιφέρειας για την προώθηση/συντονισμό των χωρικών </a:t>
            </a:r>
            <a:r>
              <a:rPr lang="el-GR" sz="1200" dirty="0" smtClean="0"/>
              <a:t>Στρατηγικών.</a:t>
            </a:r>
            <a:endParaRPr lang="en-US" sz="1200" dirty="0"/>
          </a:p>
        </p:txBody>
      </p:sp>
      <p:sp>
        <p:nvSpPr>
          <p:cNvPr id="32" name="Rectangle 31"/>
          <p:cNvSpPr/>
          <p:nvPr/>
        </p:nvSpPr>
        <p:spPr>
          <a:xfrm>
            <a:off x="3614521" y="4931621"/>
            <a:ext cx="1580210" cy="3508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400" b="1" dirty="0" smtClean="0">
                <a:solidFill>
                  <a:schemeClr val="bg1"/>
                </a:solidFill>
                <a:latin typeface="Montserrat SemiBold" panose="00000700000000000000" pitchFamily="50" charset="0"/>
                <a:cs typeface="Segoe UI" panose="020B0502040204020203" pitchFamily="34" charset="0"/>
              </a:rPr>
              <a:t>Ιούλιος 2023</a:t>
            </a:r>
            <a:endParaRPr lang="en-US" sz="1400" b="1" dirty="0">
              <a:solidFill>
                <a:schemeClr val="bg1"/>
              </a:solidFill>
              <a:latin typeface="Montserrat SemiBold" panose="000007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515653" y="2491722"/>
            <a:ext cx="26952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100" dirty="0"/>
              <a:t>Συνέχιση διαβούλευσης με τις υποψήφιες χωρικές/αστικές αρχές (Δήμους και εταιρικά σχήματα Δήμων) για τον τελικό προσδιορισμό κατάλληλων χωρικών ενοτήτων ΟΧΕ και </a:t>
            </a:r>
            <a:r>
              <a:rPr lang="el-GR" sz="1100" dirty="0" smtClean="0"/>
              <a:t>ΟΧΕ/ΒΑΑ.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506489" y="2110648"/>
            <a:ext cx="2125952" cy="35086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400" b="1" dirty="0" smtClean="0">
                <a:solidFill>
                  <a:schemeClr val="bg1"/>
                </a:solidFill>
                <a:latin typeface="Montserrat SemiBold" panose="00000700000000000000" pitchFamily="50" charset="0"/>
                <a:cs typeface="Segoe UI" panose="020B0502040204020203" pitchFamily="34" charset="0"/>
              </a:rPr>
              <a:t>Προσεχές διάστημα</a:t>
            </a:r>
            <a:endParaRPr lang="en-US" sz="1400" b="1" dirty="0">
              <a:solidFill>
                <a:schemeClr val="bg1"/>
              </a:solidFill>
              <a:latin typeface="Montserrat SemiBold" panose="000007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972443" y="5351542"/>
            <a:ext cx="29461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l-GR" sz="1200" dirty="0"/>
              <a:t>Επιστολή προς τις υποψήφιες χωρικές/αστικές αρχές </a:t>
            </a:r>
            <a:r>
              <a:rPr lang="el-GR" sz="1200" dirty="0" smtClean="0"/>
              <a:t>για </a:t>
            </a:r>
            <a:r>
              <a:rPr lang="el-GR" sz="1200" dirty="0"/>
              <a:t>την σύσταση συνεκτικής ομάδας διοίκησης σε επίπεδο αρμόδιου χωρικού φορέα για τη χωρική Στρατηγική, με συγκεκριμένη </a:t>
            </a:r>
            <a:r>
              <a:rPr lang="el-GR" sz="1200" dirty="0" smtClean="0"/>
              <a:t>προθεσμία.</a:t>
            </a:r>
            <a:endParaRPr lang="el-GR" sz="1200" dirty="0"/>
          </a:p>
        </p:txBody>
      </p:sp>
      <p:sp>
        <p:nvSpPr>
          <p:cNvPr id="36" name="Rectangle 35"/>
          <p:cNvSpPr/>
          <p:nvPr/>
        </p:nvSpPr>
        <p:spPr>
          <a:xfrm>
            <a:off x="7972442" y="4931621"/>
            <a:ext cx="1925221" cy="35086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400" b="1" dirty="0" smtClean="0">
                <a:solidFill>
                  <a:schemeClr val="bg1"/>
                </a:solidFill>
                <a:latin typeface="Montserrat SemiBold" panose="00000700000000000000" pitchFamily="50" charset="0"/>
                <a:cs typeface="Segoe UI" panose="020B0502040204020203" pitchFamily="34" charset="0"/>
              </a:rPr>
              <a:t>Προς ολοκλήρωση</a:t>
            </a:r>
            <a:endParaRPr lang="en-US" sz="1400" b="1" dirty="0">
              <a:solidFill>
                <a:schemeClr val="bg1"/>
              </a:solidFill>
              <a:latin typeface="Montserrat SemiBold" panose="000007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887083" y="2553916"/>
            <a:ext cx="203619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100" dirty="0" smtClean="0"/>
              <a:t>Έκδοση </a:t>
            </a:r>
            <a:r>
              <a:rPr lang="el-GR" sz="1100" dirty="0"/>
              <a:t>Πρόσκλησης από την ΕΥΔ για την υποβολή των χωρικών Στρατηγικών από τις χωρικές/αστικές αρχές.</a:t>
            </a:r>
            <a:endParaRPr lang="en-US" sz="1100" dirty="0"/>
          </a:p>
        </p:txBody>
      </p:sp>
      <p:sp>
        <p:nvSpPr>
          <p:cNvPr id="40" name="Rectangle 39"/>
          <p:cNvSpPr/>
          <p:nvPr/>
        </p:nvSpPr>
        <p:spPr>
          <a:xfrm>
            <a:off x="9808221" y="2110647"/>
            <a:ext cx="1976518" cy="350865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400" b="1" dirty="0" smtClean="0">
                <a:solidFill>
                  <a:schemeClr val="bg1"/>
                </a:solidFill>
                <a:latin typeface="Montserrat SemiBold" panose="00000700000000000000" pitchFamily="50" charset="0"/>
                <a:cs typeface="Segoe UI" panose="020B0502040204020203" pitchFamily="34" charset="0"/>
              </a:rPr>
              <a:t>Σεπτέμβριος 2023</a:t>
            </a:r>
            <a:endParaRPr lang="en-US" sz="1400" b="1" dirty="0">
              <a:solidFill>
                <a:schemeClr val="bg1"/>
              </a:solidFill>
              <a:latin typeface="Montserrat SemiBold" panose="00000700000000000000" pitchFamily="50" charset="0"/>
              <a:cs typeface="Segoe UI" panose="020B0502040204020203" pitchFamily="34" charset="0"/>
            </a:endParaRPr>
          </a:p>
        </p:txBody>
      </p:sp>
      <p:pic>
        <p:nvPicPr>
          <p:cNvPr id="3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38" name="Picture 2" descr="Αρχική"/>
          <p:cNvPicPr>
            <a:picLocks noChangeAspect="1" noChangeArrowheads="1"/>
          </p:cNvPicPr>
          <p:nvPr/>
        </p:nvPicPr>
        <p:blipFill>
          <a:blip r:embed="rId3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4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Εικόνα 41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4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4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7771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9" grpId="0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39 - Θέση εικόνας" descr="12525538_1131962176834369_3073387479377903637_o (2)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9628" r="9628"/>
          <a:stretch>
            <a:fillRect/>
          </a:stretch>
        </p:blipFill>
        <p:spPr>
          <a:xfrm>
            <a:off x="2" y="0"/>
            <a:ext cx="12182164" cy="6858000"/>
          </a:xfrm>
        </p:spPr>
      </p:pic>
      <p:sp>
        <p:nvSpPr>
          <p:cNvPr id="13" name="Freeform: Shape 12"/>
          <p:cNvSpPr/>
          <p:nvPr/>
        </p:nvSpPr>
        <p:spPr>
          <a:xfrm>
            <a:off x="-161730" y="0"/>
            <a:ext cx="12192000" cy="6858001"/>
          </a:xfrm>
          <a:custGeom>
            <a:avLst/>
            <a:gdLst>
              <a:gd name="connsiteX0" fmla="*/ 0 w 12182164"/>
              <a:gd name="connsiteY0" fmla="*/ 0 h 6857999"/>
              <a:gd name="connsiteX1" fmla="*/ 12182164 w 12182164"/>
              <a:gd name="connsiteY1" fmla="*/ 0 h 6857999"/>
              <a:gd name="connsiteX2" fmla="*/ 5324166 w 12182164"/>
              <a:gd name="connsiteY2" fmla="*/ 6857999 h 6857999"/>
              <a:gd name="connsiteX3" fmla="*/ 2700508 w 12182164"/>
              <a:gd name="connsiteY3" fmla="*/ 6857999 h 6857999"/>
              <a:gd name="connsiteX4" fmla="*/ 0 w 12182164"/>
              <a:gd name="connsiteY4" fmla="*/ 415749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2164" h="6857999">
                <a:moveTo>
                  <a:pt x="0" y="0"/>
                </a:moveTo>
                <a:lnTo>
                  <a:pt x="12182164" y="0"/>
                </a:lnTo>
                <a:lnTo>
                  <a:pt x="5324166" y="6857999"/>
                </a:lnTo>
                <a:lnTo>
                  <a:pt x="2700508" y="6857999"/>
                </a:lnTo>
                <a:lnTo>
                  <a:pt x="0" y="4157492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10939" y="1361609"/>
            <a:ext cx="4963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dirty="0" smtClean="0">
                <a:solidFill>
                  <a:schemeClr val="bg1"/>
                </a:solidFill>
              </a:rPr>
              <a:t>Πορεία προώθησης</a:t>
            </a:r>
          </a:p>
          <a:p>
            <a:r>
              <a:rPr lang="el-GR" sz="3600" dirty="0" smtClean="0">
                <a:solidFill>
                  <a:schemeClr val="bg1"/>
                </a:solidFill>
              </a:rPr>
              <a:t>ΠΣΕΚ την ΠΠ 2021 - 2027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871760" y="2706220"/>
            <a:ext cx="661311" cy="101677"/>
            <a:chOff x="1847846" y="5503706"/>
            <a:chExt cx="1041400" cy="160116"/>
          </a:xfrm>
        </p:grpSpPr>
        <p:sp>
          <p:nvSpPr>
            <p:cNvPr id="16" name="Parallelogram 15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Parallelogram 16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Parallelogram 17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785586" y="3022421"/>
            <a:ext cx="41783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b="1" dirty="0" smtClean="0">
                <a:solidFill>
                  <a:schemeClr val="bg1"/>
                </a:solidFill>
                <a:cs typeface="Segoe UI" panose="020B0502040204020203" pitchFamily="34" charset="0"/>
              </a:rPr>
              <a:t>ΠΕΡΙΦΕΡΕΙΑΚΗ ΣΤΡΑΤΗΓΙΚΗ ΕΞΥΠΝΗΣ </a:t>
            </a:r>
            <a:r>
              <a:rPr lang="el-GR" b="1" dirty="0">
                <a:solidFill>
                  <a:schemeClr val="bg1"/>
                </a:solidFill>
                <a:cs typeface="Segoe UI" panose="020B0502040204020203" pitchFamily="34" charset="0"/>
              </a:rPr>
              <a:t>ΕΞΕΙΔΙΚΕΥΣΗΣ ΣΤΗΝ ΣΤΕΡΕΑ ΕΛΛΑΔΑ</a:t>
            </a:r>
            <a:endParaRPr lang="en-US" b="1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32" name="Freeform: Shape 31"/>
          <p:cNvSpPr/>
          <p:nvPr/>
        </p:nvSpPr>
        <p:spPr>
          <a:xfrm>
            <a:off x="3976003" y="0"/>
            <a:ext cx="5448764" cy="2724382"/>
          </a:xfrm>
          <a:custGeom>
            <a:avLst/>
            <a:gdLst>
              <a:gd name="connsiteX0" fmla="*/ 0 w 5448764"/>
              <a:gd name="connsiteY0" fmla="*/ 0 h 2724382"/>
              <a:gd name="connsiteX1" fmla="*/ 5448764 w 5448764"/>
              <a:gd name="connsiteY1" fmla="*/ 0 h 2724382"/>
              <a:gd name="connsiteX2" fmla="*/ 2724382 w 5448764"/>
              <a:gd name="connsiteY2" fmla="*/ 2724382 h 272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8764" h="2724382">
                <a:moveTo>
                  <a:pt x="0" y="0"/>
                </a:moveTo>
                <a:lnTo>
                  <a:pt x="5448764" y="0"/>
                </a:lnTo>
                <a:lnTo>
                  <a:pt x="2724382" y="2724382"/>
                </a:ln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279705" y="6449640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Group 1"/>
          <p:cNvGrpSpPr/>
          <p:nvPr/>
        </p:nvGrpSpPr>
        <p:grpSpPr>
          <a:xfrm>
            <a:off x="7228114" y="1026289"/>
            <a:ext cx="4973217" cy="671803"/>
            <a:chOff x="7918879" y="582977"/>
            <a:chExt cx="4180250" cy="1038956"/>
          </a:xfrm>
        </p:grpSpPr>
        <p:sp>
          <p:nvSpPr>
            <p:cNvPr id="49" name="Parallelogram 19"/>
            <p:cNvSpPr/>
            <p:nvPr/>
          </p:nvSpPr>
          <p:spPr>
            <a:xfrm>
              <a:off x="7918879" y="582977"/>
              <a:ext cx="4180250" cy="1038956"/>
            </a:xfrm>
            <a:prstGeom prst="parallelogram">
              <a:avLst>
                <a:gd name="adj" fmla="val 99771"/>
              </a:avLst>
            </a:prstGeom>
            <a:solidFill>
              <a:schemeClr val="bg1"/>
            </a:solidFill>
            <a:ln>
              <a:noFill/>
            </a:ln>
            <a:effectLst>
              <a:outerShdw blurRad="812800" dist="50800" dir="5400000" sx="92000" sy="92000" algn="ctr" rotWithShape="0">
                <a:srgbClr val="0000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23"/>
            <p:cNvSpPr/>
            <p:nvPr/>
          </p:nvSpPr>
          <p:spPr>
            <a:xfrm>
              <a:off x="8314558" y="602721"/>
              <a:ext cx="3474322" cy="9995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l-G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 Light" panose="020B0502040204020203" pitchFamily="34" charset="0"/>
                </a:rPr>
                <a:t>1. </a:t>
              </a:r>
              <a:r>
                <a:rPr lang="el-GR" sz="1200" b="1" dirty="0"/>
                <a:t>Στο πλαίσιο προώθησης της (</a:t>
              </a:r>
              <a:r>
                <a:rPr lang="en-US" sz="1200" b="1" dirty="0"/>
                <a:t>RIS</a:t>
              </a:r>
              <a:r>
                <a:rPr lang="el-GR" sz="1200" b="1" dirty="0"/>
                <a:t>3) στην Στερεά Ελλάδα την ΠΠ 2021-2027, ολοκληρώνεται το επόμενο χρονικό διάστημα η  σύνθεση του ΠΣΕΚ και η συγκρότηση του σε σώμα. </a:t>
              </a:r>
            </a:p>
          </p:txBody>
        </p:sp>
      </p:grpSp>
      <p:grpSp>
        <p:nvGrpSpPr>
          <p:cNvPr id="51" name="Group 2"/>
          <p:cNvGrpSpPr/>
          <p:nvPr/>
        </p:nvGrpSpPr>
        <p:grpSpPr>
          <a:xfrm>
            <a:off x="6447456" y="1916544"/>
            <a:ext cx="5273548" cy="776711"/>
            <a:chOff x="6704976" y="2953746"/>
            <a:chExt cx="3601379" cy="990926"/>
          </a:xfrm>
        </p:grpSpPr>
        <p:sp>
          <p:nvSpPr>
            <p:cNvPr id="52" name="Parallelogram 20"/>
            <p:cNvSpPr/>
            <p:nvPr/>
          </p:nvSpPr>
          <p:spPr>
            <a:xfrm>
              <a:off x="6704976" y="2953746"/>
              <a:ext cx="3601379" cy="947456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812800" dist="50800" dir="5400000" sx="92000" sy="92000" algn="ctr" rotWithShape="0">
                <a:srgbClr val="0000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25"/>
            <p:cNvSpPr/>
            <p:nvPr/>
          </p:nvSpPr>
          <p:spPr>
            <a:xfrm>
              <a:off x="7080455" y="2978727"/>
              <a:ext cx="2868641" cy="965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l-GR" sz="1200" b="1" dirty="0"/>
                <a:t>2. Για την προώθηση, παρακολούθηση και αποτίμηση της πορείας υλοποίησης της </a:t>
              </a:r>
              <a:r>
                <a:rPr lang="en-US" sz="1200" b="1" dirty="0"/>
                <a:t>RIS</a:t>
              </a:r>
              <a:r>
                <a:rPr lang="el-GR" sz="1200" b="1" dirty="0" smtClean="0"/>
                <a:t>3, </a:t>
              </a:r>
              <a:r>
                <a:rPr lang="el-GR" sz="1200" b="1" dirty="0"/>
                <a:t>έχει ήδη συσταθεί Συντονιστικό Όργανο </a:t>
              </a:r>
              <a:r>
                <a:rPr lang="el-GR" sz="1200" b="1" dirty="0" smtClean="0"/>
                <a:t>Παρακολούθησης (ΔΙΑΠ). </a:t>
              </a:r>
              <a:endParaRPr lang="en-US" sz="1200" b="1" dirty="0"/>
            </a:p>
          </p:txBody>
        </p:sp>
      </p:grpSp>
      <p:grpSp>
        <p:nvGrpSpPr>
          <p:cNvPr id="54" name="Group 3"/>
          <p:cNvGrpSpPr/>
          <p:nvPr/>
        </p:nvGrpSpPr>
        <p:grpSpPr>
          <a:xfrm>
            <a:off x="5794310" y="2780283"/>
            <a:ext cx="5318449" cy="848183"/>
            <a:chOff x="5152662" y="4416420"/>
            <a:chExt cx="3394661" cy="842769"/>
          </a:xfrm>
        </p:grpSpPr>
        <p:sp>
          <p:nvSpPr>
            <p:cNvPr id="55" name="Parallelogram 21"/>
            <p:cNvSpPr/>
            <p:nvPr/>
          </p:nvSpPr>
          <p:spPr>
            <a:xfrm>
              <a:off x="5152662" y="4416420"/>
              <a:ext cx="3394661" cy="825359"/>
            </a:xfrm>
            <a:prstGeom prst="parallelogram">
              <a:avLst>
                <a:gd name="adj" fmla="val 99771"/>
              </a:avLst>
            </a:prstGeom>
            <a:solidFill>
              <a:schemeClr val="bg1"/>
            </a:solidFill>
            <a:ln>
              <a:noFill/>
            </a:ln>
            <a:effectLst>
              <a:outerShdw blurRad="812800" dist="50800" dir="5400000" sx="92000" sy="92000" algn="ctr" rotWithShape="0">
                <a:srgbClr val="0000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27"/>
            <p:cNvSpPr/>
            <p:nvPr/>
          </p:nvSpPr>
          <p:spPr>
            <a:xfrm>
              <a:off x="5575976" y="4433497"/>
              <a:ext cx="2548031" cy="82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l-GR" sz="1200" b="1" dirty="0" smtClean="0"/>
                <a:t>3. </a:t>
              </a:r>
              <a:r>
                <a:rPr lang="el-GR" sz="1200" b="1" dirty="0"/>
                <a:t>Το ανωτέρω όργανο υποστηρίζεται από Ομάδες Εργασίας οι οποίες συστήνονται ανά τομέα προτεραιότητας </a:t>
              </a:r>
              <a:r>
                <a:rPr lang="el-GR" sz="1200" b="1" dirty="0" smtClean="0"/>
                <a:t>της </a:t>
              </a:r>
              <a:r>
                <a:rPr lang="el-GR" sz="1200" b="1" dirty="0"/>
                <a:t>RIS3 και αποτελούνται από στελέχη </a:t>
              </a:r>
              <a:r>
                <a:rPr lang="el-GR" sz="1200" b="1" dirty="0" smtClean="0"/>
                <a:t>της </a:t>
              </a:r>
              <a:r>
                <a:rPr lang="el-GR" sz="1200" b="1" dirty="0"/>
                <a:t>Περιφέρειας, από το ΚΥΕ και την </a:t>
              </a:r>
              <a:r>
                <a:rPr lang="el-GR" sz="1200" b="1" dirty="0" smtClean="0"/>
                <a:t>ΕΥΔ.</a:t>
              </a:r>
              <a:endParaRPr lang="el-GR" sz="1200" b="1" dirty="0"/>
            </a:p>
          </p:txBody>
        </p:sp>
      </p:grpSp>
      <p:grpSp>
        <p:nvGrpSpPr>
          <p:cNvPr id="57" name="Group 2"/>
          <p:cNvGrpSpPr/>
          <p:nvPr/>
        </p:nvGrpSpPr>
        <p:grpSpPr>
          <a:xfrm>
            <a:off x="4626620" y="3721988"/>
            <a:ext cx="5683708" cy="1007551"/>
            <a:chOff x="6636148" y="2872030"/>
            <a:chExt cx="3997896" cy="955967"/>
          </a:xfrm>
        </p:grpSpPr>
        <p:sp>
          <p:nvSpPr>
            <p:cNvPr id="58" name="Parallelogram 20"/>
            <p:cNvSpPr/>
            <p:nvPr/>
          </p:nvSpPr>
          <p:spPr>
            <a:xfrm>
              <a:off x="6636148" y="2872030"/>
              <a:ext cx="3997896" cy="955967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812800" dist="50800" dir="5400000" sx="92000" sy="92000" algn="ctr" rotWithShape="0">
                <a:srgbClr val="0000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ectangle 25"/>
            <p:cNvSpPr/>
            <p:nvPr/>
          </p:nvSpPr>
          <p:spPr>
            <a:xfrm>
              <a:off x="7149324" y="2990830"/>
              <a:ext cx="2971543" cy="718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l-GR" sz="1200" b="1" dirty="0" smtClean="0"/>
                <a:t>4.1. Το </a:t>
              </a:r>
              <a:r>
                <a:rPr lang="el-GR" sz="1200" b="1" dirty="0"/>
                <a:t>Κέντρου Υποστήριξης Επιχειρήσεων (ΚΥΕ) ΠΣΤΕ αποτελεί δράση της ΠΠ 2014-2020, η οποία συνεχίζεται και την ΠΠ </a:t>
              </a:r>
              <a:r>
                <a:rPr lang="el-GR" sz="1200" b="1" dirty="0" smtClean="0"/>
                <a:t>2021-2027.</a:t>
              </a:r>
              <a:endParaRPr lang="en-US" sz="1200" b="1" dirty="0"/>
            </a:p>
          </p:txBody>
        </p:sp>
      </p:grpSp>
      <p:grpSp>
        <p:nvGrpSpPr>
          <p:cNvPr id="60" name="Group 3"/>
          <p:cNvGrpSpPr/>
          <p:nvPr/>
        </p:nvGrpSpPr>
        <p:grpSpPr>
          <a:xfrm>
            <a:off x="3605860" y="4851576"/>
            <a:ext cx="5683192" cy="1015663"/>
            <a:chOff x="4481058" y="4879257"/>
            <a:chExt cx="5630637" cy="2147311"/>
          </a:xfrm>
        </p:grpSpPr>
        <p:sp>
          <p:nvSpPr>
            <p:cNvPr id="61" name="Parallelogram 21"/>
            <p:cNvSpPr/>
            <p:nvPr/>
          </p:nvSpPr>
          <p:spPr>
            <a:xfrm>
              <a:off x="4481058" y="4879258"/>
              <a:ext cx="5630637" cy="2082964"/>
            </a:xfrm>
            <a:prstGeom prst="parallelogram">
              <a:avLst>
                <a:gd name="adj" fmla="val 95781"/>
              </a:avLst>
            </a:prstGeom>
            <a:solidFill>
              <a:schemeClr val="bg1"/>
            </a:solidFill>
            <a:ln>
              <a:noFill/>
            </a:ln>
            <a:effectLst>
              <a:outerShdw blurRad="812800" dist="50800" dir="5400000" sx="92000" sy="92000" algn="ctr" rotWithShape="0">
                <a:srgbClr val="0000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62" name="Rectangle 27"/>
            <p:cNvSpPr/>
            <p:nvPr/>
          </p:nvSpPr>
          <p:spPr>
            <a:xfrm>
              <a:off x="5492378" y="4879257"/>
              <a:ext cx="4109177" cy="2147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l-GR" sz="1200" b="1" dirty="0" smtClean="0"/>
                <a:t>4.2. </a:t>
              </a:r>
              <a:r>
                <a:rPr lang="el-GR" sz="1200" b="1" dirty="0"/>
                <a:t>Για την υποστήριξη των εργασιών του αρμόδιου Συντονιστικού Οργάνου Παρακολούθησης της Περιφερειακής RIS3, έχει ήδη εκπονηθεί ειδική εμπειρογνωμοσύνη </a:t>
              </a:r>
              <a:r>
                <a:rPr lang="el-GR" sz="1200" b="1" dirty="0" smtClean="0"/>
                <a:t>για τις ενέργειες που αφορούν την  Διαδικασία </a:t>
              </a:r>
              <a:r>
                <a:rPr lang="el-GR" sz="1200" b="1" dirty="0"/>
                <a:t>Επιχειρηματικής Ανακάλυψης </a:t>
              </a:r>
              <a:r>
                <a:rPr lang="el-GR" sz="1200" b="1" dirty="0" smtClean="0"/>
                <a:t>(ΔΕΑ).</a:t>
              </a:r>
              <a:endParaRPr lang="el-GR" sz="1200" b="1" dirty="0"/>
            </a:p>
          </p:txBody>
        </p:sp>
      </p:grpSp>
      <p:pic>
        <p:nvPicPr>
          <p:cNvPr id="74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217283" y="5830306"/>
            <a:ext cx="986828" cy="452799"/>
          </a:xfrm>
          <a:prstGeom prst="rect">
            <a:avLst/>
          </a:prstGeom>
          <a:noFill/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Εικόνα 65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8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9" grpId="0"/>
      <p:bldP spid="3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87668" y="2776694"/>
            <a:ext cx="68925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6600" dirty="0" smtClean="0">
                <a:solidFill>
                  <a:schemeClr val="bg1"/>
                </a:solidFill>
                <a:latin typeface="Montserrat ExtraBold" panose="00000900000000000000" pitchFamily="50" charset="0"/>
              </a:rPr>
              <a:t>ΕΥΧΑΡΙΣΤΟΥΜΕ</a:t>
            </a:r>
            <a:endParaRPr lang="en-US" sz="6600" dirty="0">
              <a:solidFill>
                <a:schemeClr val="bg1"/>
              </a:solidFill>
              <a:latin typeface="Montserrat ExtraBold" panose="00000900000000000000" pitchFamily="50" charset="0"/>
            </a:endParaRPr>
          </a:p>
        </p:txBody>
      </p:sp>
      <p:pic>
        <p:nvPicPr>
          <p:cNvPr id="6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3040" y="5918792"/>
            <a:ext cx="733235" cy="7000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290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0982" y="108642"/>
            <a:ext cx="717939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Κατανομή των πόρων του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ανά </a:t>
            </a: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Προτεραιότητα και ανά Ειδικό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Στόχο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33249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Εικόνα 24" descr="Εικόνα που περιέχει κείμενο, στιγμιότυπο οθόνης, λογισμικό, λογισμικό πολυμέσων&#10;&#10;Περιγραφή που δημιουργήθηκε αυτόματα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" r="1351" b="33663"/>
          <a:stretch/>
        </p:blipFill>
        <p:spPr bwMode="auto">
          <a:xfrm>
            <a:off x="65313" y="1884784"/>
            <a:ext cx="6543717" cy="3797559"/>
          </a:xfrm>
          <a:prstGeom prst="rect">
            <a:avLst/>
          </a:prstGeom>
          <a:noFill/>
        </p:spPr>
      </p:pic>
      <p:pic>
        <p:nvPicPr>
          <p:cNvPr id="26" name="Εικόνα 25" descr="Εικόνα που περιέχει κείμενο, στιγμιότυπο οθόνης, λογισμικό, λογισμικό πολυμέσων&#10;&#10;Περιγραφή που δημιουργήθηκε αυτόματα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" t="71821" r="7188" b="3384"/>
          <a:stretch/>
        </p:blipFill>
        <p:spPr bwMode="auto">
          <a:xfrm>
            <a:off x="7025489" y="2924754"/>
            <a:ext cx="5027478" cy="1590870"/>
          </a:xfrm>
          <a:prstGeom prst="rect">
            <a:avLst/>
          </a:prstGeom>
          <a:noFill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5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0982" y="108642"/>
            <a:ext cx="717939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Κατανομή των πόρων του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ανά </a:t>
            </a: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Προτεραιότητα και ανά Ειδικό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Στόχο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33249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pic>
        <p:nvPicPr>
          <p:cNvPr id="15" name="Εικόνα 14" descr="Εικόνα που περιέχει κείμενο, στιγμιότυπο οθόνης, διάγραμμα, σχεδίαση&#10;&#10;Περιγραφή που δημιουργήθηκε αυτόματα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" r="2391" b="39185"/>
          <a:stretch/>
        </p:blipFill>
        <p:spPr bwMode="auto">
          <a:xfrm>
            <a:off x="-1" y="1801640"/>
            <a:ext cx="6455122" cy="3883937"/>
          </a:xfrm>
          <a:prstGeom prst="rect">
            <a:avLst/>
          </a:prstGeom>
          <a:noFill/>
        </p:spPr>
      </p:pic>
      <p:pic>
        <p:nvPicPr>
          <p:cNvPr id="16" name="Εικόνα 15" descr="Εικόνα που περιέχει κείμενο, στιγμιότυπο οθόνης, διάγραμμα, σχεδίαση&#10;&#10;Περιγραφή που δημιουργήθηκε αυτόματα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" t="63650" r="2904" b="2127"/>
          <a:stretch/>
        </p:blipFill>
        <p:spPr bwMode="auto">
          <a:xfrm>
            <a:off x="6865411" y="2539497"/>
            <a:ext cx="5252206" cy="24082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09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0982" y="108642"/>
            <a:ext cx="717939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Κατανομή των πόρων του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ανά </a:t>
            </a: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Προτεραιότητα και ανά Ειδικό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Στόχο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33249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pic>
        <p:nvPicPr>
          <p:cNvPr id="17" name="Εικόνα 16" descr="Εικόνα που περιέχει κείμενο, στιγμιότυπο οθόνης, λογισμικό, γραμματοσειρά&#10;&#10;Περιγραφή που δημιουργήθηκε αυτόματα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5" r="5696" b="25078"/>
          <a:stretch/>
        </p:blipFill>
        <p:spPr bwMode="auto">
          <a:xfrm>
            <a:off x="653660" y="1973655"/>
            <a:ext cx="5701873" cy="3603279"/>
          </a:xfrm>
          <a:prstGeom prst="rect">
            <a:avLst/>
          </a:prstGeom>
          <a:noFill/>
        </p:spPr>
      </p:pic>
      <p:pic>
        <p:nvPicPr>
          <p:cNvPr id="21" name="Εικόνα 20" descr="Εικόνα που περιέχει κείμενο, στιγμιότυπο οθόνης, λογισμικό, γραμματοσειρά&#10;&#10;Περιγραφή που δημιουργήθηκε αυτόματα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" t="81615" r="5007" b="3563"/>
          <a:stretch/>
        </p:blipFill>
        <p:spPr bwMode="auto">
          <a:xfrm>
            <a:off x="6943268" y="3299989"/>
            <a:ext cx="4825498" cy="8419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6203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0982" y="108642"/>
            <a:ext cx="717939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Κατανομή των πόρων του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ανά </a:t>
            </a: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Προτεραιότητα και ανά Ειδικό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Στόχο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33249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pic>
        <p:nvPicPr>
          <p:cNvPr id="17" name="Εικόνα 16" descr="Εικόνα που περιέχει κείμενο, στιγμιότυπο οθόνης, σχεδίαση, γραμματοσειρά&#10;&#10;Περιγραφή που δημιουργήθηκε αυτόματα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" r="2388" b="50000"/>
          <a:stretch/>
        </p:blipFill>
        <p:spPr bwMode="auto">
          <a:xfrm>
            <a:off x="0" y="2055136"/>
            <a:ext cx="6246891" cy="3585173"/>
          </a:xfrm>
          <a:prstGeom prst="rect">
            <a:avLst/>
          </a:prstGeom>
          <a:noFill/>
        </p:spPr>
      </p:pic>
      <p:pic>
        <p:nvPicPr>
          <p:cNvPr id="21" name="Εικόνα 20" descr="Εικόνα που περιέχει κείμενο, στιγμιότυπο οθόνης, σχεδίαση, γραμματοσειρά&#10;&#10;Περιγραφή που δημιουργήθηκε αυτόματα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54400" r="2796" b="2060"/>
          <a:stretch/>
        </p:blipFill>
        <p:spPr bwMode="auto">
          <a:xfrm>
            <a:off x="6554709" y="2145671"/>
            <a:ext cx="5562908" cy="34946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968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0982" y="108642"/>
            <a:ext cx="717939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Κατανομή των πόρων του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ανά </a:t>
            </a: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Προτεραιότητα και ανά Ειδικό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Στόχο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33249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pic>
        <p:nvPicPr>
          <p:cNvPr id="15" name="Εικόνα 14" descr="Εικόνα που περιέχει κείμενο, στιγμιότυπο οθόνης, σχεδίαση&#10;&#10;Περιγραφή που δημιουργήθηκε αυτόματα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6" t="8" r="2553" b="60463"/>
          <a:stretch/>
        </p:blipFill>
        <p:spPr bwMode="auto">
          <a:xfrm>
            <a:off x="0" y="2060761"/>
            <a:ext cx="6672404" cy="3530850"/>
          </a:xfrm>
          <a:prstGeom prst="rect">
            <a:avLst/>
          </a:prstGeom>
          <a:noFill/>
        </p:spPr>
      </p:pic>
      <p:pic>
        <p:nvPicPr>
          <p:cNvPr id="16" name="Εικόνα 15" descr="Εικόνα που περιέχει κείμενο, στιγμιότυπο οθόνης, σχεδίαση&#10;&#10;Περιγραφή που δημιουργήθηκε αυτόματα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3" t="43208" r="4224" b="2018"/>
          <a:stretch/>
        </p:blipFill>
        <p:spPr bwMode="auto">
          <a:xfrm>
            <a:off x="6744832" y="1305895"/>
            <a:ext cx="5372785" cy="50405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48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0982" y="108642"/>
            <a:ext cx="717939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Κατανομή των πόρων του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ανά </a:t>
            </a: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Προτεραιότητα και ανά Ειδικό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</a:rPr>
              <a:t>Στόχο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33249" y="1255057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pic>
        <p:nvPicPr>
          <p:cNvPr id="15" name="Εικόνα 14" descr="Εικόνα που περιέχει κείμενο, στιγμιότυπο οθόνης, λογισμικό, γραμματοσειρά&#10;&#10;Περιγραφή που δημιουργήθηκε αυτόματα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" r="1309" b="33430"/>
          <a:stretch/>
        </p:blipFill>
        <p:spPr bwMode="auto">
          <a:xfrm>
            <a:off x="63162" y="2046083"/>
            <a:ext cx="6292371" cy="3494638"/>
          </a:xfrm>
          <a:prstGeom prst="rect">
            <a:avLst/>
          </a:prstGeom>
          <a:noFill/>
        </p:spPr>
      </p:pic>
      <p:pic>
        <p:nvPicPr>
          <p:cNvPr id="16" name="Εικόνα 15" descr="Εικόνα που περιέχει κείμενο, στιγμιότυπο οθόνης, λογισμικό, γραμματοσειρά&#10;&#10;Περιγραφή που δημιουργήθηκε αυτόματα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" t="72515" r="2338" b="2604"/>
          <a:stretch/>
        </p:blipFill>
        <p:spPr bwMode="auto">
          <a:xfrm>
            <a:off x="6572816" y="2996696"/>
            <a:ext cx="5441133" cy="14666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996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28803" r="45587" b="94657"/>
          <a:stretch>
            <a:fillRect/>
          </a:stretch>
        </p:blipFill>
        <p:spPr bwMode="auto">
          <a:xfrm>
            <a:off x="9279705" y="6449640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3"/>
          <a:srcRect l="92302" t="4808" r="450" b="93134"/>
          <a:stretch>
            <a:fillRect/>
          </a:stretch>
        </p:blipFill>
        <p:spPr bwMode="auto">
          <a:xfrm>
            <a:off x="9013372" y="195942"/>
            <a:ext cx="2258008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1"/>
          <p:cNvSpPr txBox="1"/>
          <p:nvPr/>
        </p:nvSpPr>
        <p:spPr>
          <a:xfrm>
            <a:off x="1590284" y="224902"/>
            <a:ext cx="7016496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Πρόοδος Προσκλήσεων - Εντάξεων</a:t>
            </a:r>
          </a:p>
          <a:p>
            <a:pPr>
              <a:lnSpc>
                <a:spcPct val="70000"/>
              </a:lnSpc>
            </a:pPr>
            <a:endParaRPr lang="el-GR" sz="2000" dirty="0" smtClean="0"/>
          </a:p>
        </p:txBody>
      </p:sp>
      <p:grpSp>
        <p:nvGrpSpPr>
          <p:cNvPr id="2" name="Group 12"/>
          <p:cNvGrpSpPr/>
          <p:nvPr/>
        </p:nvGrpSpPr>
        <p:grpSpPr>
          <a:xfrm>
            <a:off x="405679" y="2224626"/>
            <a:ext cx="661311" cy="101677"/>
            <a:chOff x="1847846" y="5503706"/>
            <a:chExt cx="1041400" cy="160116"/>
          </a:xfrm>
        </p:grpSpPr>
        <p:sp>
          <p:nvSpPr>
            <p:cNvPr id="13" name="Parallelogram 1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Parallelogram 1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Parallelogram 1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Rectangle 12"/>
          <p:cNvSpPr/>
          <p:nvPr/>
        </p:nvSpPr>
        <p:spPr>
          <a:xfrm>
            <a:off x="853567" y="1353378"/>
            <a:ext cx="108549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Μέχρι σήμερα έχουν εκδοθεί </a:t>
            </a:r>
            <a:r>
              <a:rPr lang="el-GR" dirty="0">
                <a:solidFill>
                  <a:schemeClr val="accent1"/>
                </a:solidFill>
              </a:rPr>
              <a:t>δύο (2) προσκλήσεις </a:t>
            </a:r>
            <a:r>
              <a:rPr lang="el-GR" dirty="0"/>
              <a:t>δράσεων που χρηματοδοτούνται από το ταμείο </a:t>
            </a:r>
            <a:r>
              <a:rPr lang="el-GR" dirty="0">
                <a:solidFill>
                  <a:schemeClr val="accent1"/>
                </a:solidFill>
              </a:rPr>
              <a:t>ΕΚΤ+</a:t>
            </a:r>
            <a:r>
              <a:rPr lang="el-GR" dirty="0"/>
              <a:t>. </a:t>
            </a:r>
            <a:r>
              <a:rPr lang="el-GR" dirty="0" smtClean="0"/>
              <a:t>Συγκεκριμένα:</a:t>
            </a:r>
            <a:endParaRPr lang="el-GR" dirty="0"/>
          </a:p>
        </p:txBody>
      </p:sp>
      <p:sp>
        <p:nvSpPr>
          <p:cNvPr id="17" name="Rectangle 12"/>
          <p:cNvSpPr/>
          <p:nvPr/>
        </p:nvSpPr>
        <p:spPr>
          <a:xfrm>
            <a:off x="368167" y="2502615"/>
            <a:ext cx="2528371" cy="368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600" b="1" dirty="0" smtClean="0">
                <a:solidFill>
                  <a:schemeClr val="accent2"/>
                </a:solidFill>
                <a:cs typeface="Segoe UI" panose="020B0502040204020203" pitchFamily="34" charset="0"/>
              </a:rPr>
              <a:t>Τίτλος 1</a:t>
            </a:r>
            <a:r>
              <a:rPr lang="el-GR" sz="1600" b="1" baseline="30000" dirty="0" smtClean="0">
                <a:solidFill>
                  <a:schemeClr val="accent2"/>
                </a:solidFill>
                <a:cs typeface="Segoe UI" panose="020B0502040204020203" pitchFamily="34" charset="0"/>
              </a:rPr>
              <a:t>ης</a:t>
            </a:r>
            <a:r>
              <a:rPr lang="el-GR" sz="1600" b="1" dirty="0" smtClean="0">
                <a:solidFill>
                  <a:schemeClr val="accent2"/>
                </a:solidFill>
                <a:cs typeface="Segoe UI" panose="020B0502040204020203" pitchFamily="34" charset="0"/>
              </a:rPr>
              <a:t> Πρόσκλησης</a:t>
            </a:r>
            <a:endParaRPr lang="en-US" sz="1600" b="1" dirty="0" smtClean="0">
              <a:solidFill>
                <a:schemeClr val="accent2"/>
              </a:solidFill>
              <a:cs typeface="Segoe UI" panose="020B0502040204020203" pitchFamily="34" charset="0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279294" y="3113028"/>
            <a:ext cx="329806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600" dirty="0" smtClean="0"/>
              <a:t>«</a:t>
            </a:r>
            <a:r>
              <a:rPr lang="el-GR" sz="1600" dirty="0"/>
              <a:t>Προώθηση και υποστήριξη παιδιών για την ένταξή τους στην προσχολική εκπαίδευση καθώς και για την πρόσβαση παιδιών σχολικής ηλικίας, εφήβων και ατόμων με αναπηρία, σε υπηρεσίες δημιουργικής απασχόλησης, κύκλος 2022-2023»</a:t>
            </a:r>
            <a:endParaRPr lang="el-GR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l-GR" sz="1600" b="1" dirty="0" smtClean="0"/>
          </a:p>
          <a:p>
            <a:pPr>
              <a:lnSpc>
                <a:spcPct val="120000"/>
              </a:lnSpc>
            </a:pPr>
            <a:r>
              <a:rPr lang="el-GR" sz="1600" b="1" dirty="0" smtClean="0"/>
              <a:t>Δ.Δ.: </a:t>
            </a:r>
            <a:r>
              <a:rPr lang="el-GR" sz="1600" b="1" dirty="0" smtClean="0">
                <a:solidFill>
                  <a:srgbClr val="FF0000"/>
                </a:solidFill>
              </a:rPr>
              <a:t>5.098.043,72 €</a:t>
            </a:r>
            <a:endParaRPr lang="el-GR" sz="1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l-GR" sz="1600" b="1" dirty="0" smtClean="0">
                <a:solidFill>
                  <a:srgbClr val="FF0000"/>
                </a:solidFill>
              </a:rPr>
              <a:t> 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20" name="Rectangle 11"/>
          <p:cNvSpPr/>
          <p:nvPr/>
        </p:nvSpPr>
        <p:spPr>
          <a:xfrm>
            <a:off x="3877561" y="3103750"/>
            <a:ext cx="3926523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600" dirty="0"/>
              <a:t>«Πρόγραμμα ανάπτυξης και ενδυνάμωσης διεπιστημονικών συμβουλευτικών και υποστηρικτικών δομών και μαθησιακής υποστήριξης/συνεκπαίδευσης μαθητών/τριών με Αναπηρία ή/και ειδικές εκπαιδευτικές ανάγκες για την ισότιμη πρόσβαση και συμπερίληψη στην εκπαίδευση»</a:t>
            </a:r>
          </a:p>
          <a:p>
            <a:pPr>
              <a:lnSpc>
                <a:spcPct val="120000"/>
              </a:lnSpc>
            </a:pPr>
            <a:endParaRPr lang="el-GR" sz="1200" dirty="0" smtClean="0"/>
          </a:p>
          <a:p>
            <a:pPr>
              <a:lnSpc>
                <a:spcPct val="120000"/>
              </a:lnSpc>
            </a:pPr>
            <a:r>
              <a:rPr lang="el-GR" sz="1400" b="1" dirty="0" smtClean="0"/>
              <a:t>Δ.Δ.: </a:t>
            </a:r>
            <a:r>
              <a:rPr lang="el-GR" sz="1600" b="1" dirty="0">
                <a:solidFill>
                  <a:srgbClr val="FF0000"/>
                </a:solidFill>
              </a:rPr>
              <a:t>4.558.471,00 €</a:t>
            </a:r>
          </a:p>
          <a:p>
            <a:pPr>
              <a:lnSpc>
                <a:spcPct val="120000"/>
              </a:lnSpc>
            </a:pPr>
            <a:endParaRPr lang="el-GR" sz="16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Char char="•"/>
            </a:pPr>
            <a:endParaRPr lang="el-GR" sz="1200" dirty="0" smtClean="0"/>
          </a:p>
          <a:p>
            <a:pPr>
              <a:lnSpc>
                <a:spcPct val="120000"/>
              </a:lnSpc>
            </a:pPr>
            <a:endParaRPr lang="en-US" sz="1200" dirty="0" smtClean="0"/>
          </a:p>
        </p:txBody>
      </p:sp>
      <p:sp>
        <p:nvSpPr>
          <p:cNvPr id="21" name="Rectangle 11"/>
          <p:cNvSpPr/>
          <p:nvPr/>
        </p:nvSpPr>
        <p:spPr>
          <a:xfrm>
            <a:off x="8418217" y="3468569"/>
            <a:ext cx="314480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600" dirty="0"/>
              <a:t>Έχει </a:t>
            </a:r>
            <a:r>
              <a:rPr lang="el-GR" sz="1600" b="1" dirty="0"/>
              <a:t>ενταχθεί η αντίστοιχη πράξη της ανωτέρω 1ης Πρόσκλησης</a:t>
            </a:r>
            <a:r>
              <a:rPr lang="el-GR" sz="1600" dirty="0"/>
              <a:t> δράσης στο Πρόγραμμα «ΣΤΕΡΕΑ ΕΛΛΑΔΑ 2021-2027» με Κωδικό ΟΠΣ 6000704  και προϋπολογισμού </a:t>
            </a:r>
            <a:r>
              <a:rPr lang="el-GR" sz="1600" b="1" dirty="0">
                <a:solidFill>
                  <a:srgbClr val="FF0000"/>
                </a:solidFill>
              </a:rPr>
              <a:t>5.098.043,72 €</a:t>
            </a:r>
          </a:p>
        </p:txBody>
      </p:sp>
      <p:pic>
        <p:nvPicPr>
          <p:cNvPr id="23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4" name="Picture 2" descr="Αρχική"/>
          <p:cNvPicPr>
            <a:picLocks noChangeAspect="1" noChangeArrowheads="1"/>
          </p:cNvPicPr>
          <p:nvPr/>
        </p:nvPicPr>
        <p:blipFill>
          <a:blip r:embed="rId5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5" name="Εικόνα 24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sp>
        <p:nvSpPr>
          <p:cNvPr id="26" name="Rectangle 12"/>
          <p:cNvSpPr/>
          <p:nvPr/>
        </p:nvSpPr>
        <p:spPr>
          <a:xfrm>
            <a:off x="3877564" y="2494315"/>
            <a:ext cx="2767680" cy="368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600" b="1" dirty="0" smtClean="0">
                <a:solidFill>
                  <a:schemeClr val="accent2"/>
                </a:solidFill>
                <a:cs typeface="Segoe UI" panose="020B0502040204020203" pitchFamily="34" charset="0"/>
              </a:rPr>
              <a:t>Τίτλος 2</a:t>
            </a:r>
            <a:r>
              <a:rPr lang="el-GR" sz="1600" b="1" baseline="30000" dirty="0" smtClean="0">
                <a:solidFill>
                  <a:schemeClr val="accent2"/>
                </a:solidFill>
                <a:cs typeface="Segoe UI" panose="020B0502040204020203" pitchFamily="34" charset="0"/>
              </a:rPr>
              <a:t>ης</a:t>
            </a:r>
            <a:r>
              <a:rPr lang="el-GR" sz="1600" b="1" dirty="0" smtClean="0">
                <a:solidFill>
                  <a:schemeClr val="accent2"/>
                </a:solidFill>
                <a:cs typeface="Segoe UI" panose="020B0502040204020203" pitchFamily="34" charset="0"/>
              </a:rPr>
              <a:t> Πρόσκλησης</a:t>
            </a:r>
            <a:endParaRPr lang="en-US" sz="1600" b="1" dirty="0" smtClean="0">
              <a:solidFill>
                <a:schemeClr val="accent2"/>
              </a:solidFill>
              <a:cs typeface="Segoe UI" panose="020B0502040204020203" pitchFamily="34" charset="0"/>
            </a:endParaRPr>
          </a:p>
        </p:txBody>
      </p:sp>
      <p:cxnSp>
        <p:nvCxnSpPr>
          <p:cNvPr id="27" name="Straight Connector 106"/>
          <p:cNvCxnSpPr/>
          <p:nvPr/>
        </p:nvCxnSpPr>
        <p:spPr>
          <a:xfrm flipV="1">
            <a:off x="1019315" y="2994889"/>
            <a:ext cx="5509321" cy="691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06"/>
          <p:cNvCxnSpPr/>
          <p:nvPr/>
        </p:nvCxnSpPr>
        <p:spPr>
          <a:xfrm>
            <a:off x="8039477" y="2326303"/>
            <a:ext cx="0" cy="383910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12"/>
          <p:cNvSpPr/>
          <p:nvPr/>
        </p:nvSpPr>
        <p:spPr>
          <a:xfrm>
            <a:off x="8422864" y="3042254"/>
            <a:ext cx="2767680" cy="368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600" b="1" dirty="0" smtClean="0">
                <a:solidFill>
                  <a:srgbClr val="00B050"/>
                </a:solidFill>
                <a:cs typeface="Segoe UI" panose="020B0502040204020203" pitchFamily="34" charset="0"/>
              </a:rPr>
              <a:t>Εντάξεις</a:t>
            </a:r>
            <a:endParaRPr lang="en-US" sz="1600" b="1" dirty="0" smtClean="0">
              <a:solidFill>
                <a:srgbClr val="00B050"/>
              </a:solidFill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54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18" grpId="0"/>
      <p:bldP spid="20" grpId="0"/>
      <p:bldP spid="21" grpId="0"/>
      <p:bldP spid="26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2017-Blue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66DCA"/>
      </a:accent1>
      <a:accent2>
        <a:srgbClr val="00A4E6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6332</TotalTime>
  <Words>3187</Words>
  <Application>Microsoft Office PowerPoint</Application>
  <PresentationFormat>Ευρεία οθόνη</PresentationFormat>
  <Paragraphs>662</Paragraphs>
  <Slides>26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13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26</vt:i4>
      </vt:variant>
    </vt:vector>
  </HeadingPairs>
  <TitlesOfParts>
    <vt:vector size="40" baseType="lpstr">
      <vt:lpstr>Arial</vt:lpstr>
      <vt:lpstr>Calibri</vt:lpstr>
      <vt:lpstr>Calibri Light</vt:lpstr>
      <vt:lpstr>Lato Heavy</vt:lpstr>
      <vt:lpstr>Montserrat</vt:lpstr>
      <vt:lpstr>Montserrat ExtraBold</vt:lpstr>
      <vt:lpstr>Montserrat Light</vt:lpstr>
      <vt:lpstr>Montserrat SemiBold</vt:lpstr>
      <vt:lpstr>Raleway</vt:lpstr>
      <vt:lpstr>Roboto Condensed Light</vt:lpstr>
      <vt:lpstr>Segoe UI</vt:lpstr>
      <vt:lpstr>Segoe UI Light</vt:lpstr>
      <vt:lpstr>Times New Roman</vt:lpstr>
      <vt:lpstr>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joenanto</dc:creator>
  <cp:lastModifiedBy>ΛΥΤΡΑ ΔΗΜΗΤΡΑ</cp:lastModifiedBy>
  <cp:revision>394</cp:revision>
  <dcterms:created xsi:type="dcterms:W3CDTF">2017-02-27T03:44:46Z</dcterms:created>
  <dcterms:modified xsi:type="dcterms:W3CDTF">2023-06-19T11:51:49Z</dcterms:modified>
</cp:coreProperties>
</file>