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80" r:id="rId4"/>
    <p:sldId id="270" r:id="rId5"/>
    <p:sldId id="282" r:id="rId6"/>
    <p:sldId id="261" r:id="rId7"/>
    <p:sldId id="275" r:id="rId8"/>
    <p:sldId id="263" r:id="rId9"/>
    <p:sldId id="264" r:id="rId10"/>
    <p:sldId id="260" r:id="rId11"/>
    <p:sldId id="277" r:id="rId12"/>
    <p:sldId id="257" r:id="rId13"/>
    <p:sldId id="278" r:id="rId14"/>
    <p:sldId id="279" r:id="rId15"/>
    <p:sldId id="269" r:id="rId16"/>
    <p:sldId id="281" r:id="rId17"/>
  </p:sldIdLst>
  <p:sldSz cx="12192000" cy="6858000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IGA DA SILVA Goncalo (REGIO-EXT)" initials="VDSG(" lastIdx="1" clrIdx="0">
    <p:extLst>
      <p:ext uri="{19B8F6BF-5375-455C-9EA6-DF929625EA0E}">
        <p15:presenceInfo xmlns:p15="http://schemas.microsoft.com/office/powerpoint/2012/main" userId="S-1-5-21-1606980848-2025429265-839522115-14261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2760" autoAdjust="0"/>
  </p:normalViewPr>
  <p:slideViewPr>
    <p:cSldViewPr snapToGrid="0">
      <p:cViewPr varScale="1">
        <p:scale>
          <a:sx n="107" d="100"/>
          <a:sy n="107" d="100"/>
        </p:scale>
        <p:origin x="726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DC189-B755-4121-A2DA-17BAADF2EEAC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08BDC-4E40-4D83-B555-37C61EC21C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292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2545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304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7948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34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137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741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096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24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783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67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82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08BDC-4E40-4D83-B555-37C61EC21CE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27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206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3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383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12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089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413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99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4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574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828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600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EB3C6-2F90-4199-BD5C-4D84292AE3FE}" type="datetimeFigureOut">
              <a:rPr lang="en-US" smtClean="0"/>
              <a:t>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833EB-0132-415C-963C-34AB21F6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04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ew-european-bauhaus.europa.eu/get-inspired/inspiring-projects-and-ideas_en" TargetMode="Externa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3D418EDD-8DD8-41ED-9BA4-6A78EE11E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6264" y="2499275"/>
            <a:ext cx="6858659" cy="2224288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81804139-EF80-49B5-B7FE-014F1A95F15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A8D365"/>
              </a:clrFrom>
              <a:clrTo>
                <a:srgbClr val="A8D36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6927274" cy="692727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1D0E912-B333-47DB-9350-52B65573BB50}"/>
              </a:ext>
            </a:extLst>
          </p:cNvPr>
          <p:cNvSpPr/>
          <p:nvPr/>
        </p:nvSpPr>
        <p:spPr>
          <a:xfrm>
            <a:off x="7735288" y="5733268"/>
            <a:ext cx="3869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European Commission (DG REGIO)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0CE2AD-A692-FFFB-9481-54AD978625ED}"/>
              </a:ext>
            </a:extLst>
          </p:cNvPr>
          <p:cNvSpPr txBox="1"/>
          <p:nvPr/>
        </p:nvSpPr>
        <p:spPr>
          <a:xfrm>
            <a:off x="2573079" y="648586"/>
            <a:ext cx="7676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4800" dirty="0" err="1"/>
              <a:t>Nέο</a:t>
            </a:r>
            <a:r>
              <a:rPr lang="el-GR" sz="4800" dirty="0"/>
              <a:t> </a:t>
            </a:r>
            <a:r>
              <a:rPr lang="el-GR" sz="4800" dirty="0" err="1"/>
              <a:t>Eυρωπαϊκό</a:t>
            </a:r>
            <a:r>
              <a:rPr lang="el-GR" sz="4800" dirty="0"/>
              <a:t> </a:t>
            </a:r>
            <a:r>
              <a:rPr lang="el-GR" sz="4800" dirty="0" err="1"/>
              <a:t>Bauhaus</a:t>
            </a:r>
            <a:endParaRPr lang="el-GR" sz="4800" dirty="0"/>
          </a:p>
        </p:txBody>
      </p:sp>
    </p:spTree>
    <p:extLst>
      <p:ext uri="{BB962C8B-B14F-4D97-AF65-F5344CB8AC3E}">
        <p14:creationId xmlns:p14="http://schemas.microsoft.com/office/powerpoint/2010/main" val="1826075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431" y="1576883"/>
            <a:ext cx="6795569" cy="49154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175" y="448035"/>
            <a:ext cx="4943226" cy="59619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7089" y="877143"/>
            <a:ext cx="431115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l-GR" dirty="0">
                <a:solidFill>
                  <a:schemeClr val="bg1"/>
                </a:solidFill>
              </a:rPr>
              <a:t>Οι ιδέες που διαμορφώνουν το ΝΕΒ αντιστοιχούν σε </a:t>
            </a:r>
            <a:r>
              <a:rPr lang="el-GR" b="1" dirty="0"/>
              <a:t>3 βασικές αξίες </a:t>
            </a:r>
            <a:r>
              <a:rPr lang="el-GR" dirty="0">
                <a:solidFill>
                  <a:schemeClr val="bg1"/>
                </a:solidFill>
              </a:rPr>
              <a:t>κοινές σε όλες τις δράσεις και πρωτοβουλίες του ΝΕΒ</a:t>
            </a:r>
            <a:r>
              <a:rPr lang="en-IE" dirty="0">
                <a:solidFill>
                  <a:schemeClr val="bg1"/>
                </a:solidFill>
              </a:rPr>
              <a:t>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l-GR" dirty="0">
                <a:solidFill>
                  <a:schemeClr val="bg1"/>
                </a:solidFill>
              </a:rPr>
              <a:t>Βιωσιμότητα</a:t>
            </a:r>
            <a:endParaRPr lang="en-IE" dirty="0">
              <a:solidFill>
                <a:schemeClr val="bg1"/>
              </a:solidFill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l-GR" dirty="0">
                <a:solidFill>
                  <a:schemeClr val="bg1"/>
                </a:solidFill>
              </a:rPr>
              <a:t>Ποιότητα εμπειρίας </a:t>
            </a:r>
            <a:r>
              <a:rPr lang="en-IE" dirty="0">
                <a:solidFill>
                  <a:schemeClr val="bg1"/>
                </a:solidFill>
              </a:rPr>
              <a:t>(</a:t>
            </a:r>
            <a:r>
              <a:rPr lang="el-GR" dirty="0">
                <a:solidFill>
                  <a:schemeClr val="bg1"/>
                </a:solidFill>
              </a:rPr>
              <a:t>αισθητικά</a:t>
            </a:r>
            <a:r>
              <a:rPr lang="en-IE" dirty="0">
                <a:solidFill>
                  <a:schemeClr val="bg1"/>
                </a:solidFill>
              </a:rPr>
              <a:t>, </a:t>
            </a:r>
            <a:r>
              <a:rPr lang="el-GR" dirty="0">
                <a:solidFill>
                  <a:schemeClr val="bg1"/>
                </a:solidFill>
              </a:rPr>
              <a:t>πολιτιστικά και ψυχολογικά</a:t>
            </a:r>
            <a:r>
              <a:rPr lang="en-IE" dirty="0">
                <a:solidFill>
                  <a:schemeClr val="bg1"/>
                </a:solidFill>
              </a:rPr>
              <a:t> </a:t>
            </a:r>
            <a:r>
              <a:rPr lang="el-GR" dirty="0">
                <a:solidFill>
                  <a:schemeClr val="bg1"/>
                </a:solidFill>
              </a:rPr>
              <a:t>οφέλη</a:t>
            </a:r>
            <a:r>
              <a:rPr lang="en-IE" dirty="0">
                <a:solidFill>
                  <a:schemeClr val="bg1"/>
                </a:solidFill>
              </a:rPr>
              <a:t>)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l-GR" dirty="0">
                <a:solidFill>
                  <a:schemeClr val="bg1"/>
                </a:solidFill>
              </a:rPr>
              <a:t>Ένταξη χωρίς αποκλεισμούς</a:t>
            </a:r>
            <a:endParaRPr lang="en-IE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IE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l-GR" dirty="0">
                <a:solidFill>
                  <a:schemeClr val="bg1"/>
                </a:solidFill>
              </a:rPr>
              <a:t>Και </a:t>
            </a:r>
            <a:r>
              <a:rPr lang="en-IE" b="1" dirty="0"/>
              <a:t>3 </a:t>
            </a:r>
            <a:r>
              <a:rPr lang="el-GR" b="1" dirty="0"/>
              <a:t>αρχές εργασίας</a:t>
            </a:r>
            <a:r>
              <a:rPr lang="en-IE" b="1" dirty="0"/>
              <a:t> </a:t>
            </a:r>
            <a:r>
              <a:rPr lang="el-GR" dirty="0">
                <a:solidFill>
                  <a:schemeClr val="bg1"/>
                </a:solidFill>
              </a:rPr>
              <a:t>στο </a:t>
            </a:r>
            <a:r>
              <a:rPr lang="el-GR" u="sng" dirty="0">
                <a:solidFill>
                  <a:schemeClr val="bg1"/>
                </a:solidFill>
              </a:rPr>
              <a:t>σχεδιασμό των δράσεων και πρωτοβουλιών</a:t>
            </a:r>
            <a:r>
              <a:rPr lang="en-IE" dirty="0">
                <a:solidFill>
                  <a:schemeClr val="bg1"/>
                </a:solidFill>
              </a:rPr>
              <a:t>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l-GR" dirty="0">
                <a:solidFill>
                  <a:schemeClr val="bg1"/>
                </a:solidFill>
              </a:rPr>
              <a:t>Συμμετοχική διαδικασία</a:t>
            </a:r>
            <a:endParaRPr lang="en-IE" dirty="0">
              <a:solidFill>
                <a:schemeClr val="bg1"/>
              </a:solidFill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l-GR" dirty="0">
                <a:solidFill>
                  <a:schemeClr val="bg1"/>
                </a:solidFill>
              </a:rPr>
              <a:t>Διεπιστημονική προσέγγιση</a:t>
            </a:r>
            <a:endParaRPr lang="en-IE" dirty="0">
              <a:solidFill>
                <a:schemeClr val="bg1"/>
              </a:solidFill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AutoNum type="arabicParenR"/>
            </a:pPr>
            <a:r>
              <a:rPr lang="el-GR" dirty="0">
                <a:solidFill>
                  <a:schemeClr val="bg1"/>
                </a:solidFill>
              </a:rPr>
              <a:t>Συνεργασία σε επάλληλα επίπεδα</a:t>
            </a:r>
            <a:endParaRPr lang="en-IE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05600" y="108251"/>
            <a:ext cx="41042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l-G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Πώς επιλέγονται οι δράσεις ΝΕΒ;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7062167">
            <a:off x="10819378" y="106878"/>
            <a:ext cx="1326187" cy="132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479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65237" y="2286000"/>
            <a:ext cx="3140963" cy="208903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52600" y="-152400"/>
            <a:ext cx="9120982" cy="2254079"/>
          </a:xfrm>
          <a:prstGeom prst="rect">
            <a:avLst/>
          </a:prstGeom>
        </p:spPr>
        <p:txBody>
          <a:bodyPr vert="horz" wrap="square" lIns="0" tIns="342519" rIns="0" bIns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defRPr sz="3600"/>
            </a:pPr>
            <a:r>
              <a:rPr lang="el-GR" sz="2400" b="1" dirty="0">
                <a:latin typeface="Arial" panose="020B0604020202020204" pitchFamily="34" charset="0"/>
                <a:cs typeface="Arial" panose="020B0604020202020204" pitchFamily="34" charset="0"/>
              </a:rPr>
              <a:t>Νέο Ευρωπαϊκό </a:t>
            </a:r>
            <a:r>
              <a:rPr lang="el-G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Bauhaus</a:t>
            </a:r>
            <a:r>
              <a:rPr lang="el-GR" sz="2400" b="1" dirty="0">
                <a:latin typeface="Arial" panose="020B0604020202020204" pitchFamily="34" charset="0"/>
                <a:cs typeface="Arial" panose="020B0604020202020204" pitchFamily="34" charset="0"/>
              </a:rPr>
              <a:t> (ΝΕΒ)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IE" sz="1800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l-GR" sz="1800" b="1" dirty="0">
                <a:latin typeface="Arial" panose="020B0604020202020204" pitchFamily="34" charset="0"/>
                <a:cs typeface="Arial" panose="020B0604020202020204" pitchFamily="34" charset="0"/>
              </a:rPr>
              <a:t>ία δημιουργική πρωτοβουλία που συνδέει την Ευρωπαϊκή Πράσινη Συμφωνία με τους χώρους διαβίωσης και τις εμπειρίες μας</a:t>
            </a:r>
            <a: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l-GR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l-GR" sz="2000" dirty="0"/>
              <a:t/>
            </a:r>
            <a:br>
              <a:rPr lang="el-GR" sz="2000" dirty="0"/>
            </a:br>
            <a:r>
              <a:rPr lang="en-IE" sz="2000" b="1" u="sng" dirty="0"/>
              <a:t>B</a:t>
            </a:r>
            <a:r>
              <a:rPr sz="2000" b="1" u="sng" dirty="0"/>
              <a:t>α</a:t>
            </a:r>
            <a:r>
              <a:rPr sz="2000" b="1" u="sng" dirty="0" err="1"/>
              <a:t>σικές</a:t>
            </a:r>
            <a:r>
              <a:rPr sz="2000" b="1" u="sng" dirty="0"/>
              <a:t> α</a:t>
            </a:r>
            <a:r>
              <a:rPr sz="2000" b="1" u="sng" dirty="0" err="1"/>
              <a:t>ξίες</a:t>
            </a:r>
            <a:r>
              <a:rPr sz="2000" b="1" u="sng" dirty="0"/>
              <a:t> </a:t>
            </a:r>
            <a:r>
              <a:rPr lang="el-GR" sz="2000" b="1" u="sng" dirty="0"/>
              <a:t>του</a:t>
            </a:r>
            <a:r>
              <a:rPr sz="2000" b="1" u="sng" dirty="0"/>
              <a:t> ΝΕΒ</a:t>
            </a:r>
            <a:r>
              <a:rPr lang="el-GR" sz="2000" b="1" u="sng" dirty="0"/>
              <a:t/>
            </a:r>
            <a:br>
              <a:rPr lang="el-GR" sz="2000" b="1" u="sng" dirty="0"/>
            </a:br>
            <a:endParaRPr sz="2000" b="1" u="sng" dirty="0"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61364" y="2298192"/>
            <a:ext cx="3140964" cy="209092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25416" y="2298192"/>
            <a:ext cx="3142488" cy="2090927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219200" y="4537961"/>
            <a:ext cx="3211068" cy="778418"/>
          </a:xfrm>
          <a:prstGeom prst="rect">
            <a:avLst/>
          </a:prstGeom>
        </p:spPr>
        <p:txBody>
          <a:bodyPr vert="horz" wrap="square" lIns="0" tIns="39370" rIns="0" bIns="0">
            <a:spAutoFit/>
          </a:bodyPr>
          <a:lstStyle/>
          <a:p>
            <a:pPr marL="12700" marR="5080">
              <a:spcBef>
                <a:spcPts val="310"/>
              </a:spcBef>
              <a:buClr>
                <a:srgbClr val="034EA1"/>
              </a:buClr>
              <a:tabLst>
                <a:tab pos="354965" algn="l"/>
                <a:tab pos="355600" algn="l"/>
              </a:tabLst>
              <a:defRPr sz="16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dirty="0"/>
              <a:t>Ε</a:t>
            </a:r>
            <a:r>
              <a:rPr dirty="0"/>
              <a:t>π</a:t>
            </a:r>
            <a:r>
              <a:rPr dirty="0" err="1"/>
              <a:t>ενδυτική</a:t>
            </a:r>
            <a:r>
              <a:rPr dirty="0"/>
              <a:t> στρατηγική με μακροπρόθεσμους φιλόδοξους στόχους για το κλίμα</a:t>
            </a:r>
            <a:endParaRPr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24400" y="4422338"/>
            <a:ext cx="3211068" cy="1046440"/>
          </a:xfrm>
          <a:prstGeom prst="rect">
            <a:avLst/>
          </a:prstGeom>
        </p:spPr>
        <p:txBody>
          <a:bodyPr vert="horz" wrap="square" lIns="0" tIns="60960" rIns="0" bIns="0">
            <a:spAutoFit/>
          </a:bodyPr>
          <a:lstStyle/>
          <a:p>
            <a:pPr marL="12700" marR="5080">
              <a:spcBef>
                <a:spcPts val="480"/>
              </a:spcBef>
              <a:buClr>
                <a:srgbClr val="034EA1"/>
              </a:buClr>
              <a:tabLst>
                <a:tab pos="354965" algn="l"/>
                <a:tab pos="355600" algn="l"/>
              </a:tabLst>
              <a:defRPr sz="16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i="1" dirty="0"/>
              <a:t>Σ</a:t>
            </a:r>
            <a:r>
              <a:rPr dirty="0" err="1"/>
              <a:t>υμμετοχή</a:t>
            </a:r>
            <a:r>
              <a:rPr dirty="0"/>
              <a:t> α</a:t>
            </a:r>
            <a:r>
              <a:rPr dirty="0" err="1"/>
              <a:t>ρχιτεκτόνων</a:t>
            </a:r>
            <a:r>
              <a:rPr dirty="0"/>
              <a:t> και </a:t>
            </a:r>
            <a:r>
              <a:rPr dirty="0" err="1"/>
              <a:t>σχεδι</a:t>
            </a:r>
            <a:r>
              <a:rPr dirty="0"/>
              <a:t>αστών στην στρατηγική για την προώθηση της αίσθησης του ανήκειν σ</a:t>
            </a:r>
            <a:r>
              <a:rPr lang="el-GR" dirty="0"/>
              <a:t>ε</a:t>
            </a:r>
            <a:r>
              <a:rPr dirty="0"/>
              <a:t> τοπικές κοινότητες</a:t>
            </a:r>
            <a:endParaRPr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305800" y="4442033"/>
            <a:ext cx="3200400" cy="1420902"/>
          </a:xfrm>
          <a:prstGeom prst="rect">
            <a:avLst/>
          </a:prstGeom>
        </p:spPr>
        <p:txBody>
          <a:bodyPr vert="horz" wrap="square" lIns="0" tIns="35560" rIns="0" bIns="0">
            <a:spAutoFit/>
          </a:bodyPr>
          <a:lstStyle/>
          <a:p>
            <a:pPr marL="12700" marR="5080">
              <a:spcBef>
                <a:spcPts val="280"/>
              </a:spcBef>
              <a:buClr>
                <a:srgbClr val="034EA1"/>
              </a:buClr>
              <a:tabLst>
                <a:tab pos="354965" algn="l"/>
                <a:tab pos="355600" algn="l"/>
              </a:tabLst>
              <a:defRPr sz="15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dirty="0"/>
              <a:t>Οι</a:t>
            </a:r>
            <a:r>
              <a:rPr dirty="0"/>
              <a:t> </a:t>
            </a:r>
            <a:r>
              <a:rPr dirty="0" err="1"/>
              <a:t>φορείς</a:t>
            </a:r>
            <a:r>
              <a:rPr dirty="0"/>
              <a:t> </a:t>
            </a:r>
            <a:r>
              <a:rPr dirty="0" err="1"/>
              <a:t>υλο</a:t>
            </a:r>
            <a:r>
              <a:rPr dirty="0"/>
              <a:t>ποίησης έργων θα πρέπει να σχεδιάζουν και να υλοποιούν τα έργα σύμφωνα με τα κριτήρια ένταξης, διασφαλίζοντας την </a:t>
            </a:r>
            <a:r>
              <a:rPr lang="el-GR" dirty="0"/>
              <a:t>προσβασιμότητα και </a:t>
            </a:r>
            <a:r>
              <a:rPr dirty="0" err="1"/>
              <a:t>οικονομική</a:t>
            </a:r>
            <a:r>
              <a:rPr dirty="0"/>
              <a:t> προσιτότητά τους για όλους</a:t>
            </a:r>
            <a:endParaRPr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69162" y="1905000"/>
            <a:ext cx="3969614" cy="320601"/>
          </a:xfrm>
          <a:prstGeom prst="rect">
            <a:avLst/>
          </a:prstGeom>
        </p:spPr>
        <p:txBody>
          <a:bodyPr vert="horz" wrap="square" lIns="0" tIns="12700" rIns="0" bIns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 sz="1800" b="1">
                <a:solidFill>
                  <a:srgbClr val="EC8D2E"/>
                </a:solidFill>
                <a:latin typeface="Arial"/>
                <a:cs typeface="Arial"/>
              </a:defRPr>
            </a:pPr>
            <a:r>
              <a:rPr sz="2000" dirty="0" err="1">
                <a:solidFill>
                  <a:srgbClr val="FF0000"/>
                </a:solidFill>
              </a:rPr>
              <a:t>Βιωσιμότητ</a:t>
            </a:r>
            <a:r>
              <a:rPr sz="2000" dirty="0">
                <a:solidFill>
                  <a:srgbClr val="FF0000"/>
                </a:solidFill>
              </a:rPr>
              <a:t>α (περιβαλλοντική)</a:t>
            </a:r>
            <a:endParaRPr sz="20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67552" y="1905000"/>
            <a:ext cx="2919224" cy="320601"/>
          </a:xfrm>
          <a:prstGeom prst="rect">
            <a:avLst/>
          </a:prstGeom>
        </p:spPr>
        <p:txBody>
          <a:bodyPr vert="horz" wrap="square" lIns="0" tIns="12700" rIns="0" bIns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defRPr sz="1800" b="1">
                <a:solidFill>
                  <a:srgbClr val="EC8D2E"/>
                </a:solidFill>
                <a:latin typeface="Arial"/>
                <a:cs typeface="Arial"/>
              </a:defRPr>
            </a:pPr>
            <a:r>
              <a:rPr sz="2000" dirty="0" err="1">
                <a:solidFill>
                  <a:srgbClr val="FF0000"/>
                </a:solidFill>
              </a:rPr>
              <a:t>Αισθητική</a:t>
            </a:r>
            <a:endParaRPr sz="20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986776" y="1905000"/>
            <a:ext cx="3748024" cy="320601"/>
          </a:xfrm>
          <a:prstGeom prst="rect">
            <a:avLst/>
          </a:prstGeom>
        </p:spPr>
        <p:txBody>
          <a:bodyPr vert="horz" wrap="square" lIns="0" tIns="12700" rIns="0" bIns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 sz="1800" b="1">
                <a:solidFill>
                  <a:srgbClr val="EC8D2E"/>
                </a:solidFill>
                <a:latin typeface="Arial"/>
                <a:cs typeface="Arial"/>
              </a:defRPr>
            </a:pPr>
            <a:r>
              <a:rPr lang="el-GR" sz="2000" dirty="0">
                <a:solidFill>
                  <a:srgbClr val="FF0000"/>
                </a:solidFill>
              </a:rPr>
              <a:t>Έ</a:t>
            </a:r>
            <a:r>
              <a:rPr sz="2000" dirty="0" err="1">
                <a:solidFill>
                  <a:srgbClr val="FF0000"/>
                </a:solidFill>
              </a:rPr>
              <a:t>ντ</a:t>
            </a:r>
            <a:r>
              <a:rPr sz="2000" dirty="0">
                <a:solidFill>
                  <a:srgbClr val="FF0000"/>
                </a:solidFill>
              </a:rPr>
              <a:t>αξη</a:t>
            </a:r>
            <a:r>
              <a:rPr lang="el-GR" sz="2000" dirty="0">
                <a:solidFill>
                  <a:srgbClr val="FF0000"/>
                </a:solidFill>
              </a:rPr>
              <a:t> – χωρίς αποκλεισμούς</a:t>
            </a:r>
            <a:endParaRPr sz="20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42771" y="6019800"/>
            <a:ext cx="9653829" cy="518091"/>
          </a:xfrm>
          <a:prstGeom prst="rect">
            <a:avLst/>
          </a:prstGeom>
        </p:spPr>
        <p:txBody>
          <a:bodyPr vert="horz" wrap="square" lIns="0" tIns="12700" rIns="0" bIns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 sz="1100" i="1">
                <a:latin typeface="Arial"/>
                <a:cs typeface="Arial"/>
              </a:defRPr>
            </a:pPr>
            <a:r>
              <a:rPr sz="1600" dirty="0" err="1">
                <a:solidFill>
                  <a:srgbClr val="4D4D4D"/>
                </a:solidFill>
              </a:rPr>
              <a:t>Φωτογρ</a:t>
            </a:r>
            <a:r>
              <a:rPr sz="1600" dirty="0">
                <a:solidFill>
                  <a:srgbClr val="4D4D4D"/>
                </a:solidFill>
              </a:rPr>
              <a:t>αφίες από έργα και ιδέες του NEB που εμπνέουν: </a:t>
            </a:r>
            <a:endParaRPr lang="el-GR" sz="1600" dirty="0">
              <a:solidFill>
                <a:srgbClr val="4D4D4D"/>
              </a:solidFill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defRPr sz="1100" i="1">
                <a:latin typeface="Arial"/>
                <a:cs typeface="Arial"/>
              </a:defRPr>
            </a:pPr>
            <a:r>
              <a:rPr sz="1600" u="sng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hlinkClick r:id="rId5"/>
              </a:rPr>
              <a:t>https://new-european-bauhaus.europa.eu/get-inspired/inspiring-projects-and-ideas_en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75402" y="2222204"/>
            <a:ext cx="5786226" cy="3029034"/>
          </a:xfrm>
          <a:prstGeom prst="rect">
            <a:avLst/>
          </a:prstGeom>
        </p:spPr>
        <p:txBody>
          <a:bodyPr vert="horz" wrap="square" lIns="0" tIns="12700" rIns="0" bIns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defRPr sz="1800" b="1">
                <a:solidFill>
                  <a:srgbClr val="4D4D4D"/>
                </a:solidFill>
                <a:latin typeface="Arial"/>
                <a:cs typeface="Arial"/>
              </a:defRPr>
            </a:pPr>
            <a:r>
              <a:rPr sz="2000" dirty="0"/>
              <a:t>Κα</a:t>
            </a:r>
            <a:r>
              <a:rPr sz="2000" dirty="0" err="1"/>
              <a:t>τευθυντήριες</a:t>
            </a:r>
            <a:r>
              <a:rPr sz="2000" dirty="0"/>
              <a:t> </a:t>
            </a:r>
            <a:r>
              <a:rPr sz="2000" dirty="0" err="1"/>
              <a:t>ερωτήσεις</a:t>
            </a:r>
            <a:r>
              <a:rPr sz="2000" dirty="0"/>
              <a:t> — «</a:t>
            </a:r>
            <a:r>
              <a:rPr sz="2000" dirty="0" err="1"/>
              <a:t>Βιωσιμότητ</a:t>
            </a:r>
            <a:r>
              <a:rPr sz="2000" dirty="0"/>
              <a:t>α»</a:t>
            </a:r>
            <a:endParaRPr sz="2000" dirty="0"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195"/>
              </a:spcBef>
              <a:buFont typeface="Arial" panose="020B0604020202020204" pitchFamily="34" charset="0"/>
              <a:buChar char="•"/>
              <a:defRPr sz="18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dirty="0" err="1"/>
              <a:t>Ενσ</a:t>
            </a:r>
            <a:r>
              <a:rPr lang="el-GR" dirty="0" err="1"/>
              <a:t>ωμάτωση</a:t>
            </a:r>
            <a:r>
              <a:rPr lang="el-GR" dirty="0"/>
              <a:t> αρχών βιωσιμότητας</a:t>
            </a:r>
            <a:endParaRPr dirty="0">
              <a:cs typeface="Arial"/>
            </a:endParaRPr>
          </a:p>
          <a:p>
            <a:pPr marL="298450" marR="5715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dirty="0"/>
              <a:t>Μ</a:t>
            </a:r>
            <a:r>
              <a:rPr dirty="0" err="1"/>
              <a:t>ετρι</a:t>
            </a:r>
            <a:r>
              <a:rPr dirty="0"/>
              <a:t>ασμό</a:t>
            </a:r>
            <a:r>
              <a:rPr lang="el-GR" dirty="0"/>
              <a:t>ς</a:t>
            </a:r>
            <a:r>
              <a:rPr dirty="0"/>
              <a:t> της κλιματικής αλλαγής και προσαρμογή σε αυτήν</a:t>
            </a:r>
            <a:endParaRPr lang="el-GR" dirty="0"/>
          </a:p>
          <a:p>
            <a:pPr marL="298450" marR="5715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dirty="0"/>
              <a:t>Κ</a:t>
            </a:r>
            <a:r>
              <a:rPr dirty="0"/>
              <a:t>α</a:t>
            </a:r>
            <a:r>
              <a:rPr dirty="0" err="1"/>
              <a:t>ινοτόμες</a:t>
            </a:r>
            <a:r>
              <a:rPr dirty="0"/>
              <a:t> </a:t>
            </a:r>
            <a:r>
              <a:rPr dirty="0" err="1"/>
              <a:t>λύσεις</a:t>
            </a:r>
            <a:r>
              <a:rPr dirty="0"/>
              <a:t> </a:t>
            </a:r>
            <a:endParaRPr lang="el-GR" dirty="0"/>
          </a:p>
          <a:p>
            <a:pPr marL="298450" marR="5715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dirty="0"/>
              <a:t>Α</a:t>
            </a:r>
            <a:r>
              <a:rPr dirty="0"/>
              <a:t>να</a:t>
            </a:r>
            <a:r>
              <a:rPr dirty="0" err="1"/>
              <a:t>ζωογόνηση</a:t>
            </a:r>
            <a:r>
              <a:rPr dirty="0"/>
              <a:t> </a:t>
            </a:r>
            <a:r>
              <a:rPr dirty="0" err="1"/>
              <a:t>των</a:t>
            </a:r>
            <a:r>
              <a:rPr dirty="0"/>
              <a:t> </a:t>
            </a:r>
            <a:r>
              <a:rPr dirty="0" err="1"/>
              <a:t>υφιστάμενων</a:t>
            </a:r>
            <a:r>
              <a:rPr dirty="0"/>
              <a:t> α</a:t>
            </a:r>
            <a:r>
              <a:rPr dirty="0" err="1"/>
              <a:t>στικών</a:t>
            </a:r>
            <a:r>
              <a:rPr dirty="0"/>
              <a:t> </a:t>
            </a:r>
            <a:r>
              <a:rPr dirty="0" err="1"/>
              <a:t>χώρ</a:t>
            </a:r>
            <a:r>
              <a:rPr lang="el-GR" dirty="0"/>
              <a:t>ων</a:t>
            </a:r>
            <a:r>
              <a:rPr dirty="0"/>
              <a:t> </a:t>
            </a:r>
            <a:endParaRPr lang="el-GR" dirty="0"/>
          </a:p>
          <a:p>
            <a:pPr marL="298450" marR="66548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dirty="0"/>
              <a:t>Μ</a:t>
            </a:r>
            <a:r>
              <a:rPr dirty="0" err="1"/>
              <a:t>έτρ</a:t>
            </a:r>
            <a:r>
              <a:rPr dirty="0"/>
              <a:t>α για τη μείωση της χρήσης ενέργειας σε ανακαινισμένα κτίρια</a:t>
            </a:r>
            <a:endParaRPr dirty="0"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29978"/>
            <a:ext cx="10756605" cy="1036822"/>
          </a:xfrm>
          <a:prstGeom prst="rect">
            <a:avLst/>
          </a:prstGeom>
        </p:spPr>
        <p:txBody>
          <a:bodyPr vert="horz" wrap="square" lIns="0" tIns="68453" rIns="0" bIns="0">
            <a:spAutoFit/>
          </a:bodyPr>
          <a:lstStyle/>
          <a:p>
            <a:pPr marL="12700">
              <a:lnSpc>
                <a:spcPts val="4645"/>
              </a:lnSpc>
              <a:spcBef>
                <a:spcPts val="95"/>
              </a:spcBef>
              <a:defRPr>
                <a:solidFill>
                  <a:srgbClr val="00529F"/>
                </a:solidFill>
                <a:latin typeface="Segoe UI"/>
                <a:cs typeface="Segoe UI"/>
              </a:defRPr>
            </a:pPr>
            <a:r>
              <a:rPr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Τι</a:t>
            </a:r>
            <a:r>
              <a:rPr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σημ</a:t>
            </a:r>
            <a:r>
              <a:rPr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αίνει «βιωσιμότητα»;</a:t>
            </a:r>
          </a:p>
          <a:p>
            <a:pPr marL="12700">
              <a:lnSpc>
                <a:spcPts val="3204"/>
              </a:lnSpc>
              <a:defRPr sz="2800">
                <a:solidFill>
                  <a:srgbClr val="00529F"/>
                </a:solidFill>
                <a:latin typeface="Segoe UI"/>
                <a:cs typeface="Segoe UI"/>
              </a:defRPr>
            </a:pPr>
            <a:r>
              <a:rPr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Από </a:t>
            </a:r>
            <a:r>
              <a:rPr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τους</a:t>
            </a:r>
            <a:r>
              <a:rPr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κλιμ</a:t>
            </a:r>
            <a:r>
              <a:rPr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ατικούς στόχους στην κυκλικότητα και τη βιοποικιλότητα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0242" y="1621590"/>
            <a:ext cx="5676358" cy="47792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8074" y="2083981"/>
            <a:ext cx="6126126" cy="3321422"/>
          </a:xfrm>
          <a:prstGeom prst="rect">
            <a:avLst/>
          </a:prstGeom>
        </p:spPr>
        <p:txBody>
          <a:bodyPr vert="horz" wrap="square" lIns="0" tIns="12700" rIns="0" bIns="0">
            <a:spAutoFit/>
          </a:bodyPr>
          <a:lstStyle/>
          <a:p>
            <a:pPr marL="12700">
              <a:spcBef>
                <a:spcPts val="100"/>
              </a:spcBef>
              <a:defRPr sz="2400" b="1">
                <a:solidFill>
                  <a:srgbClr val="4D4D4D"/>
                </a:solidFill>
                <a:latin typeface="Arial"/>
                <a:cs typeface="Arial"/>
              </a:defRPr>
            </a:pPr>
            <a:r>
              <a:rPr sz="2000" b="1" dirty="0"/>
              <a:t>Κ</a:t>
            </a:r>
            <a:r>
              <a:rPr lang="el-GR" sz="2000" dirty="0" err="1">
                <a:solidFill>
                  <a:srgbClr val="4D4D4D"/>
                </a:solidFill>
                <a:latin typeface="Arial"/>
                <a:cs typeface="Arial"/>
              </a:rPr>
              <a:t>ατευθυντήριες</a:t>
            </a:r>
            <a:r>
              <a:rPr lang="el-GR" sz="2000" b="1" dirty="0"/>
              <a:t> ερωτήσεις </a:t>
            </a:r>
            <a:r>
              <a:rPr sz="2000" b="1" dirty="0"/>
              <a:t>— «Α</a:t>
            </a:r>
            <a:r>
              <a:rPr lang="el-GR" sz="2000" b="1" dirty="0" err="1"/>
              <a:t>ισθητική</a:t>
            </a:r>
            <a:r>
              <a:rPr sz="2000" b="1" dirty="0"/>
              <a:t>»</a:t>
            </a:r>
          </a:p>
          <a:p>
            <a:pPr marL="355600" indent="-342900">
              <a:spcBef>
                <a:spcPts val="1795"/>
              </a:spcBef>
              <a:buFont typeface="Arial" panose="020B0604020202020204" pitchFamily="34" charset="0"/>
              <a:buChar char="•"/>
              <a:defRPr sz="20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sz="2000" dirty="0"/>
              <a:t>Ε</a:t>
            </a:r>
            <a:r>
              <a:rPr lang="el-GR" sz="2000" dirty="0" err="1"/>
              <a:t>νσωμάτωση</a:t>
            </a:r>
            <a:r>
              <a:rPr lang="el-GR" sz="2000" dirty="0"/>
              <a:t> </a:t>
            </a:r>
            <a:r>
              <a:rPr sz="2000" dirty="0"/>
              <a:t>α</a:t>
            </a:r>
            <a:r>
              <a:rPr sz="2000" dirty="0" err="1"/>
              <a:t>ισθητική</a:t>
            </a:r>
            <a:r>
              <a:rPr lang="el-GR" sz="2000" dirty="0"/>
              <a:t>ς</a:t>
            </a:r>
            <a:r>
              <a:rPr sz="2000" dirty="0"/>
              <a:t> </a:t>
            </a:r>
            <a:r>
              <a:rPr sz="2000" dirty="0" err="1"/>
              <a:t>στην</a:t>
            </a:r>
            <a:r>
              <a:rPr sz="2000" dirty="0"/>
              <a:t> ιδέα του έργου</a:t>
            </a:r>
          </a:p>
          <a:p>
            <a:pPr marL="355600" indent="-342900">
              <a:spcBef>
                <a:spcPts val="1200"/>
              </a:spcBef>
              <a:buFont typeface="Arial" panose="020B0604020202020204" pitchFamily="34" charset="0"/>
              <a:buChar char="•"/>
              <a:defRPr sz="20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sz="2000" dirty="0"/>
              <a:t>Υ</a:t>
            </a:r>
            <a:r>
              <a:rPr sz="2000" dirty="0" err="1"/>
              <a:t>ψηλής</a:t>
            </a:r>
            <a:r>
              <a:rPr sz="2000" dirty="0"/>
              <a:t> π</a:t>
            </a:r>
            <a:r>
              <a:rPr sz="2000" dirty="0" err="1"/>
              <a:t>οιότητ</a:t>
            </a:r>
            <a:r>
              <a:rPr sz="2000" dirty="0"/>
              <a:t>ας</a:t>
            </a:r>
            <a:r>
              <a:rPr lang="el-GR" sz="2000" dirty="0"/>
              <a:t> προσέγγιση</a:t>
            </a:r>
            <a:endParaRPr sz="2000" dirty="0"/>
          </a:p>
          <a:p>
            <a:pPr marL="355600" marR="701675" indent="-342900">
              <a:spcBef>
                <a:spcPts val="1200"/>
              </a:spcBef>
              <a:buFont typeface="Arial" panose="020B0604020202020204" pitchFamily="34" charset="0"/>
              <a:buChar char="•"/>
              <a:defRPr sz="20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sz="2000" dirty="0" err="1"/>
              <a:t>Εν</a:t>
            </a:r>
            <a:r>
              <a:rPr lang="el-GR" sz="2000" dirty="0" err="1"/>
              <a:t>ίσχυση</a:t>
            </a:r>
            <a:r>
              <a:rPr lang="el-GR" sz="2000" dirty="0"/>
              <a:t> και συμβολή </a:t>
            </a:r>
            <a:r>
              <a:rPr lang="el-GR" sz="2000" dirty="0">
                <a:solidFill>
                  <a:srgbClr val="4D4D4D"/>
                </a:solidFill>
                <a:latin typeface="Arial"/>
                <a:cs typeface="Arial"/>
              </a:rPr>
              <a:t>του</a:t>
            </a:r>
            <a:r>
              <a:rPr lang="el-GR" sz="2000" dirty="0"/>
              <a:t> έργου στην </a:t>
            </a:r>
            <a:r>
              <a:rPr lang="en-IE" sz="2000" dirty="0"/>
              <a:t>«</a:t>
            </a:r>
            <a:r>
              <a:rPr sz="2000" dirty="0"/>
              <a:t>α</a:t>
            </a:r>
            <a:r>
              <a:rPr sz="2000" dirty="0" err="1"/>
              <a:t>ίσθηση</a:t>
            </a:r>
            <a:r>
              <a:rPr sz="2000" dirty="0"/>
              <a:t> </a:t>
            </a:r>
            <a:r>
              <a:rPr sz="2000" dirty="0" err="1"/>
              <a:t>του</a:t>
            </a:r>
            <a:r>
              <a:rPr sz="2000" dirty="0"/>
              <a:t> </a:t>
            </a:r>
            <a:r>
              <a:rPr lang="el-GR" sz="2000" dirty="0"/>
              <a:t>χώρου</a:t>
            </a:r>
            <a:r>
              <a:rPr sz="2000" dirty="0"/>
              <a:t>»</a:t>
            </a:r>
          </a:p>
          <a:p>
            <a:pPr marL="355600" marR="278130" indent="-342900">
              <a:spcBef>
                <a:spcPts val="1205"/>
              </a:spcBef>
              <a:buFont typeface="Arial" panose="020B0604020202020204" pitchFamily="34" charset="0"/>
              <a:buChar char="•"/>
              <a:defRPr sz="20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sz="2000" dirty="0"/>
              <a:t>Ε</a:t>
            </a:r>
            <a:r>
              <a:rPr sz="2000" dirty="0" err="1"/>
              <a:t>νσωμ</a:t>
            </a:r>
            <a:r>
              <a:rPr lang="el-GR" sz="2000" dirty="0" err="1"/>
              <a:t>άτωση</a:t>
            </a:r>
            <a:r>
              <a:rPr lang="el-GR" sz="2000" dirty="0"/>
              <a:t> του έργου </a:t>
            </a:r>
            <a:r>
              <a:rPr sz="2000" dirty="0" err="1"/>
              <a:t>στ</a:t>
            </a:r>
            <a:r>
              <a:rPr lang="el-GR" sz="2000" dirty="0"/>
              <a:t>ην</a:t>
            </a:r>
            <a:r>
              <a:rPr sz="2000" dirty="0"/>
              <a:t> </a:t>
            </a:r>
            <a:r>
              <a:rPr sz="2000" dirty="0" err="1"/>
              <a:t>υφιστάμεν</a:t>
            </a:r>
            <a:r>
              <a:rPr lang="el-GR" sz="2000" dirty="0"/>
              <a:t>η τοπογραφία</a:t>
            </a:r>
            <a:endParaRPr sz="2000" dirty="0"/>
          </a:p>
          <a:p>
            <a:pPr marL="355600" marR="574675" indent="-342900">
              <a:spcBef>
                <a:spcPts val="1195"/>
              </a:spcBef>
              <a:buFont typeface="Arial" panose="020B0604020202020204" pitchFamily="34" charset="0"/>
              <a:buChar char="•"/>
              <a:defRPr sz="2000">
                <a:solidFill>
                  <a:srgbClr val="4D4D4D"/>
                </a:solidFill>
                <a:latin typeface="Arial"/>
                <a:cs typeface="Arial"/>
              </a:defRPr>
            </a:pPr>
            <a:r>
              <a:rPr lang="el-GR" sz="2000" dirty="0"/>
              <a:t>Β</a:t>
            </a:r>
            <a:r>
              <a:rPr sz="2000" dirty="0" err="1"/>
              <a:t>ελτ</a:t>
            </a:r>
            <a:r>
              <a:rPr lang="el-GR" sz="2000" dirty="0"/>
              <a:t>ίωση της </a:t>
            </a:r>
            <a:r>
              <a:rPr sz="2000" dirty="0"/>
              <a:t>π</a:t>
            </a:r>
            <a:r>
              <a:rPr sz="2000" dirty="0" err="1"/>
              <a:t>οιότητ</a:t>
            </a:r>
            <a:r>
              <a:rPr sz="2000" dirty="0"/>
              <a:t>α</a:t>
            </a:r>
            <a:r>
              <a:rPr lang="el-GR" sz="2000" dirty="0"/>
              <a:t>ς</a:t>
            </a:r>
            <a:r>
              <a:rPr sz="2000" dirty="0"/>
              <a:t> </a:t>
            </a:r>
            <a:r>
              <a:rPr sz="2000" dirty="0" err="1"/>
              <a:t>της</a:t>
            </a:r>
            <a:r>
              <a:rPr sz="2000" dirty="0"/>
              <a:t> </a:t>
            </a:r>
            <a:r>
              <a:rPr sz="2000" dirty="0" err="1"/>
              <a:t>εμ</a:t>
            </a:r>
            <a:r>
              <a:rPr sz="2000" dirty="0"/>
              <a:t>πειρίας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94055" y="190627"/>
            <a:ext cx="9897745" cy="1039708"/>
          </a:xfrm>
          <a:prstGeom prst="rect">
            <a:avLst/>
          </a:prstGeom>
        </p:spPr>
        <p:txBody>
          <a:bodyPr vert="horz" wrap="square" lIns="0" tIns="12065" rIns="0" bIns="0">
            <a:spAutoFit/>
          </a:bodyPr>
          <a:lstStyle/>
          <a:p>
            <a:pPr marL="12700">
              <a:lnSpc>
                <a:spcPts val="4620"/>
              </a:lnSpc>
              <a:spcBef>
                <a:spcPts val="95"/>
              </a:spcBef>
            </a:pPr>
            <a:r>
              <a:rPr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Τι</a:t>
            </a:r>
            <a:r>
              <a:rPr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σημ</a:t>
            </a:r>
            <a:r>
              <a:rPr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αίνει «αισθητική»;</a:t>
            </a:r>
          </a:p>
          <a:p>
            <a:pPr marL="12700">
              <a:lnSpc>
                <a:spcPts val="3660"/>
              </a:lnSpc>
              <a:defRPr sz="3200"/>
            </a:pPr>
            <a:r>
              <a:rPr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Ποιότητ</a:t>
            </a:r>
            <a:r>
              <a:rPr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 εμπειρίας και ύφος πέραν της λειτουργικότητας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31279" y="1496567"/>
            <a:ext cx="5437632" cy="46984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6096000" y="2232837"/>
            <a:ext cx="5943600" cy="3152145"/>
          </a:xfrm>
          <a:prstGeom prst="rect">
            <a:avLst/>
          </a:prstGeom>
        </p:spPr>
        <p:txBody>
          <a:bodyPr vert="horz" wrap="square" lIns="0" tIns="12700" rIns="0" bIns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/>
              <a:t>Κα</a:t>
            </a:r>
            <a:r>
              <a:rPr sz="2000" b="1" dirty="0" err="1"/>
              <a:t>τευθυντήριες</a:t>
            </a:r>
            <a:r>
              <a:rPr sz="2000" b="1" dirty="0"/>
              <a:t> </a:t>
            </a:r>
            <a:r>
              <a:rPr sz="2000" b="1" dirty="0" err="1"/>
              <a:t>ερωτήσεις</a:t>
            </a:r>
            <a:r>
              <a:rPr sz="2000" b="1" dirty="0"/>
              <a:t> — «</a:t>
            </a:r>
            <a:r>
              <a:rPr sz="2000" b="1" dirty="0" err="1"/>
              <a:t>Έντ</a:t>
            </a:r>
            <a:r>
              <a:rPr sz="2000" b="1" dirty="0"/>
              <a:t>αξη»</a:t>
            </a:r>
            <a:endParaRPr lang="el-GR" dirty="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195"/>
              </a:spcBef>
              <a:buFont typeface="Arial" panose="020B0604020202020204" pitchFamily="34" charset="0"/>
              <a:buChar char="•"/>
              <a:defRPr b="0"/>
            </a:pPr>
            <a:r>
              <a:rPr lang="el-GR" sz="1800" dirty="0"/>
              <a:t>Ενσωμάτωση της έννοιας της ένταξης;</a:t>
            </a:r>
          </a:p>
          <a:p>
            <a:pPr marL="298450" marR="17018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b="0"/>
            </a:pPr>
            <a:r>
              <a:rPr lang="el-GR" sz="1800" dirty="0"/>
              <a:t>Ισχυροποίηση των δεσμών της κοινότητας </a:t>
            </a:r>
            <a:r>
              <a:rPr sz="1800" dirty="0"/>
              <a:t>και </a:t>
            </a:r>
            <a:r>
              <a:rPr lang="el-GR" sz="1800" dirty="0"/>
              <a:t>αντιμετώπιση</a:t>
            </a:r>
            <a:r>
              <a:rPr sz="1800" dirty="0"/>
              <a:t> </a:t>
            </a:r>
            <a:r>
              <a:rPr sz="1800" dirty="0" err="1"/>
              <a:t>συγκεκριμέν</a:t>
            </a:r>
            <a:r>
              <a:rPr lang="el-GR" sz="1800" dirty="0"/>
              <a:t>ων</a:t>
            </a:r>
            <a:r>
              <a:rPr sz="1800" dirty="0"/>
              <a:t> αν</a:t>
            </a:r>
            <a:r>
              <a:rPr lang="el-GR" sz="1800" dirty="0" err="1"/>
              <a:t>αγκών</a:t>
            </a:r>
            <a:r>
              <a:rPr lang="el-GR" sz="1800" dirty="0"/>
              <a:t> </a:t>
            </a:r>
            <a:r>
              <a:rPr sz="1800" dirty="0" err="1"/>
              <a:t>δι</a:t>
            </a:r>
            <a:r>
              <a:rPr sz="1800" dirty="0"/>
              <a:t>αφόρων ομάδων, συμπεριλαμβανομένων των ευάλωτων ομάδων</a:t>
            </a:r>
          </a:p>
          <a:p>
            <a:pPr marL="298450" marR="267335" indent="-285750">
              <a:lnSpc>
                <a:spcPct val="100000"/>
              </a:lnSpc>
              <a:spcBef>
                <a:spcPts val="1205"/>
              </a:spcBef>
              <a:buFont typeface="Arial" panose="020B0604020202020204" pitchFamily="34" charset="0"/>
              <a:buChar char="•"/>
              <a:defRPr b="0"/>
            </a:pPr>
            <a:r>
              <a:rPr lang="el-GR" sz="1800" dirty="0"/>
              <a:t>Εφαρμογή της αρχής </a:t>
            </a:r>
            <a:r>
              <a:rPr sz="1800" dirty="0"/>
              <a:t>«σχεδιασμός για όλους» για την άρση των φραγμών πρόσβασης</a:t>
            </a:r>
          </a:p>
          <a:p>
            <a:pPr marL="298450" marR="504825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b="0"/>
            </a:pPr>
            <a:r>
              <a:rPr lang="el-GR" sz="1800" dirty="0"/>
              <a:t>Θ</a:t>
            </a:r>
            <a:r>
              <a:rPr sz="1800" dirty="0" err="1"/>
              <a:t>ετικές</a:t>
            </a:r>
            <a:r>
              <a:rPr sz="1800" dirty="0"/>
              <a:t> α</a:t>
            </a:r>
            <a:r>
              <a:rPr sz="1800" dirty="0" err="1"/>
              <a:t>ντ</a:t>
            </a:r>
            <a:r>
              <a:rPr sz="1800" dirty="0"/>
              <a:t>αλλαγές </a:t>
            </a:r>
            <a:r>
              <a:rPr lang="el-GR" sz="1800" dirty="0"/>
              <a:t>στις σχέσεις </a:t>
            </a:r>
            <a:r>
              <a:rPr sz="1800" dirty="0" err="1"/>
              <a:t>μετ</a:t>
            </a:r>
            <a:r>
              <a:rPr sz="1800" dirty="0"/>
              <a:t>αξύ</a:t>
            </a:r>
            <a:r>
              <a:rPr lang="el-GR" sz="1800" dirty="0"/>
              <a:t> των</a:t>
            </a:r>
            <a:r>
              <a:rPr sz="1800" dirty="0"/>
              <a:t> </a:t>
            </a:r>
            <a:r>
              <a:rPr sz="1800" dirty="0" err="1"/>
              <a:t>γενεών</a:t>
            </a:r>
            <a:r>
              <a:rPr lang="el-GR" sz="1800" dirty="0"/>
              <a:t>,</a:t>
            </a:r>
            <a:r>
              <a:rPr sz="1800" dirty="0"/>
              <a:t> </a:t>
            </a:r>
            <a:r>
              <a:rPr lang="el-GR" sz="1800" dirty="0"/>
              <a:t>προσβασιμότητα και </a:t>
            </a:r>
            <a:r>
              <a:rPr sz="1800" dirty="0" err="1"/>
              <a:t>οικονομική</a:t>
            </a:r>
            <a:r>
              <a:rPr sz="1800" dirty="0"/>
              <a:t> π</a:t>
            </a:r>
            <a:r>
              <a:rPr sz="1800" dirty="0" err="1"/>
              <a:t>ροσιτότητ</a:t>
            </a:r>
            <a:r>
              <a:rPr sz="1800" dirty="0"/>
              <a:t>α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14400" y="76200"/>
            <a:ext cx="9897745" cy="1036502"/>
          </a:xfrm>
          <a:prstGeom prst="rect">
            <a:avLst/>
          </a:prstGeom>
        </p:spPr>
        <p:txBody>
          <a:bodyPr vert="horz" wrap="square" lIns="0" tIns="66929" rIns="0" bIns="0">
            <a:spAutoFit/>
          </a:bodyPr>
          <a:lstStyle/>
          <a:p>
            <a:pPr marL="12700">
              <a:lnSpc>
                <a:spcPts val="4650"/>
              </a:lnSpc>
              <a:spcBef>
                <a:spcPts val="95"/>
              </a:spcBef>
            </a:pPr>
            <a:r>
              <a:rPr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Τι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σημ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αίνει «ένταξη</a:t>
            </a:r>
            <a:r>
              <a:rPr lang="el-GR" sz="2400" b="1" dirty="0">
                <a:latin typeface="Arial" panose="020B0604020202020204" pitchFamily="34" charset="0"/>
                <a:cs typeface="Arial" panose="020B0604020202020204" pitchFamily="34" charset="0"/>
              </a:rPr>
              <a:t> χωρίς αποκλεισμούς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 marL="12700">
              <a:lnSpc>
                <a:spcPts val="3210"/>
              </a:lnSpc>
              <a:defRPr sz="2800"/>
            </a:pPr>
            <a:r>
              <a:rPr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Συμ</a:t>
            </a:r>
            <a:r>
              <a:rPr sz="2000" b="1" dirty="0">
                <a:latin typeface="Arial" panose="020B0604020202020204" pitchFamily="34" charset="0"/>
                <a:cs typeface="Arial" panose="020B0604020202020204" pitchFamily="34" charset="0"/>
              </a:rPr>
              <a:t>περιλαμβανομένης της προσβασιμότητας και της οικονομικής προσιτότητας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2130" y="1447880"/>
            <a:ext cx="5392203" cy="51981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81804139-EF80-49B5-B7FE-014F1A95F1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A8D365"/>
              </a:clrFrom>
              <a:clrTo>
                <a:srgbClr val="A8D36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6927274" cy="69272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274" y="5211017"/>
            <a:ext cx="4890449" cy="13720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FABF0A-C525-222D-110D-D5418D92733A}"/>
              </a:ext>
            </a:extLst>
          </p:cNvPr>
          <p:cNvSpPr txBox="1"/>
          <p:nvPr/>
        </p:nvSpPr>
        <p:spPr>
          <a:xfrm>
            <a:off x="985421" y="861134"/>
            <a:ext cx="553966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/>
              <a:t>Ενσωμάτωση των αρχών του Νέου Ευρωπαϊκού </a:t>
            </a:r>
            <a:r>
              <a:rPr lang="fr-BE" b="1" dirty="0"/>
              <a:t>Bauhaus </a:t>
            </a:r>
            <a:r>
              <a:rPr lang="el-GR" b="1" dirty="0"/>
              <a:t>σε έργα των Περιφερειακών Προγραμμάτων</a:t>
            </a:r>
          </a:p>
          <a:p>
            <a:endParaRPr lang="el-GR" dirty="0"/>
          </a:p>
          <a:p>
            <a:r>
              <a:rPr lang="el-GR" i="1" u="sng" dirty="0" err="1"/>
              <a:t>Προαιρετικότητα</a:t>
            </a:r>
            <a:r>
              <a:rPr lang="el-GR" u="sng" dirty="0"/>
              <a:t>:</a:t>
            </a:r>
          </a:p>
          <a:p>
            <a:r>
              <a:rPr lang="el-GR" dirty="0"/>
              <a:t>Τα Προγράμματα δύνανται να υποστηρίξουν επενδύσεις που συνδυάζουν επιτυχώς τις αρχές της </a:t>
            </a:r>
            <a:r>
              <a:rPr lang="el-GR" dirty="0" err="1"/>
              <a:t>αειφορίας</a:t>
            </a:r>
            <a:r>
              <a:rPr lang="el-GR" dirty="0"/>
              <a:t>, της αισθητικής και της </a:t>
            </a:r>
            <a:r>
              <a:rPr lang="el-GR" dirty="0" err="1"/>
              <a:t>συμμετοχικότητας</a:t>
            </a:r>
            <a:r>
              <a:rPr lang="el-GR" dirty="0"/>
              <a:t> της πρωτοβουλίας </a:t>
            </a:r>
            <a:r>
              <a:rPr lang="el-GR" dirty="0" err="1"/>
              <a:t>New</a:t>
            </a:r>
            <a:r>
              <a:rPr lang="el-GR" dirty="0"/>
              <a:t> European </a:t>
            </a:r>
            <a:r>
              <a:rPr lang="el-GR" dirty="0" err="1"/>
              <a:t>Bauhaus</a:t>
            </a:r>
            <a:r>
              <a:rPr lang="el-GR" dirty="0"/>
              <a:t>, με σκοπό την εξεύρεση προσιτών, χωρίς αποκλεισμούς, βιώσιμων και ελκυστικών λύσεων για τις κλιματικές προκλήσεις.</a:t>
            </a:r>
          </a:p>
          <a:p>
            <a:endParaRPr lang="el-GR" dirty="0"/>
          </a:p>
          <a:p>
            <a:r>
              <a:rPr lang="el-GR" i="1" u="sng" dirty="0"/>
              <a:t>Δυνητικοί τρόποι εφαρμογής </a:t>
            </a:r>
            <a:r>
              <a:rPr lang="el-GR" dirty="0"/>
              <a:t>των αρχών </a:t>
            </a:r>
            <a:r>
              <a:rPr lang="fr-BE" dirty="0"/>
              <a:t>NEB </a:t>
            </a:r>
            <a:r>
              <a:rPr lang="el-GR" dirty="0"/>
              <a:t>σε έργα: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Συμπερίληψη των αρχών του ΝΕΒ σε κριτήρια επιλογής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Ειδικές προσκλήσεις για έργα ΝΕΒ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/>
              <a:t>Επιλογή και ωρίμανση έργων στα πλαίσια ΟΧΕ</a:t>
            </a:r>
            <a:r>
              <a:rPr lang="fr-BE" dirty="0"/>
              <a:t>-</a:t>
            </a:r>
            <a:r>
              <a:rPr lang="el-GR" dirty="0"/>
              <a:t>ΒΑΑ ή άλλων ονοματισμένων έργων κάτω από άλλους Στόχους Πολιτικής</a:t>
            </a:r>
          </a:p>
          <a:p>
            <a:endParaRPr lang="en-I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7A557B-30A8-AE7F-1685-013291EEF7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2136" y="1553590"/>
            <a:ext cx="4252404" cy="2592281"/>
          </a:xfrm>
          <a:prstGeom prst="rect">
            <a:avLst/>
          </a:prstGeom>
        </p:spPr>
      </p:pic>
      <p:sp>
        <p:nvSpPr>
          <p:cNvPr id="13" name="Subtitle 12">
            <a:extLst>
              <a:ext uri="{FF2B5EF4-FFF2-40B4-BE49-F238E27FC236}">
                <a16:creationId xmlns:a16="http://schemas.microsoft.com/office/drawing/2014/main" id="{C59B6B08-F4A5-BF93-23F1-5A0E0EFAC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67783" y="4234649"/>
            <a:ext cx="1686757" cy="550415"/>
          </a:xfrm>
        </p:spPr>
        <p:txBody>
          <a:bodyPr>
            <a:normAutofit fontScale="92500" lnSpcReduction="10000"/>
          </a:bodyPr>
          <a:lstStyle/>
          <a:p>
            <a:r>
              <a:rPr lang="fr-BE" sz="1400" dirty="0" err="1"/>
              <a:t>Ulia</a:t>
            </a:r>
            <a:r>
              <a:rPr lang="fr-BE" sz="1400" dirty="0"/>
              <a:t> Garden, </a:t>
            </a:r>
          </a:p>
          <a:p>
            <a:r>
              <a:rPr lang="en-IE" sz="1400" dirty="0"/>
              <a:t>San Sebastian, Spain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FCB0F89-5074-217D-4A17-AC5C23E8B2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5596" y="4234650"/>
            <a:ext cx="561985" cy="4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387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81804139-EF80-49B5-B7FE-014F1A95F1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A8D365"/>
              </a:clrFrom>
              <a:clrTo>
                <a:srgbClr val="A8D36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6927274" cy="69272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444950" y="1705157"/>
            <a:ext cx="6441402" cy="1582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l-GR" sz="7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ΕΥΧΑΡΙΣΤΟΥΜΕ</a:t>
            </a:r>
            <a:endParaRPr lang="en-US" sz="7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274" y="5211017"/>
            <a:ext cx="4890449" cy="137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6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4709C0-258B-40C5-B364-52714B9347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A8D161"/>
              </a:clrFrom>
              <a:clrTo>
                <a:srgbClr val="A8D16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0" r="9713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3186545" cy="3186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4709C0-258B-40C5-B364-52714B9347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A8D161"/>
              </a:clrFrom>
              <a:clrTo>
                <a:srgbClr val="A8D16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0" r="9713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7661931" y="2296086"/>
            <a:ext cx="4530069" cy="453006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09780" y="3573165"/>
            <a:ext cx="1070032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fr-BE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fr-BE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Flowchart: Process 11">
            <a:extLst>
              <a:ext uri="{FF2B5EF4-FFF2-40B4-BE49-F238E27FC236}">
                <a16:creationId xmlns:a16="http://schemas.microsoft.com/office/drawing/2014/main" id="{64B82D0B-5D0C-40F2-92F3-09D8DEFE8CF5}"/>
              </a:ext>
            </a:extLst>
          </p:cNvPr>
          <p:cNvSpPr/>
          <p:nvPr/>
        </p:nvSpPr>
        <p:spPr>
          <a:xfrm>
            <a:off x="138223" y="178883"/>
            <a:ext cx="11806775" cy="85551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fr-BE" sz="4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auhaus</a:t>
            </a:r>
            <a:endParaRPr lang="en-GB" sz="48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0EC8E-B832-CB7F-30D2-C421066F328C}"/>
              </a:ext>
            </a:extLst>
          </p:cNvPr>
          <p:cNvSpPr txBox="1"/>
          <p:nvPr/>
        </p:nvSpPr>
        <p:spPr>
          <a:xfrm>
            <a:off x="909779" y="1521843"/>
            <a:ext cx="100842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Το </a:t>
            </a:r>
            <a:r>
              <a:rPr lang="el-GR" dirty="0" err="1"/>
              <a:t>Μπαουχάους</a:t>
            </a:r>
            <a:r>
              <a:rPr lang="el-GR" dirty="0"/>
              <a:t> ήταν καλλιτεχνική και αρχιτεκτονική σχολή που ιδρύθηκε από τον Βάλτερ </a:t>
            </a:r>
            <a:r>
              <a:rPr lang="el-GR" dirty="0" err="1"/>
              <a:t>Γκρόπιους</a:t>
            </a:r>
            <a:r>
              <a:rPr lang="el-GR" dirty="0"/>
              <a:t> και λειτούργησε κατά την περίοδο 1919-1933 στη Γερμανία. Η σχολή έγινε διάσημη για την προσέγγιση του σχεδιασμού που δημοσιοποίησε και δίδασκε</a:t>
            </a:r>
            <a:r>
              <a:rPr lang="fr-BE" dirty="0"/>
              <a:t>. </a:t>
            </a:r>
            <a:endParaRPr lang="en-I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E2B9D8-4A25-9B77-9FD3-754B645AD907}"/>
              </a:ext>
            </a:extLst>
          </p:cNvPr>
          <p:cNvSpPr txBox="1"/>
          <p:nvPr/>
        </p:nvSpPr>
        <p:spPr>
          <a:xfrm>
            <a:off x="909779" y="2472833"/>
            <a:ext cx="102331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Βασικά χαρακτηριστικά γνωρίσματα: απλότητα, λειτουργικότητα</a:t>
            </a:r>
            <a:r>
              <a:rPr lang="fr-BE" dirty="0"/>
              <a:t>, </a:t>
            </a:r>
            <a:r>
              <a:rPr lang="el-GR" dirty="0"/>
              <a:t>χρηστικότητα, με ιδιαίτερη έμφαση σε γεωμετρικές φόρμες και στο χρώμα. </a:t>
            </a:r>
            <a:endParaRPr lang="en-IE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FF583E0-A010-D11C-EE04-E870B01B55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1181" y="3248939"/>
            <a:ext cx="3354239" cy="26414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304F69-5EB9-F612-E286-815945C91E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893" y="3253564"/>
            <a:ext cx="1778535" cy="26151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9D7F8EF-370A-F75F-09F5-3FE9834E82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6173" y="3248940"/>
            <a:ext cx="1845083" cy="264149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7B237FD-8216-08B7-135B-06CFEA41B5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6948" y="3766355"/>
            <a:ext cx="3476845" cy="2128605"/>
          </a:xfrm>
          <a:prstGeom prst="rect">
            <a:avLst/>
          </a:prstGeom>
        </p:spPr>
      </p:pic>
      <p:sp>
        <p:nvSpPr>
          <p:cNvPr id="19" name="AutoShape 2">
            <a:extLst>
              <a:ext uri="{FF2B5EF4-FFF2-40B4-BE49-F238E27FC236}">
                <a16:creationId xmlns:a16="http://schemas.microsoft.com/office/drawing/2014/main" id="{852310FD-EBE6-A7F2-FC94-7B7CF544ADE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F5FB34-5AB0-281A-3D24-AEF31B50CDA9}"/>
              </a:ext>
            </a:extLst>
          </p:cNvPr>
          <p:cNvSpPr txBox="1"/>
          <p:nvPr/>
        </p:nvSpPr>
        <p:spPr>
          <a:xfrm>
            <a:off x="478466" y="6049926"/>
            <a:ext cx="520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Βάλτερ </a:t>
            </a:r>
            <a:r>
              <a:rPr lang="el-GR" dirty="0" err="1"/>
              <a:t>Γκρόπιους</a:t>
            </a:r>
            <a:r>
              <a:rPr lang="el-GR" dirty="0"/>
              <a:t>, Σχολή του Μπάουχαους, Ντεσάου</a:t>
            </a:r>
            <a:endParaRPr lang="en-IE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4F3526-8D24-6E70-5AC0-8B595432A51A}"/>
              </a:ext>
            </a:extLst>
          </p:cNvPr>
          <p:cNvSpPr txBox="1"/>
          <p:nvPr/>
        </p:nvSpPr>
        <p:spPr>
          <a:xfrm>
            <a:off x="6076173" y="6049926"/>
            <a:ext cx="5318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Ιωάννης Δεσποτόπουλος, Ωδείο Αθηνών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743991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4709C0-258B-40C5-B364-52714B9347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A8D161"/>
              </a:clrFrom>
              <a:clrTo>
                <a:srgbClr val="A8D16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0" r="9713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3186545" cy="3186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4709C0-258B-40C5-B364-52714B9347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A8D161"/>
              </a:clrFrom>
              <a:clrTo>
                <a:srgbClr val="A8D16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0" r="9713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7661931" y="2327931"/>
            <a:ext cx="4530069" cy="453006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1820" y="931566"/>
            <a:ext cx="62685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IE" sz="2400" i="1" dirty="0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el-GR" sz="2400" i="1" dirty="0">
                <a:solidFill>
                  <a:schemeClr val="accent6">
                    <a:lumMod val="75000"/>
                  </a:schemeClr>
                </a:solidFill>
              </a:rPr>
              <a:t>συνδυασμός βιωσιμότητας και αισθητικής</a:t>
            </a:r>
            <a:r>
              <a:rPr lang="en-IE" sz="2400" i="1" dirty="0">
                <a:solidFill>
                  <a:schemeClr val="accent6">
                    <a:lumMod val="75000"/>
                  </a:schemeClr>
                </a:solidFill>
              </a:rPr>
              <a:t>”</a:t>
            </a:r>
            <a:endParaRPr lang="en-US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9781" y="1601202"/>
            <a:ext cx="1070032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IE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Δημιουργία λύσεων και εφαρμογή δράσεων που είναι </a:t>
            </a:r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βιώσιμες</a:t>
            </a:r>
            <a:r>
              <a:rPr lang="en-IE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και συμβάλλουν στην </a:t>
            </a:r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πράσινη μετάβαση</a:t>
            </a:r>
            <a:r>
              <a:rPr lang="en-IE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IE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Δράσεις που συμβάλλουν σε μια πιο </a:t>
            </a:r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ποιοτική εμπειρία 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για τους πολίτες και τις κοινότητες.</a:t>
            </a:r>
            <a:r>
              <a:rPr lang="en-IE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1819" y="3005129"/>
            <a:ext cx="89479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IE" sz="2400" i="1" dirty="0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el-GR" sz="2400" i="1" dirty="0">
                <a:solidFill>
                  <a:schemeClr val="accent6">
                    <a:lumMod val="75000"/>
                  </a:schemeClr>
                </a:solidFill>
              </a:rPr>
              <a:t>φέρνει την Ευρωπαϊκή Πράσινη Συμφωνία στην καθημερινή ζωή</a:t>
            </a:r>
            <a:r>
              <a:rPr lang="en-IE" sz="2400" i="1" dirty="0">
                <a:solidFill>
                  <a:schemeClr val="accent6">
                    <a:lumMod val="75000"/>
                  </a:schemeClr>
                </a:solidFill>
              </a:rPr>
              <a:t>”</a:t>
            </a:r>
            <a:endParaRPr lang="en-US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9780" y="3573165"/>
            <a:ext cx="107003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Το </a:t>
            </a:r>
            <a:r>
              <a:rPr lang="en-IE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NEB 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αφορά δράσεις που επικεντρώνονται σε τοπικές κοινότητες και ανάγκες. Δημιουργεί λύσεις με θετικό αντίκτυπο στην </a:t>
            </a:r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ένταξη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τις </a:t>
            </a:r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τοπικές κοινωνίες 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και την </a:t>
            </a:r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καθημερινή ζωή των πολιτών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E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1820" y="4847859"/>
            <a:ext cx="61835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IE" sz="2400" i="1" dirty="0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el-GR" sz="2400" i="1" dirty="0">
                <a:solidFill>
                  <a:schemeClr val="accent6">
                    <a:lumMod val="75000"/>
                  </a:schemeClr>
                </a:solidFill>
              </a:rPr>
              <a:t>χρειαζόμαστε όλα τα δημιουργικά μυαλά</a:t>
            </a:r>
            <a:r>
              <a:rPr lang="en-IE" sz="2400" i="1" dirty="0">
                <a:solidFill>
                  <a:schemeClr val="accent6">
                    <a:lumMod val="75000"/>
                  </a:schemeClr>
                </a:solidFill>
              </a:rPr>
              <a:t>”</a:t>
            </a:r>
            <a:endParaRPr lang="en-US" sz="24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9780" y="5391240"/>
            <a:ext cx="107003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Οι λύσεις του </a:t>
            </a:r>
            <a:r>
              <a:rPr lang="en-IE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NEB 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προέρχονται από δημιουργούς και πολίτες από </a:t>
            </a:r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διάφορα επιστημονικά πεδία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IE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l-GR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Μέσα από τη συνεργασία τους μπορούν να προκύψουν βιώσιμες, συμπεριληπτικές και αισθητικά άρτιες δράσεις. 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Flowchart: Process 11">
            <a:extLst>
              <a:ext uri="{FF2B5EF4-FFF2-40B4-BE49-F238E27FC236}">
                <a16:creationId xmlns:a16="http://schemas.microsoft.com/office/drawing/2014/main" id="{64B82D0B-5D0C-40F2-92F3-09D8DEFE8CF5}"/>
              </a:ext>
            </a:extLst>
          </p:cNvPr>
          <p:cNvSpPr/>
          <p:nvPr/>
        </p:nvSpPr>
        <p:spPr>
          <a:xfrm>
            <a:off x="138223" y="178883"/>
            <a:ext cx="11806775" cy="85551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Τι είναι το </a:t>
            </a:r>
            <a:r>
              <a:rPr lang="en-IE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l-GR" sz="4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έο</a:t>
            </a:r>
            <a:r>
              <a:rPr lang="el-GR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l-GR" sz="4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υρωπαϊκό</a:t>
            </a:r>
            <a:r>
              <a:rPr lang="el-GR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fr-BE" sz="4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auhaus</a:t>
            </a:r>
            <a:r>
              <a:rPr lang="el-GR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GB" sz="48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598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955" y="1042201"/>
            <a:ext cx="7057338" cy="3208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07" y="1042201"/>
            <a:ext cx="4275790" cy="320806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975400" y="257371"/>
            <a:ext cx="3849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b="1" dirty="0">
                <a:solidFill>
                  <a:schemeClr val="accent6">
                    <a:lumMod val="75000"/>
                  </a:schemeClr>
                </a:solidFill>
              </a:rPr>
              <a:t>‘Porto di Mare Eco-District’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71376" y="228091"/>
            <a:ext cx="665010" cy="66501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1156280" y="237327"/>
            <a:ext cx="1861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Μιλάνο</a:t>
            </a:r>
            <a:r>
              <a:rPr lang="en-I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</a:p>
          <a:p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Ιταλία</a:t>
            </a:r>
            <a:endParaRPr lang="en-I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54B480-3E62-45B6-8CC8-B293854850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1896" y="4329536"/>
            <a:ext cx="3684104" cy="24723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304BE5D-2A0B-4ED8-9E1F-34623DBEF6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6734" y="4408808"/>
            <a:ext cx="2303911" cy="231379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02BF4E1-2DC4-4D25-9BBA-A91B735FEB88}"/>
              </a:ext>
            </a:extLst>
          </p:cNvPr>
          <p:cNvSpPr/>
          <p:nvPr/>
        </p:nvSpPr>
        <p:spPr>
          <a:xfrm>
            <a:off x="490887" y="198915"/>
            <a:ext cx="45395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l-GR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ΠΑΡΑΔΕΙΓΜΑΤΑ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860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E9003-C18A-22D7-FFA6-53F9F1B46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CC1F2-5299-D239-7083-C04D17F84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74985-1675-3738-DF83-AE8E67F26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10" y="284480"/>
            <a:ext cx="10902809" cy="621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81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1804139-EF80-49B5-B7FE-014F1A95F1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A8D365"/>
              </a:clrFrom>
              <a:clrTo>
                <a:srgbClr val="A8D36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4414982" cy="44149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709C0-258B-40C5-B364-52714B9347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A8D161"/>
              </a:clrFrom>
              <a:clrTo>
                <a:srgbClr val="A8D16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0" r="9713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7661931" y="2327931"/>
            <a:ext cx="4530069" cy="453006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10093" y="1679944"/>
            <a:ext cx="94310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l-GR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Το </a:t>
            </a:r>
            <a:r>
              <a:rPr lang="en-IE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</a:t>
            </a:r>
            <a:r>
              <a:rPr lang="el-GR" sz="4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έο</a:t>
            </a:r>
            <a:r>
              <a:rPr lang="el-GR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  <a:r>
              <a:rPr lang="el-GR" sz="4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υρωπαϊκό</a:t>
            </a:r>
            <a:r>
              <a:rPr lang="el-GR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IE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fr-BE" sz="4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auhaus</a:t>
            </a:r>
            <a:r>
              <a:rPr lang="en-IE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l-GR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στην πολιτική συνοχής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0254" y="3608398"/>
            <a:ext cx="859058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IE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Για ποιους λόγους χρειαζόμαστε το</a:t>
            </a:r>
            <a:r>
              <a:rPr lang="en-IE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NEB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;</a:t>
            </a:r>
            <a:endParaRPr lang="en-I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IE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 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Τι μπορούμε να κάνουμε για την εφαρμογή του στα πλαίσια της πολιτικής συνοχής; </a:t>
            </a:r>
            <a:endParaRPr lang="en-I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en-IE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Ποιες δράσεις τεχνικής βοήθειας έχουν ήδη δρομολογηθεί;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Πώς επιλέγονται  δράσεις ΝΕΒ;</a:t>
            </a:r>
            <a:endParaRPr lang="en-IE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92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B805B78-3157-480D-97F6-2F8148E331F3}"/>
              </a:ext>
            </a:extLst>
          </p:cNvPr>
          <p:cNvSpPr/>
          <p:nvPr/>
        </p:nvSpPr>
        <p:spPr>
          <a:xfrm rot="16200000">
            <a:off x="19239" y="222436"/>
            <a:ext cx="1366986" cy="922105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1679" y="1482504"/>
            <a:ext cx="67013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IE" sz="2800" dirty="0">
                <a:solidFill>
                  <a:schemeClr val="accent6">
                    <a:lumMod val="75000"/>
                  </a:schemeClr>
                </a:solidFill>
              </a:rPr>
              <a:t>1. </a:t>
            </a:r>
            <a:r>
              <a:rPr lang="el-GR" sz="2800" dirty="0">
                <a:solidFill>
                  <a:schemeClr val="accent6">
                    <a:lumMod val="75000"/>
                  </a:schemeClr>
                </a:solidFill>
              </a:rPr>
              <a:t>Για ποιους λόγους χρειαζόμαστε το NEB;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IE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443284" y="4866345"/>
            <a:ext cx="2078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IE" sz="2400" b="1" dirty="0">
                <a:solidFill>
                  <a:schemeClr val="bg1"/>
                </a:solidFill>
              </a:rPr>
              <a:t>Use of NEB selection criteria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0683" y="5051012"/>
            <a:ext cx="2236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IE" sz="2400" b="1" dirty="0">
                <a:solidFill>
                  <a:schemeClr val="bg1"/>
                </a:solidFill>
              </a:rPr>
              <a:t>And</a:t>
            </a:r>
          </a:p>
          <a:p>
            <a:pPr lvl="0" algn="ctr"/>
            <a:r>
              <a:rPr lang="en-IE" sz="2400" b="1" dirty="0">
                <a:solidFill>
                  <a:schemeClr val="bg1"/>
                </a:solidFill>
              </a:rPr>
              <a:t>Programmes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73058-6C9B-4D21-9BCE-42200B4B66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144" y="-20749"/>
            <a:ext cx="5012856" cy="302899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C4B27C86-EA99-491B-ADA3-B64654433344}"/>
              </a:ext>
            </a:extLst>
          </p:cNvPr>
          <p:cNvSpPr/>
          <p:nvPr/>
        </p:nvSpPr>
        <p:spPr>
          <a:xfrm>
            <a:off x="7099894" y="3087755"/>
            <a:ext cx="50441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E" sz="1400" b="1" dirty="0">
                <a:solidFill>
                  <a:schemeClr val="accent6">
                    <a:lumMod val="75000"/>
                  </a:schemeClr>
                </a:solidFill>
              </a:rPr>
              <a:t>‘</a:t>
            </a:r>
            <a:r>
              <a:rPr lang="en-US" sz="1400" b="1" dirty="0" err="1">
                <a:solidFill>
                  <a:schemeClr val="accent6">
                    <a:lumMod val="75000"/>
                  </a:schemeClr>
                </a:solidFill>
              </a:rPr>
              <a:t>Xifré's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 Rooftop: Floating Wild Garden</a:t>
            </a:r>
            <a:r>
              <a:rPr lang="en-IE" sz="1400" b="1" dirty="0">
                <a:solidFill>
                  <a:schemeClr val="accent6">
                    <a:lumMod val="75000"/>
                  </a:schemeClr>
                </a:solidFill>
              </a:rPr>
              <a:t>’ </a:t>
            </a:r>
            <a:r>
              <a:rPr lang="en-IE" sz="1400" dirty="0">
                <a:solidFill>
                  <a:schemeClr val="bg2">
                    <a:lumMod val="50000"/>
                  </a:schemeClr>
                </a:solidFill>
              </a:rPr>
              <a:t>(Spain)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97B38C-FE6F-4410-981D-2DB81391CC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9144" y="3847783"/>
            <a:ext cx="5012856" cy="3010217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9834DF88-0867-4304-AF05-13ED4DF2DA06}"/>
              </a:ext>
            </a:extLst>
          </p:cNvPr>
          <p:cNvSpPr/>
          <p:nvPr/>
        </p:nvSpPr>
        <p:spPr>
          <a:xfrm>
            <a:off x="7089024" y="3440233"/>
            <a:ext cx="50441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E" sz="1400" b="1" dirty="0">
                <a:solidFill>
                  <a:schemeClr val="accent6">
                    <a:lumMod val="75000"/>
                  </a:schemeClr>
                </a:solidFill>
              </a:rPr>
              <a:t>‘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Climate Culture Pavilion</a:t>
            </a:r>
            <a:r>
              <a:rPr lang="en-IE" sz="1400" b="1" dirty="0">
                <a:solidFill>
                  <a:schemeClr val="accent6">
                    <a:lumMod val="75000"/>
                  </a:schemeClr>
                </a:solidFill>
              </a:rPr>
              <a:t>’ </a:t>
            </a:r>
            <a:r>
              <a:rPr lang="en-IE" sz="1400" dirty="0">
                <a:solidFill>
                  <a:schemeClr val="bg2">
                    <a:lumMod val="50000"/>
                  </a:schemeClr>
                </a:solidFill>
              </a:rPr>
              <a:t>(Austria)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A6CA3D8-5346-4425-9F38-755BE6B30916}"/>
              </a:ext>
            </a:extLst>
          </p:cNvPr>
          <p:cNvSpPr/>
          <p:nvPr/>
        </p:nvSpPr>
        <p:spPr>
          <a:xfrm rot="16200000">
            <a:off x="544156" y="1818770"/>
            <a:ext cx="317154" cy="922105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A0805AF-6263-40D7-ADAF-5407121CA068}"/>
              </a:ext>
            </a:extLst>
          </p:cNvPr>
          <p:cNvSpPr/>
          <p:nvPr/>
        </p:nvSpPr>
        <p:spPr>
          <a:xfrm>
            <a:off x="959687" y="2752555"/>
            <a:ext cx="447095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l-GR" sz="2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Βιωσιμότητα</a:t>
            </a:r>
            <a:endParaRPr lang="en-IE" sz="2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l-GR" sz="2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Ευρωπαϊκή Πράσινη Συμφωνία</a:t>
            </a:r>
            <a:endParaRPr lang="en-IE" sz="2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l-GR" sz="2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Αστική και τοπική ανάπτυξη</a:t>
            </a:r>
            <a:endParaRPr lang="en-IE" sz="2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l-GR" sz="24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Συμπεριληπτικότητα</a:t>
            </a:r>
            <a:endParaRPr lang="en-IE" sz="2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l-GR" sz="2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Κοινωνική ένταξη</a:t>
            </a:r>
            <a:endParaRPr lang="en-IE" sz="2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l-GR" sz="2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Πολιτισμική κληρονομιά</a:t>
            </a:r>
            <a:endParaRPr lang="en-IE" sz="2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l-GR" sz="2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Σύνδεση με τη φύση</a:t>
            </a:r>
            <a:endParaRPr lang="en-IE" sz="2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851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3925F9E4-4B34-453A-A685-E7E4CCF99002}"/>
              </a:ext>
            </a:extLst>
          </p:cNvPr>
          <p:cNvSpPr/>
          <p:nvPr/>
        </p:nvSpPr>
        <p:spPr>
          <a:xfrm rot="16200000">
            <a:off x="19239" y="222436"/>
            <a:ext cx="1366986" cy="922105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979652" y="1632111"/>
            <a:ext cx="2587629" cy="24304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" name="Rectangle 8"/>
          <p:cNvSpPr/>
          <p:nvPr/>
        </p:nvSpPr>
        <p:spPr>
          <a:xfrm>
            <a:off x="818707" y="206434"/>
            <a:ext cx="5770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IE" sz="2800" dirty="0">
                <a:solidFill>
                  <a:schemeClr val="accent6">
                    <a:lumMod val="75000"/>
                  </a:schemeClr>
                </a:solidFill>
              </a:rPr>
              <a:t>2. </a:t>
            </a:r>
            <a:r>
              <a:rPr lang="el-GR" sz="2800" dirty="0">
                <a:solidFill>
                  <a:schemeClr val="accent6">
                    <a:lumMod val="75000"/>
                  </a:schemeClr>
                </a:solidFill>
              </a:rPr>
              <a:t>Ποια είναι η συμβολή των προγραμμάτων της πολιτικής συνοχής για την εφαρμογή του ΝΕΒ;</a:t>
            </a:r>
            <a:endParaRPr lang="en-IE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55130" y="2062498"/>
            <a:ext cx="2236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l-GR" sz="2400" b="1" dirty="0">
                <a:solidFill>
                  <a:schemeClr val="bg1"/>
                </a:solidFill>
              </a:rPr>
              <a:t>Περίληψη του ΝΕΒ στα περιφερειακά προγράμματα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81990" y="1366982"/>
            <a:ext cx="866078" cy="866078"/>
          </a:xfrm>
          <a:prstGeom prst="rect">
            <a:avLst/>
          </a:prstGeom>
        </p:spPr>
      </p:pic>
      <p:sp>
        <p:nvSpPr>
          <p:cNvPr id="25" name="Oval 24"/>
          <p:cNvSpPr/>
          <p:nvPr/>
        </p:nvSpPr>
        <p:spPr>
          <a:xfrm>
            <a:off x="1979652" y="4251293"/>
            <a:ext cx="2587629" cy="24304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6" name="Rectangle 25"/>
          <p:cNvSpPr/>
          <p:nvPr/>
        </p:nvSpPr>
        <p:spPr>
          <a:xfrm>
            <a:off x="2155130" y="4852242"/>
            <a:ext cx="22366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l-GR" sz="2400" b="1" dirty="0">
                <a:solidFill>
                  <a:schemeClr val="bg1"/>
                </a:solidFill>
              </a:rPr>
              <a:t>Εφαρμογή σχετικών δράσεων προς όφελος των πολιτών 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81990" y="3986164"/>
            <a:ext cx="866078" cy="866078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4871168" y="1368281"/>
            <a:ext cx="6312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IE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</a:t>
            </a:r>
            <a:endParaRPr lang="en-IE" sz="6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895159" y="3944534"/>
            <a:ext cx="6312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IE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</a:t>
            </a:r>
            <a:endParaRPr lang="en-IE" sz="6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ECB6EE-659F-4694-93DD-34DB51513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7877" y="-5"/>
            <a:ext cx="5304123" cy="3207764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7D42B1E9-362B-4DAA-A0A9-228F52531A92}"/>
              </a:ext>
            </a:extLst>
          </p:cNvPr>
          <p:cNvSpPr/>
          <p:nvPr/>
        </p:nvSpPr>
        <p:spPr>
          <a:xfrm>
            <a:off x="6096000" y="3237208"/>
            <a:ext cx="6096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E" sz="1400" b="1" dirty="0">
                <a:solidFill>
                  <a:schemeClr val="accent6">
                    <a:lumMod val="75000"/>
                  </a:schemeClr>
                </a:solidFill>
              </a:rPr>
              <a:t>‘</a:t>
            </a:r>
            <a:r>
              <a:rPr lang="en-US" sz="1400" b="1" dirty="0" err="1">
                <a:solidFill>
                  <a:schemeClr val="accent6">
                    <a:lumMod val="75000"/>
                  </a:schemeClr>
                </a:solidFill>
              </a:rPr>
              <a:t>Parkly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l-GR" sz="1400" b="1" dirty="0">
                <a:solidFill>
                  <a:schemeClr val="accent6">
                    <a:lumMod val="75000"/>
                  </a:schemeClr>
                </a:solidFill>
              </a:rPr>
              <a:t>ένα εργαλείο για πιο ευχάριστους δημόσιους χώρους</a:t>
            </a:r>
            <a:r>
              <a:rPr lang="en-IE" sz="1400" b="1" dirty="0">
                <a:solidFill>
                  <a:schemeClr val="accent6">
                    <a:lumMod val="75000"/>
                  </a:schemeClr>
                </a:solidFill>
              </a:rPr>
              <a:t>’ </a:t>
            </a:r>
            <a:r>
              <a:rPr lang="en-IE" sz="14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l-GR" sz="1400" dirty="0">
                <a:solidFill>
                  <a:schemeClr val="bg2">
                    <a:lumMod val="50000"/>
                  </a:schemeClr>
                </a:solidFill>
              </a:rPr>
              <a:t>Φινλανδία</a:t>
            </a:r>
            <a:r>
              <a:rPr lang="en-IE" sz="1400" dirty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E1C88A-1C61-4058-BC6F-6579A5C006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7877" y="3870621"/>
            <a:ext cx="5304123" cy="2987379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94BBC7FF-A0F3-4F08-A863-AC3DC2AE3D9F}"/>
              </a:ext>
            </a:extLst>
          </p:cNvPr>
          <p:cNvSpPr/>
          <p:nvPr/>
        </p:nvSpPr>
        <p:spPr>
          <a:xfrm>
            <a:off x="7938052" y="3523080"/>
            <a:ext cx="4253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E" sz="1400" b="1" dirty="0">
                <a:solidFill>
                  <a:schemeClr val="accent6">
                    <a:lumMod val="75000"/>
                  </a:schemeClr>
                </a:solidFill>
              </a:rPr>
              <a:t>‘</a:t>
            </a:r>
            <a:r>
              <a:rPr lang="el-GR" sz="1400" b="1" dirty="0">
                <a:solidFill>
                  <a:schemeClr val="accent6">
                    <a:lumMod val="75000"/>
                  </a:schemeClr>
                </a:solidFill>
              </a:rPr>
              <a:t>Πάρκο </a:t>
            </a:r>
            <a:r>
              <a:rPr lang="en-US" sz="1400" b="1" dirty="0" err="1">
                <a:solidFill>
                  <a:schemeClr val="accent6">
                    <a:lumMod val="75000"/>
                  </a:schemeClr>
                </a:solidFill>
              </a:rPr>
              <a:t>Precollinear</a:t>
            </a:r>
            <a:r>
              <a:rPr lang="en-IE" sz="1400" b="1" dirty="0">
                <a:solidFill>
                  <a:schemeClr val="accent6">
                    <a:lumMod val="75000"/>
                  </a:schemeClr>
                </a:solidFill>
              </a:rPr>
              <a:t>’ </a:t>
            </a:r>
            <a:r>
              <a:rPr lang="en-IE" sz="14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el-GR" sz="1400" dirty="0">
                <a:solidFill>
                  <a:schemeClr val="bg2">
                    <a:lumMod val="50000"/>
                  </a:schemeClr>
                </a:solidFill>
              </a:rPr>
              <a:t>Ιταλία</a:t>
            </a:r>
            <a:r>
              <a:rPr lang="en-IE" sz="1400" dirty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15771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71170" y="1761156"/>
            <a:ext cx="7643835" cy="19283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1"/>
                </a:solidFill>
              </a:rPr>
              <a:t>Τεχνική Βοήθεια για τοπικές πρωτοβουλίες Νέου Ευρωπαϊκού </a:t>
            </a:r>
            <a:r>
              <a:rPr lang="fr-BE" b="1" dirty="0">
                <a:solidFill>
                  <a:schemeClr val="tx1"/>
                </a:solidFill>
              </a:rPr>
              <a:t>Bauhaus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fr-BE" b="1" dirty="0">
              <a:solidFill>
                <a:schemeClr val="tx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BE" b="1" dirty="0">
                <a:solidFill>
                  <a:schemeClr val="tx1"/>
                </a:solidFill>
              </a:rPr>
              <a:t>Urban Innovative Actions – </a:t>
            </a:r>
            <a:r>
              <a:rPr lang="el-GR" b="1" dirty="0">
                <a:solidFill>
                  <a:schemeClr val="tx1"/>
                </a:solidFill>
              </a:rPr>
              <a:t>πρόσκληση για την υποστήριξη δράσεων ΝΕΒ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l-GR" b="1" dirty="0">
              <a:solidFill>
                <a:schemeClr val="tx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l-GR" b="1" dirty="0">
                <a:solidFill>
                  <a:schemeClr val="tx1"/>
                </a:solidFill>
              </a:rPr>
              <a:t>Βραβεία Νέου Ευρωπαϊκού </a:t>
            </a:r>
            <a:r>
              <a:rPr lang="fr-BE" b="1" dirty="0">
                <a:solidFill>
                  <a:schemeClr val="tx1"/>
                </a:solidFill>
              </a:rPr>
              <a:t>Bauhaus 2021-23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805B78-3157-480D-97F6-2F8148E331F3}"/>
              </a:ext>
            </a:extLst>
          </p:cNvPr>
          <p:cNvSpPr/>
          <p:nvPr/>
        </p:nvSpPr>
        <p:spPr>
          <a:xfrm rot="16200000">
            <a:off x="19239" y="222436"/>
            <a:ext cx="1366986" cy="922105"/>
          </a:xfrm>
          <a:prstGeom prst="rect">
            <a:avLst/>
          </a:prstGeom>
          <a:solidFill>
            <a:srgbClr val="AA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63785" y="421878"/>
            <a:ext cx="8973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IE" sz="2800" dirty="0">
                <a:solidFill>
                  <a:schemeClr val="accent6">
                    <a:lumMod val="75000"/>
                  </a:schemeClr>
                </a:solidFill>
              </a:rPr>
              <a:t>3. </a:t>
            </a:r>
            <a:r>
              <a:rPr lang="el-GR" sz="2800" dirty="0">
                <a:solidFill>
                  <a:schemeClr val="accent6">
                    <a:lumMod val="75000"/>
                  </a:schemeClr>
                </a:solidFill>
              </a:rPr>
              <a:t>Ποιες δράσεις τεχνικές βοήθειας έχουν δρομολογηθεί;</a:t>
            </a:r>
            <a:endParaRPr lang="en-IE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D5B2C6D-DF85-A7B7-23B6-335348A40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170" y="3689498"/>
            <a:ext cx="2496627" cy="234774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5473347-5D0D-98C2-BD2F-91BB4F1DFA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689497"/>
            <a:ext cx="3619005" cy="234774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736549B-43BA-5031-6750-DED9AD85A1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2094" y="6051771"/>
            <a:ext cx="2133130" cy="5232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69123AF-BDAA-B039-A4A8-14DA4F880D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2049" y="6037244"/>
            <a:ext cx="990794" cy="61421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A6FAF84-7EDD-A8A6-AEB3-15C4C2D727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9175" y="6037244"/>
            <a:ext cx="2387711" cy="53774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894744F-2272-2948-8B89-492CB864BC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03325" y="6025201"/>
            <a:ext cx="1078505" cy="6262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FA4E288-DAB7-8E58-3E48-08E35144A0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45609" y="6051771"/>
            <a:ext cx="547339" cy="5232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D0833EA-BDF6-7D29-BDC4-35B78095A8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82865" y="6025201"/>
            <a:ext cx="563679" cy="53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179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2413</TotalTime>
  <Words>882</Words>
  <Application>Microsoft Office PowerPoint</Application>
  <PresentationFormat>Ευρεία οθόνη</PresentationFormat>
  <Paragraphs>116</Paragraphs>
  <Slides>16</Slides>
  <Notes>12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Νέο Ευρωπαϊκό Bauhaus (ΝΕΒ) Mία δημιουργική πρωτοβουλία που συνδέει την Ευρωπαϊκή Πράσινη Συμφωνία με τους χώρους διαβίωσης και τις εμπειρίες μας  Bασικές αξίες του ΝΕΒ </vt:lpstr>
      <vt:lpstr>Τι σημαίνει «βιωσιμότητα»; Από τους κλιματικούς στόχους στην κυκλικότητα και τη βιοποικιλότητα</vt:lpstr>
      <vt:lpstr>Τι σημαίνει «αισθητική»; Ποιότητα εμπειρίας και ύφος πέραν της λειτουργικότητας</vt:lpstr>
      <vt:lpstr>Τι σημαίνει «ένταξη χωρίς αποκλεισμούς»; Συμπεριλαμβανομένης της προσβασιμότητας και της οικονομικής προσιτότητας</vt:lpstr>
      <vt:lpstr>Παρουσίαση του PowerPoint</vt:lpstr>
      <vt:lpstr>Παρουσίαση του PowerPoint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VEIGA DA SILVA Goncalo (REGIO-EXT)</dc:creator>
  <cp:lastModifiedBy>ΛΥΤΡΑ ΔΗΜΗΤΡΑ</cp:lastModifiedBy>
  <cp:revision>117</cp:revision>
  <cp:lastPrinted>2023-05-26T07:25:15Z</cp:lastPrinted>
  <dcterms:created xsi:type="dcterms:W3CDTF">2022-09-15T12:50:52Z</dcterms:created>
  <dcterms:modified xsi:type="dcterms:W3CDTF">2023-06-06T05:13:23Z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2022-09-30T13:55:47Z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940f90ad-8615-45b1-9ba8-d1ee627da4d5</vt:lpwstr>
  </property>
  <property fmtid="{D5CDD505-2E9C-101B-9397-08002B2CF9AE}" pid="8" name="MSIP_Label_6bd9ddd1-4d20-43f6-abfa-fc3c07406f94_ContentBits">
    <vt:lpwstr>0</vt:lpwstr>
  </property>
</Properties>
</file>