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56" r:id="rId2"/>
    <p:sldId id="282" r:id="rId3"/>
    <p:sldId id="288" r:id="rId4"/>
    <p:sldId id="289" r:id="rId5"/>
    <p:sldId id="290" r:id="rId6"/>
    <p:sldId id="291" r:id="rId7"/>
    <p:sldId id="279" r:id="rId8"/>
  </p:sldIdLst>
  <p:sldSz cx="9144000" cy="6858000" type="screen4x3"/>
  <p:notesSz cx="6797675" cy="9926638"/>
  <p:defaultTextStyle>
    <a:defPPr>
      <a:defRPr lang="el-G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3" orient="horz" pos="2260" userDrawn="1">
          <p15:clr>
            <a:srgbClr val="A4A3A4"/>
          </p15:clr>
        </p15:guide>
        <p15:guide id="4" orient="horz" pos="2360" userDrawn="1">
          <p15:clr>
            <a:srgbClr val="A4A3A4"/>
          </p15:clr>
        </p15:guide>
        <p15:guide id="5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FF"/>
    <a:srgbClr val="6666FF"/>
    <a:srgbClr val="009900"/>
    <a:srgbClr val="CC99FF"/>
    <a:srgbClr val="FFFF00"/>
    <a:srgbClr val="CCFF33"/>
    <a:srgbClr val="FFCC00"/>
    <a:srgbClr val="0066FF"/>
    <a:srgbClr val="4D4D4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Μεσαίο στυλ 2 - Έμφαση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78605" autoAdjust="0"/>
  </p:normalViewPr>
  <p:slideViewPr>
    <p:cSldViewPr>
      <p:cViewPr varScale="1">
        <p:scale>
          <a:sx n="61" d="100"/>
          <a:sy n="61" d="100"/>
        </p:scale>
        <p:origin x="1836" y="60"/>
      </p:cViewPr>
      <p:guideLst>
        <p:guide orient="horz" pos="2160"/>
        <p:guide orient="horz" pos="2260"/>
        <p:guide orient="horz" pos="23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4" d="100"/>
          <a:sy n="84" d="100"/>
        </p:scale>
        <p:origin x="-1266" y="-78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633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9011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0443" y="0"/>
            <a:ext cx="2945659" cy="49633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D52D2226-98AC-4AFE-B657-9ACF05BF8FD0}" type="datetimeFigureOut">
              <a:rPr lang="el-GR"/>
              <a:pPr>
                <a:defRPr/>
              </a:pPr>
              <a:t>25/10/2022</a:t>
            </a:fld>
            <a:endParaRPr lang="el-GR"/>
          </a:p>
        </p:txBody>
      </p:sp>
      <p:sp>
        <p:nvSpPr>
          <p:cNvPr id="9011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583"/>
            <a:ext cx="2945659" cy="49633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9011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0443" y="9428583"/>
            <a:ext cx="2945659" cy="49633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541AAB4E-E169-46CC-8BF9-2083DCFEBBDE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0901144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633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443" y="0"/>
            <a:ext cx="2945659" cy="49633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AA61F134-0110-4EC4-8FC8-99A49C73476D}" type="datetimeFigureOut">
              <a:rPr lang="el-GR"/>
              <a:pPr>
                <a:defRPr/>
              </a:pPr>
              <a:t>25/10/2022</a:t>
            </a:fld>
            <a:endParaRPr lang="el-GR"/>
          </a:p>
        </p:txBody>
      </p:sp>
      <p:sp>
        <p:nvSpPr>
          <p:cNvPr id="163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30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768" y="4715153"/>
            <a:ext cx="5438140" cy="446698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l-GR" noProof="0" smtClean="0"/>
              <a:t>Click to edit Master text styles</a:t>
            </a:r>
          </a:p>
          <a:p>
            <a:pPr lvl="1"/>
            <a:r>
              <a:rPr lang="el-GR" noProof="0" smtClean="0"/>
              <a:t>Second level</a:t>
            </a:r>
          </a:p>
          <a:p>
            <a:pPr lvl="2"/>
            <a:r>
              <a:rPr lang="el-GR" noProof="0" smtClean="0"/>
              <a:t>Third level</a:t>
            </a:r>
          </a:p>
          <a:p>
            <a:pPr lvl="3"/>
            <a:r>
              <a:rPr lang="el-GR" noProof="0" smtClean="0"/>
              <a:t>Fourth level</a:t>
            </a:r>
          </a:p>
          <a:p>
            <a:pPr lvl="4"/>
            <a:r>
              <a:rPr lang="el-GR" noProof="0" smtClean="0"/>
              <a:t>Fifth level</a:t>
            </a:r>
          </a:p>
        </p:txBody>
      </p:sp>
      <p:sp>
        <p:nvSpPr>
          <p:cNvPr id="430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583"/>
            <a:ext cx="2945659" cy="49633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443" y="9428583"/>
            <a:ext cx="2945659" cy="49633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56D483E2-2519-4019-9C93-C7C9A787EE46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38840472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6D483E2-2519-4019-9C93-C7C9A787EE46}" type="slidenum">
              <a:rPr lang="el-GR" smtClean="0"/>
              <a:pPr>
                <a:defRPr/>
              </a:pPr>
              <a:t>2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6868356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6D483E2-2519-4019-9C93-C7C9A787EE46}" type="slidenum">
              <a:rPr lang="el-GR" smtClean="0"/>
              <a:pPr>
                <a:defRPr/>
              </a:pPr>
              <a:t>3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009075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6D483E2-2519-4019-9C93-C7C9A787EE46}" type="slidenum">
              <a:rPr lang="el-GR" smtClean="0"/>
              <a:pPr>
                <a:defRPr/>
              </a:pPr>
              <a:t>4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028525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6D483E2-2519-4019-9C93-C7C9A787EE46}" type="slidenum">
              <a:rPr lang="el-GR" smtClean="0"/>
              <a:pPr>
                <a:defRPr/>
              </a:pPr>
              <a:t>5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87910203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6D483E2-2519-4019-9C93-C7C9A787EE46}" type="slidenum">
              <a:rPr lang="el-GR" smtClean="0"/>
              <a:pPr>
                <a:defRPr/>
              </a:pPr>
              <a:t>6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3573891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19"/>
          <a:stretch>
            <a:fillRect/>
          </a:stretch>
        </p:blipFill>
        <p:spPr bwMode="auto">
          <a:xfrm>
            <a:off x="0" y="6592888"/>
            <a:ext cx="9144000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 descr="LOGO          HIGH.JPG"/>
          <p:cNvPicPr>
            <a:picLocks noChangeAspect="1"/>
          </p:cNvPicPr>
          <p:nvPr userDrawn="1"/>
        </p:nvPicPr>
        <p:blipFill>
          <a:blip r:embed="rId3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463" y="95250"/>
            <a:ext cx="97155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Line 12"/>
          <p:cNvSpPr>
            <a:spLocks noChangeShapeType="1"/>
          </p:cNvSpPr>
          <p:nvPr userDrawn="1"/>
        </p:nvSpPr>
        <p:spPr bwMode="auto">
          <a:xfrm>
            <a:off x="1116013" y="1268413"/>
            <a:ext cx="7645400" cy="0"/>
          </a:xfrm>
          <a:prstGeom prst="line">
            <a:avLst/>
          </a:prstGeom>
          <a:noFill/>
          <a:ln w="19050">
            <a:solidFill>
              <a:srgbClr val="FFCC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l-GR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894" y="428604"/>
            <a:ext cx="6215106" cy="1285884"/>
          </a:xfrm>
        </p:spPr>
        <p:txBody>
          <a:bodyPr>
            <a:normAutofit/>
          </a:bodyPr>
          <a:lstStyle>
            <a:lvl1pPr>
              <a:defRPr sz="3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l-G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0930594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0416140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5696066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57488" y="274638"/>
            <a:ext cx="5829312" cy="1143000"/>
          </a:xfrm>
        </p:spPr>
        <p:txBody>
          <a:bodyPr>
            <a:normAutofit/>
          </a:bodyPr>
          <a:lstStyle>
            <a:lvl1pPr algn="r">
              <a:defRPr lang="el-GR" sz="3200" kern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28802"/>
            <a:ext cx="8229600" cy="4197361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38665088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740227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2853130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4768703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8302777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2622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791348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l-GR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95526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4080" r:id="rId1"/>
    <p:sldLayoutId id="2147484070" r:id="rId2"/>
    <p:sldLayoutId id="2147484071" r:id="rId3"/>
    <p:sldLayoutId id="2147484072" r:id="rId4"/>
    <p:sldLayoutId id="2147484073" r:id="rId5"/>
    <p:sldLayoutId id="2147484074" r:id="rId6"/>
    <p:sldLayoutId id="2147484075" r:id="rId7"/>
    <p:sldLayoutId id="2147484076" r:id="rId8"/>
    <p:sldLayoutId id="2147484077" r:id="rId9"/>
    <p:sldLayoutId id="2147484078" r:id="rId10"/>
    <p:sldLayoutId id="214748407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mailto:pstavrou@mnec.gr" TargetMode="Externa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jpe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9"/>
          <p:cNvSpPr>
            <a:spLocks noChangeArrowheads="1"/>
          </p:cNvSpPr>
          <p:nvPr/>
        </p:nvSpPr>
        <p:spPr bwMode="auto">
          <a:xfrm>
            <a:off x="251520" y="1916113"/>
            <a:ext cx="8784976" cy="2376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 defTabSz="179388">
              <a:tabLst>
                <a:tab pos="88900" algn="l"/>
                <a:tab pos="8428038" algn="l"/>
              </a:tabLst>
              <a:defRPr/>
            </a:pPr>
            <a:r>
              <a:rPr lang="el-GR" altLang="en-US" sz="2000" b="1" i="1" dirty="0" smtClean="0">
                <a:solidFill>
                  <a:srgbClr val="C00000"/>
                </a:solidFill>
                <a:latin typeface="Cambria" pitchFamily="18" charset="0"/>
              </a:rPr>
              <a:t>Ενίσχυση της Ικανότητας των Δικαιούχων </a:t>
            </a:r>
          </a:p>
          <a:p>
            <a:pPr algn="ctr" defTabSz="179388">
              <a:tabLst>
                <a:tab pos="88900" algn="l"/>
                <a:tab pos="8428038" algn="l"/>
              </a:tabLst>
              <a:defRPr/>
            </a:pPr>
            <a:r>
              <a:rPr lang="el-GR" altLang="en-US" sz="2000" b="1" i="1" dirty="0" smtClean="0">
                <a:solidFill>
                  <a:srgbClr val="C00000"/>
                </a:solidFill>
                <a:latin typeface="Cambria" pitchFamily="18" charset="0"/>
              </a:rPr>
              <a:t>Πρόγραμμα «Τεχνική Βοήθεια και Υποστήριξη Δικαιούχων 2021-2027» </a:t>
            </a:r>
            <a:endParaRPr lang="el-GR" altLang="en-US" sz="2000" b="1" i="1" dirty="0">
              <a:solidFill>
                <a:srgbClr val="C00000"/>
              </a:solidFill>
              <a:latin typeface="Cambria" pitchFamily="18" charset="0"/>
            </a:endParaRPr>
          </a:p>
          <a:p>
            <a:pPr algn="ctr" eaLnBrk="1" hangingPunct="1"/>
            <a:endParaRPr lang="en-US" altLang="en-US" sz="1600" b="1" dirty="0">
              <a:solidFill>
                <a:srgbClr val="FF0000"/>
              </a:solidFill>
              <a:latin typeface="Cambria" pitchFamily="18" charset="0"/>
            </a:endParaRPr>
          </a:p>
          <a:p>
            <a:pPr algn="ctr" eaLnBrk="1" hangingPunct="1"/>
            <a:r>
              <a:rPr lang="el-GR" altLang="en-US" sz="2400" b="1" i="1" dirty="0" smtClean="0">
                <a:solidFill>
                  <a:srgbClr val="4D4D4D"/>
                </a:solidFill>
                <a:latin typeface="Verdana" pitchFamily="34" charset="0"/>
              </a:rPr>
              <a:t>  </a:t>
            </a:r>
            <a:endParaRPr lang="en-GB" altLang="en-US" sz="2400" b="1" i="1" dirty="0">
              <a:solidFill>
                <a:srgbClr val="4D4D4D"/>
              </a:solidFill>
              <a:latin typeface="Verdana" pitchFamily="34" charset="0"/>
            </a:endParaRPr>
          </a:p>
        </p:txBody>
      </p:sp>
      <p:sp>
        <p:nvSpPr>
          <p:cNvPr id="2051" name="Rectangle 26"/>
          <p:cNvSpPr>
            <a:spLocks noChangeArrowheads="1"/>
          </p:cNvSpPr>
          <p:nvPr/>
        </p:nvSpPr>
        <p:spPr bwMode="auto">
          <a:xfrm>
            <a:off x="0" y="4221163"/>
            <a:ext cx="9144000" cy="2592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 eaLnBrk="1" hangingPunct="1">
              <a:defRPr/>
            </a:pPr>
            <a:endParaRPr lang="el-GR" altLang="en-US" sz="1600" b="1" i="1" dirty="0" smtClean="0">
              <a:solidFill>
                <a:srgbClr val="002060"/>
              </a:solidFill>
              <a:latin typeface="Cambria" pitchFamily="18" charset="0"/>
            </a:endParaRPr>
          </a:p>
          <a:p>
            <a:pPr algn="ctr" eaLnBrk="1" hangingPunct="1">
              <a:defRPr/>
            </a:pPr>
            <a:endParaRPr lang="el-GR" altLang="en-US" sz="1600" b="1" i="1" dirty="0" smtClean="0">
              <a:solidFill>
                <a:srgbClr val="002060"/>
              </a:solidFill>
              <a:latin typeface="Cambria" pitchFamily="18" charset="0"/>
            </a:endParaRPr>
          </a:p>
          <a:p>
            <a:pPr algn="ctr" eaLnBrk="1" hangingPunct="1">
              <a:defRPr/>
            </a:pPr>
            <a:endParaRPr lang="el-GR" altLang="en-US" sz="1600" b="1" i="1" dirty="0" smtClean="0">
              <a:solidFill>
                <a:srgbClr val="002060"/>
              </a:solidFill>
              <a:latin typeface="Cambria" pitchFamily="18" charset="0"/>
            </a:endParaRPr>
          </a:p>
          <a:p>
            <a:pPr lvl="0" algn="ctr" eaLnBrk="1" hangingPunct="1">
              <a:defRPr/>
            </a:pPr>
            <a:r>
              <a:rPr lang="el-GR" altLang="en-US" sz="1600" b="1" i="1" dirty="0">
                <a:solidFill>
                  <a:schemeClr val="accent1">
                    <a:lumMod val="75000"/>
                  </a:schemeClr>
                </a:solidFill>
                <a:latin typeface="Cambria" pitchFamily="18" charset="0"/>
              </a:rPr>
              <a:t>1</a:t>
            </a:r>
            <a:r>
              <a:rPr lang="el-GR" altLang="en-US" sz="1600" b="1" i="1" baseline="30000" dirty="0">
                <a:solidFill>
                  <a:schemeClr val="accent1">
                    <a:lumMod val="75000"/>
                  </a:schemeClr>
                </a:solidFill>
                <a:latin typeface="Cambria" pitchFamily="18" charset="0"/>
              </a:rPr>
              <a:t>η</a:t>
            </a:r>
            <a:r>
              <a:rPr lang="el-GR" altLang="en-US" sz="1600" b="1" i="1" dirty="0">
                <a:solidFill>
                  <a:schemeClr val="accent1">
                    <a:lumMod val="75000"/>
                  </a:schemeClr>
                </a:solidFill>
                <a:latin typeface="Cambria" pitchFamily="18" charset="0"/>
              </a:rPr>
              <a:t> Επιτροπή Παρακολούθησης του Ε.Π. </a:t>
            </a:r>
            <a:r>
              <a:rPr lang="el-GR" altLang="en-US" sz="1600" b="1" i="1" dirty="0" smtClean="0">
                <a:solidFill>
                  <a:schemeClr val="accent1">
                    <a:lumMod val="75000"/>
                  </a:schemeClr>
                </a:solidFill>
                <a:latin typeface="Cambria" pitchFamily="18" charset="0"/>
              </a:rPr>
              <a:t>Στερεά Ελλάδα 2021 </a:t>
            </a:r>
            <a:r>
              <a:rPr lang="el-GR" altLang="en-US" sz="1600" b="1" i="1" dirty="0">
                <a:solidFill>
                  <a:schemeClr val="accent1">
                    <a:lumMod val="75000"/>
                  </a:schemeClr>
                </a:solidFill>
                <a:latin typeface="Cambria" pitchFamily="18" charset="0"/>
              </a:rPr>
              <a:t>- 2027</a:t>
            </a:r>
          </a:p>
          <a:p>
            <a:pPr lvl="0" algn="ctr" eaLnBrk="1" hangingPunct="1">
              <a:defRPr/>
            </a:pPr>
            <a:endParaRPr lang="el-GR" altLang="en-US" sz="1600" b="1" i="1" dirty="0">
              <a:solidFill>
                <a:srgbClr val="0066FF"/>
              </a:solidFill>
              <a:latin typeface="Cambria" pitchFamily="18" charset="0"/>
            </a:endParaRPr>
          </a:p>
          <a:p>
            <a:pPr lvl="0" algn="ctr" eaLnBrk="1" hangingPunct="1">
              <a:defRPr/>
            </a:pPr>
            <a:r>
              <a:rPr lang="el-GR" altLang="en-US" sz="1600" b="1" i="1" dirty="0">
                <a:solidFill>
                  <a:schemeClr val="accent1">
                    <a:lumMod val="75000"/>
                  </a:schemeClr>
                </a:solidFill>
                <a:latin typeface="Cambria" pitchFamily="18" charset="0"/>
              </a:rPr>
              <a:t>Ειδική Υπηρεσία Στρατηγικής, Σχεδιασμού  και Αξιολόγησης</a:t>
            </a:r>
          </a:p>
          <a:p>
            <a:pPr lvl="0" algn="ctr" eaLnBrk="1" hangingPunct="1">
              <a:defRPr/>
            </a:pPr>
            <a:r>
              <a:rPr lang="el-GR" altLang="en-US" sz="1600" b="1" i="1" dirty="0">
                <a:solidFill>
                  <a:srgbClr val="C00000"/>
                </a:solidFill>
                <a:latin typeface="Cambria" pitchFamily="18" charset="0"/>
              </a:rPr>
              <a:t>Εθνική Αρχή Συντονισμού ΕΣΠΑ</a:t>
            </a:r>
          </a:p>
          <a:p>
            <a:pPr lvl="0" algn="ctr" eaLnBrk="1" hangingPunct="1">
              <a:defRPr/>
            </a:pPr>
            <a:endParaRPr lang="el-GR" altLang="en-US" sz="1400" b="1" i="1" dirty="0">
              <a:solidFill>
                <a:srgbClr val="1F497D">
                  <a:lumMod val="75000"/>
                </a:srgbClr>
              </a:solidFill>
              <a:latin typeface="Cambria" pitchFamily="18" charset="0"/>
            </a:endParaRPr>
          </a:p>
          <a:p>
            <a:pPr lvl="0" algn="ctr" eaLnBrk="1" hangingPunct="1">
              <a:defRPr/>
            </a:pPr>
            <a:endParaRPr lang="el-GR" altLang="en-US" sz="1400" b="1" i="1" dirty="0">
              <a:solidFill>
                <a:srgbClr val="1F497D">
                  <a:lumMod val="75000"/>
                </a:srgbClr>
              </a:solidFill>
              <a:latin typeface="Cambria" pitchFamily="18" charset="0"/>
            </a:endParaRPr>
          </a:p>
          <a:p>
            <a:pPr lvl="0" algn="ctr" eaLnBrk="1" hangingPunct="1">
              <a:defRPr/>
            </a:pPr>
            <a:r>
              <a:rPr lang="el-GR" altLang="en-US" sz="1400" b="1" i="1" dirty="0" smtClean="0">
                <a:solidFill>
                  <a:srgbClr val="1F497D">
                    <a:lumMod val="75000"/>
                  </a:srgbClr>
                </a:solidFill>
                <a:latin typeface="Cambria" pitchFamily="18" charset="0"/>
              </a:rPr>
              <a:t>Νοέμβριος 2022</a:t>
            </a:r>
            <a:endParaRPr lang="el-GR" altLang="en-US" sz="1400" b="1" i="1" dirty="0">
              <a:solidFill>
                <a:srgbClr val="1F497D">
                  <a:lumMod val="75000"/>
                </a:srgbClr>
              </a:solidFill>
              <a:latin typeface="Cambria" pitchFamily="18" charset="0"/>
            </a:endParaRPr>
          </a:p>
          <a:p>
            <a:pPr algn="ctr" eaLnBrk="1" hangingPunct="1">
              <a:defRPr/>
            </a:pPr>
            <a:r>
              <a:rPr lang="el-GR" altLang="en-US" sz="1400" b="1" i="1" dirty="0" smtClean="0">
                <a:solidFill>
                  <a:srgbClr val="002060"/>
                </a:solidFill>
                <a:latin typeface="Cambria" pitchFamily="18" charset="0"/>
              </a:rPr>
              <a:t> </a:t>
            </a:r>
            <a:endParaRPr lang="en-US" altLang="en-US" sz="1400" b="1" i="1" dirty="0" smtClean="0">
              <a:solidFill>
                <a:srgbClr val="002060"/>
              </a:solidFill>
              <a:latin typeface="Cambria" pitchFamily="18" charset="0"/>
            </a:endParaRPr>
          </a:p>
          <a:p>
            <a:pPr algn="ctr" eaLnBrk="1" hangingPunct="1">
              <a:defRPr/>
            </a:pPr>
            <a:endParaRPr lang="en-US" altLang="en-US" sz="1600" b="1" i="1" dirty="0" smtClean="0">
              <a:solidFill>
                <a:srgbClr val="002060"/>
              </a:solidFill>
              <a:latin typeface="Cambria" pitchFamily="18" charset="0"/>
            </a:endParaRPr>
          </a:p>
          <a:p>
            <a:pPr algn="ctr" eaLnBrk="1" hangingPunct="1">
              <a:defRPr/>
            </a:pPr>
            <a:endParaRPr lang="el-GR" altLang="en-US" sz="1600" b="1" i="1" dirty="0" smtClean="0">
              <a:solidFill>
                <a:srgbClr val="002060"/>
              </a:solidFill>
              <a:latin typeface="Cambria" pitchFamily="18" charset="0"/>
            </a:endParaRPr>
          </a:p>
          <a:p>
            <a:pPr algn="ctr" eaLnBrk="1" hangingPunct="1">
              <a:defRPr/>
            </a:pPr>
            <a:r>
              <a:rPr lang="en-US" altLang="en-US" sz="1600" b="1" dirty="0" smtClean="0">
                <a:solidFill>
                  <a:srgbClr val="4D4D4D"/>
                </a:solidFill>
                <a:latin typeface="Cambria" pitchFamily="18" charset="0"/>
              </a:rPr>
              <a:t>  </a:t>
            </a:r>
            <a:endParaRPr lang="el-GR" altLang="en-US" sz="1600" b="1" dirty="0" smtClean="0">
              <a:solidFill>
                <a:srgbClr val="4D4D4D"/>
              </a:solidFill>
              <a:latin typeface="Cambria" pitchFamily="18" charset="0"/>
            </a:endParaRPr>
          </a:p>
        </p:txBody>
      </p:sp>
      <p:pic>
        <p:nvPicPr>
          <p:cNvPr id="2052" name="Picture 1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513" y="3716338"/>
            <a:ext cx="8054975" cy="144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Εικόνα 7" descr="C:\Users\alagia\AppData\Local\Microsoft\Windows\Temporary Internet Files\Content.Outlook\FDR31R9W\Logo_Anaptyxis_Ependyseon_doc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419872" y="188640"/>
            <a:ext cx="2345690" cy="1584176"/>
          </a:xfrm>
          <a:prstGeom prst="rect">
            <a:avLst/>
          </a:prstGeom>
          <a:noFill/>
          <a:ln>
            <a:noFill/>
          </a:ln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6165304"/>
            <a:ext cx="2689225" cy="500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6894" y="6089103"/>
            <a:ext cx="865187" cy="652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3" y="1588"/>
            <a:ext cx="228601" cy="6856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8" name="Πίνακας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8270107"/>
              </p:ext>
            </p:extLst>
          </p:nvPr>
        </p:nvGraphicFramePr>
        <p:xfrm>
          <a:off x="2435086" y="6033052"/>
          <a:ext cx="5521289" cy="4922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21289">
                  <a:extLst>
                    <a:ext uri="{9D8B030D-6E8A-4147-A177-3AD203B41FA5}">
                      <a16:colId xmlns:a16="http://schemas.microsoft.com/office/drawing/2014/main" val="2583901925"/>
                    </a:ext>
                  </a:extLst>
                </a:gridCol>
              </a:tblGrid>
              <a:tr h="492292">
                <a:tc>
                  <a:txBody>
                    <a:bodyPr/>
                    <a:lstStyle/>
                    <a:p>
                      <a:endParaRPr lang="el-GR" i="1" dirty="0">
                        <a:solidFill>
                          <a:srgbClr val="C00000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57639952"/>
                  </a:ext>
                </a:extLst>
              </a:tr>
            </a:tbl>
          </a:graphicData>
        </a:graphic>
      </p:graphicFrame>
      <p:sp>
        <p:nvSpPr>
          <p:cNvPr id="4" name="Ορθογώνιο 3"/>
          <p:cNvSpPr/>
          <p:nvPr/>
        </p:nvSpPr>
        <p:spPr>
          <a:xfrm>
            <a:off x="467544" y="620688"/>
            <a:ext cx="8460431" cy="67095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1200"/>
              </a:spcAft>
            </a:pPr>
            <a:r>
              <a:rPr lang="el-GR" sz="1600" b="1" dirty="0" smtClean="0">
                <a:solidFill>
                  <a:srgbClr val="FF0000"/>
                </a:solidFill>
              </a:rPr>
              <a:t>Ενίσχυση της Διοικητικής Ικανότητας Δικαιούχων </a:t>
            </a:r>
            <a:endParaRPr lang="el-GR" sz="1600" b="1" dirty="0" smtClean="0"/>
          </a:p>
          <a:p>
            <a:pPr marL="285750" indent="-285750" algn="just">
              <a:lnSpc>
                <a:spcPct val="150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l-GR" sz="1600" dirty="0" smtClean="0"/>
              <a:t>2 Άξονες προτεραιότητας στο Πρόγραμμα Τεχνική Βοήθεια και Υποστήριξη Δικαιούχων 2021-2027 με συγχρηματοδότηση από το ΕΤΠΑ και το ΕΚΤ+ </a:t>
            </a:r>
          </a:p>
          <a:p>
            <a:pPr marL="285750" indent="-285750" algn="just">
              <a:lnSpc>
                <a:spcPct val="150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l-GR" sz="1600" dirty="0" smtClean="0"/>
              <a:t>Συνολικός προϋπολογισμός 100 εκ ευρώ Δημόσια Δαπάνη </a:t>
            </a:r>
          </a:p>
          <a:p>
            <a:pPr marL="285750" indent="-285750" algn="just">
              <a:lnSpc>
                <a:spcPct val="150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l-GR" sz="1600" dirty="0" smtClean="0"/>
              <a:t>Υλοποίηση μέσω «χρηματοδότησης που δεν συνδέεται με δαπάνες» και στη βάση ενός οδικού χάρτη ο οποίος είναι υπό διαμόρφωση </a:t>
            </a:r>
          </a:p>
          <a:p>
            <a:pPr marL="285750" indent="-285750" algn="just">
              <a:lnSpc>
                <a:spcPct val="150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l-GR" sz="1600" dirty="0" smtClean="0"/>
              <a:t>Τομείς Προτεραιότητας </a:t>
            </a:r>
            <a:r>
              <a:rPr lang="el-GR" sz="1600" dirty="0"/>
              <a:t>: στερεά απόβλητα, </a:t>
            </a:r>
            <a:r>
              <a:rPr lang="el-GR" sz="1600" dirty="0" smtClean="0"/>
              <a:t>λύματα</a:t>
            </a:r>
            <a:r>
              <a:rPr lang="el-GR" sz="1600" dirty="0"/>
              <a:t>, </a:t>
            </a:r>
            <a:r>
              <a:rPr lang="el-GR" sz="1600" dirty="0" smtClean="0"/>
              <a:t>έρευνα </a:t>
            </a:r>
            <a:r>
              <a:rPr lang="el-GR" sz="1600" dirty="0"/>
              <a:t>και καινοτομία, </a:t>
            </a:r>
            <a:r>
              <a:rPr lang="el-GR" sz="1600" dirty="0" smtClean="0"/>
              <a:t> </a:t>
            </a:r>
            <a:r>
              <a:rPr lang="el-GR" sz="1600" dirty="0"/>
              <a:t>ενέργεια, </a:t>
            </a:r>
            <a:r>
              <a:rPr lang="el-GR" sz="1600" dirty="0" smtClean="0"/>
              <a:t>αστική κινητικότητα </a:t>
            </a:r>
            <a:r>
              <a:rPr lang="el-GR" sz="1600" dirty="0"/>
              <a:t>συμπεριλαμβανομένης της e-κινητικότητας, </a:t>
            </a:r>
            <a:r>
              <a:rPr lang="el-GR" sz="1600" dirty="0" smtClean="0"/>
              <a:t>υποστήριξη </a:t>
            </a:r>
            <a:r>
              <a:rPr lang="el-GR" sz="1600" dirty="0"/>
              <a:t>στην υλοποίηση των ολοκληρωμένων χωρικών στρατηγικών, καθώς και παρεμβάσεις του ΕΚΤ+, όπως ενεργητικές πολιτικές απασχόλησης, απασχόληση των νέων, κοινωνική ένταξη, κοινωνική καινοτομία, κοινωνική οικονομία, </a:t>
            </a:r>
            <a:r>
              <a:rPr lang="el-GR" sz="1600" dirty="0" err="1"/>
              <a:t>child</a:t>
            </a:r>
            <a:r>
              <a:rPr lang="el-GR" sz="1600" dirty="0"/>
              <a:t> </a:t>
            </a:r>
            <a:r>
              <a:rPr lang="el-GR" sz="1600" dirty="0" err="1"/>
              <a:t>guarantee</a:t>
            </a:r>
            <a:r>
              <a:rPr lang="el-GR" sz="1600" dirty="0"/>
              <a:t>, κα</a:t>
            </a:r>
            <a:endParaRPr lang="el-GR" sz="1600" dirty="0" smtClean="0"/>
          </a:p>
          <a:p>
            <a:pPr marL="285750" indent="-285750" algn="just">
              <a:lnSpc>
                <a:spcPct val="150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el-GR" sz="1600" dirty="0" smtClean="0"/>
          </a:p>
          <a:p>
            <a:pPr marL="285750" indent="-285750" algn="just">
              <a:lnSpc>
                <a:spcPct val="150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el-GR" sz="1600" dirty="0" smtClean="0"/>
          </a:p>
          <a:p>
            <a:pPr algn="just">
              <a:lnSpc>
                <a:spcPct val="150000"/>
              </a:lnSpc>
              <a:spcAft>
                <a:spcPts val="1200"/>
              </a:spcAft>
            </a:pPr>
            <a:endParaRPr lang="el-GR" sz="1600" b="1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602" y="6021288"/>
            <a:ext cx="2689225" cy="500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360" y="5853698"/>
            <a:ext cx="865187" cy="652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08424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3" y="1588"/>
            <a:ext cx="228601" cy="6856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8" name="Πίνακας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8270107"/>
              </p:ext>
            </p:extLst>
          </p:nvPr>
        </p:nvGraphicFramePr>
        <p:xfrm>
          <a:off x="2435086" y="6033052"/>
          <a:ext cx="5521289" cy="4922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21289">
                  <a:extLst>
                    <a:ext uri="{9D8B030D-6E8A-4147-A177-3AD203B41FA5}">
                      <a16:colId xmlns:a16="http://schemas.microsoft.com/office/drawing/2014/main" val="2583901925"/>
                    </a:ext>
                  </a:extLst>
                </a:gridCol>
              </a:tblGrid>
              <a:tr h="492292">
                <a:tc>
                  <a:txBody>
                    <a:bodyPr/>
                    <a:lstStyle/>
                    <a:p>
                      <a:endParaRPr lang="el-GR" i="1" dirty="0">
                        <a:solidFill>
                          <a:srgbClr val="C00000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57639952"/>
                  </a:ext>
                </a:extLst>
              </a:tr>
            </a:tbl>
          </a:graphicData>
        </a:graphic>
      </p:graphicFrame>
      <p:sp>
        <p:nvSpPr>
          <p:cNvPr id="4" name="Ορθογώνιο 3"/>
          <p:cNvSpPr/>
          <p:nvPr/>
        </p:nvSpPr>
        <p:spPr>
          <a:xfrm>
            <a:off x="467544" y="620688"/>
            <a:ext cx="8460431" cy="60631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1200"/>
              </a:spcAft>
            </a:pPr>
            <a:r>
              <a:rPr lang="el-GR" sz="1600" b="1" dirty="0" smtClean="0">
                <a:solidFill>
                  <a:srgbClr val="FF0000"/>
                </a:solidFill>
              </a:rPr>
              <a:t>Στόχοι :</a:t>
            </a:r>
            <a:endParaRPr lang="el-GR" sz="1600" b="1" dirty="0" smtClean="0"/>
          </a:p>
          <a:p>
            <a:pPr marL="285750" indent="-285750" algn="just">
              <a:lnSpc>
                <a:spcPct val="150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l-GR" sz="1600" dirty="0" smtClean="0"/>
              <a:t>Διασφάλιση της απαιτούμενης τεχνογνωσίας και υποστήριξης στο σχεδιασμό και υλοποίηση των έργων </a:t>
            </a:r>
          </a:p>
          <a:p>
            <a:pPr marL="285750" indent="-285750" algn="just">
              <a:lnSpc>
                <a:spcPct val="150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l-GR" sz="1600" dirty="0" smtClean="0"/>
              <a:t>Έγκυρη και έγκαιρη ωρίμανση έργων </a:t>
            </a:r>
          </a:p>
          <a:p>
            <a:pPr marL="285750" indent="-285750" algn="just">
              <a:lnSpc>
                <a:spcPct val="150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l-GR" sz="1600" dirty="0" smtClean="0"/>
              <a:t>Διασφάλιση τήρησης των κανόνων θεσμικού πλαισίου και ΣΔΕ </a:t>
            </a:r>
          </a:p>
          <a:p>
            <a:pPr marL="285750" indent="-285750" algn="just">
              <a:lnSpc>
                <a:spcPct val="150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l-GR" sz="1600" dirty="0" smtClean="0"/>
              <a:t>Επίσπευση των διαδικασιών προκήρυξης, ανάθεσης και επίβλεψης των έργων </a:t>
            </a:r>
          </a:p>
          <a:p>
            <a:pPr marL="285750" indent="-285750" algn="just">
              <a:lnSpc>
                <a:spcPct val="150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l-GR" sz="1600" dirty="0" smtClean="0"/>
              <a:t>Έγκυρη και έγκαιρη ενημέρωση των πληροφοριακών συστημάτων </a:t>
            </a:r>
          </a:p>
          <a:p>
            <a:pPr marL="285750" indent="-285750" algn="just">
              <a:lnSpc>
                <a:spcPct val="150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el-GR" sz="1600" dirty="0" smtClean="0"/>
          </a:p>
          <a:p>
            <a:pPr marL="285750" indent="-285750" algn="just">
              <a:lnSpc>
                <a:spcPct val="150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el-GR" sz="1600" dirty="0" smtClean="0"/>
          </a:p>
          <a:p>
            <a:pPr marL="285750" indent="-285750" algn="just">
              <a:lnSpc>
                <a:spcPct val="150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el-GR" sz="1600" dirty="0" smtClean="0"/>
          </a:p>
          <a:p>
            <a:pPr marL="285750" indent="-285750" algn="just">
              <a:lnSpc>
                <a:spcPct val="150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el-GR" sz="1600" dirty="0" smtClean="0"/>
          </a:p>
          <a:p>
            <a:pPr algn="just">
              <a:lnSpc>
                <a:spcPct val="150000"/>
              </a:lnSpc>
              <a:spcAft>
                <a:spcPts val="1200"/>
              </a:spcAft>
            </a:pPr>
            <a:endParaRPr lang="el-GR" sz="1600" b="1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376" y="5661248"/>
            <a:ext cx="858837" cy="652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5703069"/>
            <a:ext cx="2689225" cy="500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68885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3" y="1588"/>
            <a:ext cx="228601" cy="6856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8" name="Πίνακας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8270107"/>
              </p:ext>
            </p:extLst>
          </p:nvPr>
        </p:nvGraphicFramePr>
        <p:xfrm>
          <a:off x="2435086" y="6033052"/>
          <a:ext cx="5521289" cy="4922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21289">
                  <a:extLst>
                    <a:ext uri="{9D8B030D-6E8A-4147-A177-3AD203B41FA5}">
                      <a16:colId xmlns:a16="http://schemas.microsoft.com/office/drawing/2014/main" val="2583901925"/>
                    </a:ext>
                  </a:extLst>
                </a:gridCol>
              </a:tblGrid>
              <a:tr h="492292">
                <a:tc>
                  <a:txBody>
                    <a:bodyPr/>
                    <a:lstStyle/>
                    <a:p>
                      <a:endParaRPr lang="el-GR" i="1" dirty="0">
                        <a:solidFill>
                          <a:srgbClr val="C00000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57639952"/>
                  </a:ext>
                </a:extLst>
              </a:tr>
            </a:tbl>
          </a:graphicData>
        </a:graphic>
      </p:graphicFrame>
      <p:sp>
        <p:nvSpPr>
          <p:cNvPr id="4" name="Ορθογώνιο 3"/>
          <p:cNvSpPr/>
          <p:nvPr/>
        </p:nvSpPr>
        <p:spPr>
          <a:xfrm>
            <a:off x="467544" y="620688"/>
            <a:ext cx="8460431" cy="69557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1200"/>
              </a:spcAft>
            </a:pPr>
            <a:r>
              <a:rPr lang="el-GR" sz="1600" b="1" dirty="0" smtClean="0">
                <a:solidFill>
                  <a:srgbClr val="FF0000"/>
                </a:solidFill>
              </a:rPr>
              <a:t>Βασικές Ομάδες Εργασιών :</a:t>
            </a:r>
            <a:endParaRPr lang="el-GR" sz="1600" b="1" dirty="0" smtClean="0"/>
          </a:p>
          <a:p>
            <a:pPr marL="285750" indent="-285750" algn="just">
              <a:lnSpc>
                <a:spcPct val="150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l-GR" sz="1600" b="1" dirty="0" smtClean="0"/>
              <a:t>Ευνοϊκότερο Θεσμικό περιβάλλον </a:t>
            </a:r>
          </a:p>
          <a:p>
            <a:pPr marL="742950" lvl="1" indent="-285750" algn="just">
              <a:lnSpc>
                <a:spcPct val="150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l-GR" sz="1600" dirty="0" smtClean="0"/>
              <a:t>Εξειδίκευση των διαδικασιών του ΣΔΕ ανά κατηγορία δικαιούχου </a:t>
            </a:r>
          </a:p>
          <a:p>
            <a:pPr marL="742950" lvl="1" indent="-285750" algn="just">
              <a:lnSpc>
                <a:spcPct val="150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l-GR" sz="1600" dirty="0" smtClean="0"/>
              <a:t>Συνεχή ενημέρωση για τις διαδικασίες του ΣΔΕ </a:t>
            </a:r>
          </a:p>
          <a:p>
            <a:pPr marL="285750" indent="-285750" algn="just">
              <a:lnSpc>
                <a:spcPct val="150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l-GR" sz="1600" b="1" dirty="0" smtClean="0"/>
              <a:t>Στρατηγικός Σχεδιασμός και Συντονισμός </a:t>
            </a:r>
          </a:p>
          <a:p>
            <a:pPr marL="742950" lvl="1" indent="-285750" algn="just">
              <a:lnSpc>
                <a:spcPct val="150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l-GR" sz="1600" dirty="0" err="1" smtClean="0"/>
              <a:t>Στοχευμένη</a:t>
            </a:r>
            <a:r>
              <a:rPr lang="el-GR" sz="1600" dirty="0" smtClean="0"/>
              <a:t> υποστήριξη για την εφαρμογή των Οδηγιών όπως ολιστική προσέγγιση για τα νερά </a:t>
            </a:r>
          </a:p>
          <a:p>
            <a:pPr marL="742950" lvl="1" indent="-285750" algn="just">
              <a:lnSpc>
                <a:spcPct val="150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l-GR" sz="1600" dirty="0" err="1" smtClean="0"/>
              <a:t>Στοχευμένη</a:t>
            </a:r>
            <a:r>
              <a:rPr lang="el-GR" sz="1600" dirty="0" smtClean="0"/>
              <a:t> υποστήριξη μέσω της </a:t>
            </a:r>
            <a:r>
              <a:rPr lang="el-GR" sz="1600" dirty="0" err="1" smtClean="0"/>
              <a:t>ΕΤΕπ</a:t>
            </a:r>
            <a:r>
              <a:rPr lang="el-GR" sz="1600" dirty="0" smtClean="0"/>
              <a:t> για τομείς όπως η ενεργειακή μετάβαση, απορρίμματα και ολοκληρωμένη χωρική ανάπτυξη </a:t>
            </a:r>
          </a:p>
          <a:p>
            <a:pPr marL="742950" lvl="1" indent="-285750" algn="just">
              <a:lnSpc>
                <a:spcPct val="150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el-GR" sz="1600" dirty="0" smtClean="0"/>
          </a:p>
          <a:p>
            <a:pPr marL="285750" indent="-285750" algn="just">
              <a:lnSpc>
                <a:spcPct val="150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el-GR" sz="1600" dirty="0" smtClean="0"/>
          </a:p>
          <a:p>
            <a:pPr marL="285750" indent="-285750" algn="just">
              <a:lnSpc>
                <a:spcPct val="150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el-GR" sz="1600" dirty="0" smtClean="0"/>
          </a:p>
          <a:p>
            <a:pPr marL="285750" indent="-285750" algn="just">
              <a:lnSpc>
                <a:spcPct val="150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el-GR" sz="1600" dirty="0" smtClean="0"/>
          </a:p>
          <a:p>
            <a:pPr algn="just">
              <a:lnSpc>
                <a:spcPct val="150000"/>
              </a:lnSpc>
              <a:spcAft>
                <a:spcPts val="1200"/>
              </a:spcAft>
            </a:pPr>
            <a:endParaRPr lang="el-GR" sz="1600" b="1" dirty="0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360" y="5733256"/>
            <a:ext cx="858837" cy="652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5809456"/>
            <a:ext cx="2689225" cy="500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59465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3" y="1588"/>
            <a:ext cx="228601" cy="6856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8" name="Πίνακας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8270107"/>
              </p:ext>
            </p:extLst>
          </p:nvPr>
        </p:nvGraphicFramePr>
        <p:xfrm>
          <a:off x="2435086" y="6033052"/>
          <a:ext cx="5521289" cy="4922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21289">
                  <a:extLst>
                    <a:ext uri="{9D8B030D-6E8A-4147-A177-3AD203B41FA5}">
                      <a16:colId xmlns:a16="http://schemas.microsoft.com/office/drawing/2014/main" val="2583901925"/>
                    </a:ext>
                  </a:extLst>
                </a:gridCol>
              </a:tblGrid>
              <a:tr h="492292">
                <a:tc>
                  <a:txBody>
                    <a:bodyPr/>
                    <a:lstStyle/>
                    <a:p>
                      <a:endParaRPr lang="el-GR" i="1" dirty="0">
                        <a:solidFill>
                          <a:srgbClr val="C00000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57639952"/>
                  </a:ext>
                </a:extLst>
              </a:tr>
            </a:tbl>
          </a:graphicData>
        </a:graphic>
      </p:graphicFrame>
      <p:sp>
        <p:nvSpPr>
          <p:cNvPr id="4" name="Ορθογώνιο 3"/>
          <p:cNvSpPr/>
          <p:nvPr/>
        </p:nvSpPr>
        <p:spPr>
          <a:xfrm>
            <a:off x="467544" y="620688"/>
            <a:ext cx="8460431" cy="62170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1200"/>
              </a:spcAft>
            </a:pPr>
            <a:r>
              <a:rPr lang="el-GR" sz="1600" b="1" dirty="0" smtClean="0">
                <a:solidFill>
                  <a:srgbClr val="FF0000"/>
                </a:solidFill>
              </a:rPr>
              <a:t>Βασικές Ομάδες Εργασιών :</a:t>
            </a:r>
            <a:endParaRPr lang="el-GR" sz="1600" b="1" dirty="0" smtClean="0"/>
          </a:p>
          <a:p>
            <a:pPr marL="285750" indent="-285750" algn="just">
              <a:lnSpc>
                <a:spcPct val="150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l-GR" sz="1600" b="1" dirty="0" smtClean="0"/>
              <a:t>Οργάνωση </a:t>
            </a:r>
          </a:p>
          <a:p>
            <a:pPr marL="742950" lvl="1" indent="-285750" algn="just">
              <a:lnSpc>
                <a:spcPct val="150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l-GR" sz="1600" dirty="0" smtClean="0"/>
              <a:t>Υποστήριξη στην εφαρμογή του Νόμου περί δημοσίων συμβάσεων </a:t>
            </a:r>
          </a:p>
          <a:p>
            <a:pPr marL="742950" lvl="1" indent="-285750" algn="just">
              <a:lnSpc>
                <a:spcPct val="150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l-GR" sz="1600" dirty="0" smtClean="0"/>
              <a:t>Υποστήριξη στην υλοποίηση των χωρικών παρεμβάσεων </a:t>
            </a:r>
          </a:p>
          <a:p>
            <a:pPr marL="742950" lvl="1" indent="-285750" algn="just">
              <a:lnSpc>
                <a:spcPct val="150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l-GR" sz="1600" dirty="0" smtClean="0"/>
              <a:t>Υποστήριξη στην προετοιμασία φακέλων ΥΓΟΣ </a:t>
            </a:r>
          </a:p>
          <a:p>
            <a:pPr marL="742950" lvl="1" indent="-285750" algn="just">
              <a:lnSpc>
                <a:spcPct val="150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l-GR" sz="1600" dirty="0" smtClean="0"/>
              <a:t>Υποστήριξη στην υλοποίηση έργων διαχείρισης απορριμμάτων </a:t>
            </a:r>
          </a:p>
          <a:p>
            <a:pPr marL="742950" lvl="1" indent="-285750" algn="just">
              <a:lnSpc>
                <a:spcPct val="150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l-GR" sz="1600" dirty="0" smtClean="0"/>
              <a:t>Υποστήριξη στο σχεδιασμό και υλοποίηση δράσεων ΕΚΤ+ </a:t>
            </a:r>
          </a:p>
          <a:p>
            <a:pPr marL="742950" lvl="1" indent="-285750" algn="just">
              <a:lnSpc>
                <a:spcPct val="150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el-GR" sz="1600" dirty="0" smtClean="0"/>
          </a:p>
          <a:p>
            <a:pPr marL="285750" indent="-285750" algn="just">
              <a:lnSpc>
                <a:spcPct val="150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el-GR" sz="1600" dirty="0" smtClean="0"/>
          </a:p>
          <a:p>
            <a:pPr marL="285750" indent="-285750" algn="just">
              <a:lnSpc>
                <a:spcPct val="150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el-GR" sz="1600" dirty="0" smtClean="0"/>
          </a:p>
          <a:p>
            <a:pPr marL="285750" indent="-285750" algn="just">
              <a:lnSpc>
                <a:spcPct val="150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el-GR" sz="1600" dirty="0" smtClean="0"/>
          </a:p>
          <a:p>
            <a:pPr algn="just">
              <a:lnSpc>
                <a:spcPct val="150000"/>
              </a:lnSpc>
              <a:spcAft>
                <a:spcPts val="1200"/>
              </a:spcAft>
            </a:pPr>
            <a:endParaRPr lang="el-GR" sz="1600" b="1" dirty="0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352" y="5589240"/>
            <a:ext cx="854075" cy="658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5668614"/>
            <a:ext cx="2689225" cy="500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44213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3" y="1588"/>
            <a:ext cx="228601" cy="6856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8" name="Πίνακας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8270107"/>
              </p:ext>
            </p:extLst>
          </p:nvPr>
        </p:nvGraphicFramePr>
        <p:xfrm>
          <a:off x="2435086" y="6033052"/>
          <a:ext cx="5521289" cy="4922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21289">
                  <a:extLst>
                    <a:ext uri="{9D8B030D-6E8A-4147-A177-3AD203B41FA5}">
                      <a16:colId xmlns:a16="http://schemas.microsoft.com/office/drawing/2014/main" val="2583901925"/>
                    </a:ext>
                  </a:extLst>
                </a:gridCol>
              </a:tblGrid>
              <a:tr h="492292">
                <a:tc>
                  <a:txBody>
                    <a:bodyPr/>
                    <a:lstStyle/>
                    <a:p>
                      <a:endParaRPr lang="el-GR" i="1" dirty="0">
                        <a:solidFill>
                          <a:srgbClr val="C00000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57639952"/>
                  </a:ext>
                </a:extLst>
              </a:tr>
            </a:tbl>
          </a:graphicData>
        </a:graphic>
      </p:graphicFrame>
      <p:sp>
        <p:nvSpPr>
          <p:cNvPr id="4" name="Ορθογώνιο 3"/>
          <p:cNvSpPr/>
          <p:nvPr/>
        </p:nvSpPr>
        <p:spPr>
          <a:xfrm>
            <a:off x="467544" y="620688"/>
            <a:ext cx="8460431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1200"/>
              </a:spcAft>
            </a:pPr>
            <a:r>
              <a:rPr lang="el-GR" sz="1600" b="1" dirty="0" smtClean="0">
                <a:solidFill>
                  <a:srgbClr val="FF0000"/>
                </a:solidFill>
              </a:rPr>
              <a:t>Βασικές Ομάδες Εργασιών :</a:t>
            </a:r>
            <a:endParaRPr lang="el-GR" sz="1600" b="1" dirty="0" smtClean="0"/>
          </a:p>
          <a:p>
            <a:pPr marL="285750" indent="-285750" algn="just">
              <a:lnSpc>
                <a:spcPct val="150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l-GR" sz="1600" b="1" dirty="0" smtClean="0"/>
              <a:t>Ανθρώπινο Δυναμικό </a:t>
            </a:r>
          </a:p>
          <a:p>
            <a:pPr marL="742950" lvl="1" indent="-285750" algn="just">
              <a:lnSpc>
                <a:spcPct val="150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l-GR" sz="1600" dirty="0" smtClean="0"/>
              <a:t>Κατάρτιση στελεχών δικαιούχων </a:t>
            </a:r>
          </a:p>
          <a:p>
            <a:pPr marL="742950" lvl="1" indent="-285750" algn="just">
              <a:lnSpc>
                <a:spcPct val="150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l-GR" sz="1600" dirty="0" smtClean="0"/>
              <a:t>Κατάρτιση αιρετών σε θέματα ΕΣΠΑ </a:t>
            </a:r>
          </a:p>
          <a:p>
            <a:pPr marL="742950" lvl="1" indent="-285750" algn="just">
              <a:lnSpc>
                <a:spcPct val="150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l-GR" sz="1600" dirty="0" smtClean="0"/>
              <a:t>Εξειδικευμένο προσωπικό στους αδύναμους δικαιούχους κυρίως την Τοπική Αυτοδιοίκηση και τους φορείς της </a:t>
            </a:r>
          </a:p>
          <a:p>
            <a:pPr marL="742950" lvl="1" indent="-285750" algn="just">
              <a:lnSpc>
                <a:spcPct val="150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l-GR" sz="1600" dirty="0" smtClean="0"/>
              <a:t>Έκδοση Εξειδικευμένων Οδηγών σχεδιασμού και υλοποίησης δράσεων στους τομείς προτεραιότητας</a:t>
            </a:r>
          </a:p>
          <a:p>
            <a:pPr marL="285750" indent="-285750" algn="just">
              <a:lnSpc>
                <a:spcPct val="150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el-GR" sz="1600" dirty="0" smtClean="0"/>
          </a:p>
          <a:p>
            <a:pPr marL="285750" indent="-285750" algn="just">
              <a:lnSpc>
                <a:spcPct val="150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el-GR" sz="1600" dirty="0" smtClean="0"/>
          </a:p>
          <a:p>
            <a:pPr marL="285750" indent="-285750" algn="just">
              <a:lnSpc>
                <a:spcPct val="150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el-GR" sz="1600" dirty="0" smtClean="0"/>
          </a:p>
          <a:p>
            <a:pPr algn="just">
              <a:lnSpc>
                <a:spcPct val="150000"/>
              </a:lnSpc>
              <a:spcAft>
                <a:spcPts val="1200"/>
              </a:spcAft>
            </a:pPr>
            <a:endParaRPr lang="el-GR" sz="1600" b="1" dirty="0"/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352" y="5814648"/>
            <a:ext cx="854075" cy="658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5814648"/>
            <a:ext cx="2689225" cy="500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12027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8604250" y="6640513"/>
            <a:ext cx="6477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fld id="{0F8540B2-1823-44FE-ABE0-C7A1DB951F7B}" type="slidenum">
              <a:rPr lang="el-GR" altLang="en-US" sz="1000" b="1">
                <a:solidFill>
                  <a:srgbClr val="4D4D4D"/>
                </a:solidFill>
                <a:latin typeface="Verdana" pitchFamily="34" charset="0"/>
              </a:rPr>
              <a:pPr algn="ctr" eaLnBrk="1" hangingPunct="1">
                <a:spcBef>
                  <a:spcPct val="50000"/>
                </a:spcBef>
              </a:pPr>
              <a:t>7</a:t>
            </a:fld>
            <a:endParaRPr lang="el-GR" altLang="en-US" sz="1000" b="1">
              <a:solidFill>
                <a:srgbClr val="4D4D4D"/>
              </a:solidFill>
              <a:latin typeface="Verdana" pitchFamily="34" charset="0"/>
            </a:endParaRPr>
          </a:p>
        </p:txBody>
      </p:sp>
      <p:sp>
        <p:nvSpPr>
          <p:cNvPr id="15363" name="Rectangle 4"/>
          <p:cNvSpPr>
            <a:spLocks noChangeArrowheads="1"/>
          </p:cNvSpPr>
          <p:nvPr/>
        </p:nvSpPr>
        <p:spPr bwMode="auto">
          <a:xfrm>
            <a:off x="971550" y="549275"/>
            <a:ext cx="7200900" cy="540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55600" indent="-35560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eaLnBrk="1" hangingPunct="1">
              <a:lnSpc>
                <a:spcPct val="95000"/>
              </a:lnSpc>
              <a:spcBef>
                <a:spcPct val="40000"/>
              </a:spcBef>
              <a:buFontTx/>
              <a:buBlip>
                <a:blip r:embed="rId2"/>
              </a:buBlip>
            </a:pPr>
            <a:endParaRPr lang="el-GR" altLang="en-US" sz="2800" dirty="0">
              <a:latin typeface="Calibri" pitchFamily="34" charset="0"/>
            </a:endParaRPr>
          </a:p>
          <a:p>
            <a:pPr eaLnBrk="1" hangingPunct="1">
              <a:lnSpc>
                <a:spcPct val="95000"/>
              </a:lnSpc>
              <a:spcBef>
                <a:spcPct val="40000"/>
              </a:spcBef>
              <a:buFontTx/>
              <a:buBlip>
                <a:blip r:embed="rId2"/>
              </a:buBlip>
            </a:pPr>
            <a:endParaRPr lang="el-GR" altLang="en-US" sz="2800" dirty="0">
              <a:latin typeface="Calibri" pitchFamily="34" charset="0"/>
            </a:endParaRPr>
          </a:p>
          <a:p>
            <a:pPr algn="ctr" eaLnBrk="1" hangingPunct="1">
              <a:lnSpc>
                <a:spcPct val="95000"/>
              </a:lnSpc>
              <a:spcBef>
                <a:spcPct val="40000"/>
              </a:spcBef>
            </a:pPr>
            <a:r>
              <a:rPr lang="en-US" altLang="en-US" sz="2800" b="1" dirty="0" smtClean="0">
                <a:solidFill>
                  <a:srgbClr val="4D4D4D"/>
                </a:solidFill>
                <a:latin typeface="Cambria" pitchFamily="18" charset="0"/>
              </a:rPr>
              <a:t>       </a:t>
            </a:r>
            <a:r>
              <a:rPr lang="el-GR" altLang="en-US" sz="2800" b="1" i="1" dirty="0">
                <a:solidFill>
                  <a:srgbClr val="4D4D4D"/>
                </a:solidFill>
                <a:latin typeface="Cambria" pitchFamily="18" charset="0"/>
              </a:rPr>
              <a:t>Ευχαριστώ  για την προσοχή σας </a:t>
            </a:r>
            <a:endParaRPr lang="el-GR" altLang="en-US" sz="2800" b="1" i="1" dirty="0" smtClean="0">
              <a:solidFill>
                <a:srgbClr val="4D4D4D"/>
              </a:solidFill>
              <a:latin typeface="Cambria" pitchFamily="18" charset="0"/>
            </a:endParaRPr>
          </a:p>
          <a:p>
            <a:pPr algn="ctr" eaLnBrk="1" hangingPunct="1"/>
            <a:endParaRPr lang="en-US" altLang="en-US" i="1" dirty="0">
              <a:solidFill>
                <a:srgbClr val="4D4D4D"/>
              </a:solidFill>
            </a:endParaRPr>
          </a:p>
          <a:p>
            <a:pPr algn="ctr" eaLnBrk="1" hangingPunct="1"/>
            <a:endParaRPr lang="el-GR" altLang="en-US" i="1" dirty="0" smtClean="0">
              <a:solidFill>
                <a:srgbClr val="4D4D4D"/>
              </a:solidFill>
            </a:endParaRPr>
          </a:p>
          <a:p>
            <a:pPr algn="ctr" eaLnBrk="1" hangingPunct="1">
              <a:lnSpc>
                <a:spcPct val="95000"/>
              </a:lnSpc>
              <a:spcBef>
                <a:spcPct val="40000"/>
              </a:spcBef>
            </a:pPr>
            <a:endParaRPr lang="en-US" altLang="en-US" b="1" dirty="0">
              <a:solidFill>
                <a:srgbClr val="0070C0"/>
              </a:solidFill>
              <a:latin typeface="Cambria" pitchFamily="18" charset="0"/>
            </a:endParaRPr>
          </a:p>
          <a:p>
            <a:pPr marL="0" lvl="0" indent="0" algn="ctr" eaLnBrk="1" hangingPunct="1">
              <a:lnSpc>
                <a:spcPct val="95000"/>
              </a:lnSpc>
              <a:spcBef>
                <a:spcPct val="40000"/>
              </a:spcBef>
            </a:pPr>
            <a:r>
              <a:rPr lang="el-GR" altLang="en-US" b="1" i="1" dirty="0">
                <a:solidFill>
                  <a:srgbClr val="C00000"/>
                </a:solidFill>
                <a:latin typeface="Cambria" pitchFamily="18" charset="0"/>
              </a:rPr>
              <a:t>Πέτρος Σταύρου</a:t>
            </a:r>
          </a:p>
          <a:p>
            <a:pPr marL="0" lvl="0" indent="0" algn="ctr" eaLnBrk="1" hangingPunct="1">
              <a:lnSpc>
                <a:spcPct val="95000"/>
              </a:lnSpc>
              <a:spcBef>
                <a:spcPct val="40000"/>
              </a:spcBef>
            </a:pPr>
            <a:r>
              <a:rPr lang="el-GR" altLang="en-US" b="1" i="1" dirty="0">
                <a:solidFill>
                  <a:srgbClr val="C00000"/>
                </a:solidFill>
                <a:latin typeface="Cambria" pitchFamily="18" charset="0"/>
              </a:rPr>
              <a:t>Στέλεχος Μονάδας Β - ΕΥΣΣΑ</a:t>
            </a:r>
          </a:p>
          <a:p>
            <a:pPr marL="0" lvl="0" indent="0" algn="ctr" eaLnBrk="1" hangingPunct="1">
              <a:lnSpc>
                <a:spcPct val="95000"/>
              </a:lnSpc>
              <a:spcBef>
                <a:spcPct val="40000"/>
              </a:spcBef>
            </a:pPr>
            <a:r>
              <a:rPr lang="en-US" altLang="en-US" i="1" dirty="0">
                <a:solidFill>
                  <a:srgbClr val="C00000"/>
                </a:solidFill>
                <a:latin typeface="Cambria" pitchFamily="18" charset="0"/>
                <a:hlinkClick r:id="rId3"/>
              </a:rPr>
              <a:t>pstavrou@mnec.gr</a:t>
            </a:r>
            <a:endParaRPr lang="en-US" altLang="en-US" i="1" dirty="0">
              <a:solidFill>
                <a:srgbClr val="C00000"/>
              </a:solidFill>
              <a:latin typeface="Cambria" pitchFamily="18" charset="0"/>
            </a:endParaRPr>
          </a:p>
          <a:p>
            <a:pPr algn="ctr" eaLnBrk="1" hangingPunct="1">
              <a:lnSpc>
                <a:spcPct val="95000"/>
              </a:lnSpc>
              <a:spcBef>
                <a:spcPct val="40000"/>
              </a:spcBef>
            </a:pPr>
            <a:endParaRPr lang="en-US" altLang="en-US" b="1" dirty="0">
              <a:solidFill>
                <a:srgbClr val="4D4D4D"/>
              </a:solidFill>
              <a:latin typeface="Cambria" pitchFamily="18" charset="0"/>
            </a:endParaRPr>
          </a:p>
          <a:p>
            <a:pPr algn="ctr" eaLnBrk="1" hangingPunct="1"/>
            <a:endParaRPr lang="en-US" altLang="en-US" dirty="0">
              <a:solidFill>
                <a:srgbClr val="4D4D4D"/>
              </a:solidFill>
            </a:endParaRPr>
          </a:p>
          <a:p>
            <a:pPr algn="ctr" eaLnBrk="1" hangingPunct="1"/>
            <a:endParaRPr lang="en-US" altLang="en-US" dirty="0">
              <a:solidFill>
                <a:srgbClr val="4D4D4D"/>
              </a:solidFill>
            </a:endParaRPr>
          </a:p>
          <a:p>
            <a:pPr algn="ctr" eaLnBrk="1" hangingPunct="1"/>
            <a:endParaRPr lang="en-US" altLang="en-US" dirty="0">
              <a:solidFill>
                <a:srgbClr val="4D4D4D"/>
              </a:solidFill>
            </a:endParaRPr>
          </a:p>
          <a:p>
            <a:pPr algn="ctr" eaLnBrk="1" hangingPunct="1"/>
            <a:endParaRPr lang="en-US" altLang="en-US" dirty="0">
              <a:solidFill>
                <a:srgbClr val="4D4D4D"/>
              </a:solidFill>
            </a:endParaRPr>
          </a:p>
          <a:p>
            <a:pPr algn="ctr" eaLnBrk="1" hangingPunct="1"/>
            <a:endParaRPr lang="en-US" altLang="en-US" dirty="0">
              <a:solidFill>
                <a:srgbClr val="4D4D4D"/>
              </a:solidFill>
            </a:endParaRPr>
          </a:p>
          <a:p>
            <a:pPr algn="ctr" eaLnBrk="1" hangingPunct="1"/>
            <a:endParaRPr lang="en-US" altLang="en-US" dirty="0">
              <a:solidFill>
                <a:srgbClr val="4D4D4D"/>
              </a:solidFill>
            </a:endParaRPr>
          </a:p>
          <a:p>
            <a:pPr algn="ctr" eaLnBrk="1" hangingPunct="1"/>
            <a:endParaRPr lang="en-US" altLang="en-US" dirty="0">
              <a:solidFill>
                <a:srgbClr val="4D4D4D"/>
              </a:solidFill>
            </a:endParaRPr>
          </a:p>
          <a:p>
            <a:pPr algn="ctr" eaLnBrk="1" hangingPunct="1"/>
            <a:endParaRPr lang="en-US" altLang="en-US" dirty="0">
              <a:solidFill>
                <a:srgbClr val="4D4D4D"/>
              </a:solidFill>
            </a:endParaRPr>
          </a:p>
          <a:p>
            <a:pPr algn="ctr" eaLnBrk="1" hangingPunct="1"/>
            <a:r>
              <a:rPr lang="en-US" altLang="en-US" dirty="0">
                <a:solidFill>
                  <a:srgbClr val="4D4D4D"/>
                </a:solidFill>
              </a:rPr>
              <a:t> </a:t>
            </a:r>
            <a:endParaRPr lang="el-GR" altLang="en-US" dirty="0">
              <a:solidFill>
                <a:srgbClr val="4D4D4D"/>
              </a:solidFill>
            </a:endParaRPr>
          </a:p>
        </p:txBody>
      </p:sp>
      <p:pic>
        <p:nvPicPr>
          <p:cNvPr id="15364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9688" y="2348880"/>
            <a:ext cx="6516688" cy="144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5" name="Picture 9" descr="C:\PROJECTS\NEW PERIOD site\new ESPA logo\ESPA1420_rgb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088" y="6096000"/>
            <a:ext cx="1008062" cy="604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6" name="Εικόνα 1" descr="image001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5961063"/>
            <a:ext cx="2295525" cy="896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11585</TotalTime>
  <Words>346</Words>
  <Application>Microsoft Office PowerPoint</Application>
  <PresentationFormat>Προβολή στην οθόνη (4:3)</PresentationFormat>
  <Paragraphs>86</Paragraphs>
  <Slides>7</Slides>
  <Notes>5</Notes>
  <HiddenSlides>0</HiddenSlides>
  <MMClips>0</MMClips>
  <ScaleCrop>false</ScaleCrop>
  <HeadingPairs>
    <vt:vector size="6" baseType="variant">
      <vt:variant>
        <vt:lpstr>Γραμματοσειρές που χρησιμοποιούνται</vt:lpstr>
      </vt:variant>
      <vt:variant>
        <vt:i4>5</vt:i4>
      </vt:variant>
      <vt:variant>
        <vt:lpstr>Θέμα</vt:lpstr>
      </vt:variant>
      <vt:variant>
        <vt:i4>1</vt:i4>
      </vt:variant>
      <vt:variant>
        <vt:lpstr>Τίτλοι διαφανειών</vt:lpstr>
      </vt:variant>
      <vt:variant>
        <vt:i4>7</vt:i4>
      </vt:variant>
    </vt:vector>
  </HeadingPairs>
  <TitlesOfParts>
    <vt:vector size="13" baseType="lpstr">
      <vt:lpstr>Arial</vt:lpstr>
      <vt:lpstr>Calibri</vt:lpstr>
      <vt:lpstr>Cambria</vt:lpstr>
      <vt:lpstr>Century Gothic</vt:lpstr>
      <vt:lpstr>Verdana</vt:lpstr>
      <vt:lpstr>Office Theme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Κονδύλη, Ιουλία</dc:creator>
  <cp:lastModifiedBy>ΛΥΤΡΑ ΔΗΜΗΤΡΑ</cp:lastModifiedBy>
  <cp:revision>847</cp:revision>
  <cp:lastPrinted>2018-12-05T11:44:13Z</cp:lastPrinted>
  <dcterms:created xsi:type="dcterms:W3CDTF">2009-11-16T11:03:32Z</dcterms:created>
  <dcterms:modified xsi:type="dcterms:W3CDTF">2022-10-25T05:18:02Z</dcterms:modified>
</cp:coreProperties>
</file>