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9" r:id="rId1"/>
  </p:sldMasterIdLst>
  <p:sldIdLst>
    <p:sldId id="256" r:id="rId2"/>
    <p:sldId id="296" r:id="rId3"/>
    <p:sldId id="297" r:id="rId4"/>
    <p:sldId id="303" r:id="rId5"/>
    <p:sldId id="305" r:id="rId6"/>
    <p:sldId id="306" r:id="rId7"/>
    <p:sldId id="307" r:id="rId8"/>
    <p:sldId id="28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Στυλ με θέμα 1 - Έμφαση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Στυλ με θέμα 1 - Έμφαση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73" autoAdjust="0"/>
  </p:normalViewPr>
  <p:slideViewPr>
    <p:cSldViewPr>
      <p:cViewPr varScale="1">
        <p:scale>
          <a:sx n="106" d="100"/>
          <a:sy n="106" d="100"/>
        </p:scale>
        <p:origin x="756" y="1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C9CE165-E4C7-4DB9-90E4-35ECF1FF42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3716196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pic>
        <p:nvPicPr>
          <p:cNvPr id="7" name="Picture 6">
            <a:extLst>
              <a:ext uri="{FF2B5EF4-FFF2-40B4-BE49-F238E27FC236}">
                <a16:creationId xmlns:a16="http://schemas.microsoft.com/office/drawing/2014/main" id="{A1A490DF-171F-4C05-AAA2-F75A3397EB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1147299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308719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pic>
        <p:nvPicPr>
          <p:cNvPr id="7" name="Picture 6">
            <a:extLst>
              <a:ext uri="{FF2B5EF4-FFF2-40B4-BE49-F238E27FC236}">
                <a16:creationId xmlns:a16="http://schemas.microsoft.com/office/drawing/2014/main" id="{07AA3B2C-01F9-4F2A-907E-BA7380441B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1251839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492E712-F19B-4DD4-9EA0-24A26FDB87CA}" type="slidenum">
              <a:rPr lang="el-GR" smtClean="0"/>
              <a:pPr/>
              <a:t>‹#›</a:t>
            </a:fld>
            <a:endParaRPr lang="el-G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57BEB5D4-6309-4C4B-B0B6-E2066CDC644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4065925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492E712-F19B-4DD4-9EA0-24A26FDB87CA}" type="slidenum">
              <a:rPr lang="el-GR" smtClean="0"/>
              <a:pPr/>
              <a:t>‹#›</a:t>
            </a:fld>
            <a:endParaRPr lang="el-GR"/>
          </a:p>
        </p:txBody>
      </p:sp>
      <p:pic>
        <p:nvPicPr>
          <p:cNvPr id="9" name="Picture 8">
            <a:extLst>
              <a:ext uri="{FF2B5EF4-FFF2-40B4-BE49-F238E27FC236}">
                <a16:creationId xmlns:a16="http://schemas.microsoft.com/office/drawing/2014/main" id="{0A1F4C83-1AA2-4040-B62B-372A2807A59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2944689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492E712-F19B-4DD4-9EA0-24A26FDB87CA}" type="slidenum">
              <a:rPr lang="el-GR" smtClean="0"/>
              <a:pPr/>
              <a:t>‹#›</a:t>
            </a:fld>
            <a:endParaRPr lang="el-GR"/>
          </a:p>
        </p:txBody>
      </p:sp>
      <p:pic>
        <p:nvPicPr>
          <p:cNvPr id="11" name="Picture 10">
            <a:extLst>
              <a:ext uri="{FF2B5EF4-FFF2-40B4-BE49-F238E27FC236}">
                <a16:creationId xmlns:a16="http://schemas.microsoft.com/office/drawing/2014/main" id="{92D1F2BA-06DB-45E4-96FB-E7650E986B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3990439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492E712-F19B-4DD4-9EA0-24A26FDB87CA}" type="slidenum">
              <a:rPr lang="el-GR" smtClean="0"/>
              <a:pPr/>
              <a:t>‹#›</a:t>
            </a:fld>
            <a:endParaRPr lang="el-GR"/>
          </a:p>
        </p:txBody>
      </p:sp>
      <p:pic>
        <p:nvPicPr>
          <p:cNvPr id="6" name="Picture 5">
            <a:extLst>
              <a:ext uri="{FF2B5EF4-FFF2-40B4-BE49-F238E27FC236}">
                <a16:creationId xmlns:a16="http://schemas.microsoft.com/office/drawing/2014/main" id="{72D39040-B191-48A6-999D-D3E64F6F6B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3584126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l-GR"/>
          </a:p>
        </p:txBody>
      </p:sp>
      <p:sp>
        <p:nvSpPr>
          <p:cNvPr id="9" name="Slide Number Placeholder 8"/>
          <p:cNvSpPr>
            <a:spLocks noGrp="1"/>
          </p:cNvSpPr>
          <p:nvPr>
            <p:ph type="sldNum" sz="quarter" idx="12"/>
          </p:nvPr>
        </p:nvSpPr>
        <p:spPr/>
        <p:txBody>
          <a:bodyPr/>
          <a:lstStyle/>
          <a:p>
            <a:fld id="{8492E712-F19B-4DD4-9EA0-24A26FDB87CA}" type="slidenum">
              <a:rPr lang="el-GR" smtClean="0"/>
              <a:pPr/>
              <a:t>‹#›</a:t>
            </a:fld>
            <a:endParaRPr lang="el-GR"/>
          </a:p>
        </p:txBody>
      </p:sp>
      <p:pic>
        <p:nvPicPr>
          <p:cNvPr id="10" name="Picture 9">
            <a:extLst>
              <a:ext uri="{FF2B5EF4-FFF2-40B4-BE49-F238E27FC236}">
                <a16:creationId xmlns:a16="http://schemas.microsoft.com/office/drawing/2014/main" id="{263FBFDF-E16B-480B-A24F-20F8240FC02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0777"/>
            <a:ext cx="12192000" cy="6007223"/>
          </a:xfrm>
          <a:prstGeom prst="rect">
            <a:avLst/>
          </a:prstGeom>
        </p:spPr>
      </p:pic>
    </p:spTree>
    <p:extLst>
      <p:ext uri="{BB962C8B-B14F-4D97-AF65-F5344CB8AC3E}">
        <p14:creationId xmlns:p14="http://schemas.microsoft.com/office/powerpoint/2010/main" val="1162056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51CBADB-C279-4240-9A8B-B32895FB239E}" type="datetimeFigureOut">
              <a:rPr lang="el-GR" smtClean="0"/>
              <a:pPr/>
              <a:t>14/11/2022</a:t>
            </a:fld>
            <a:endParaRPr lang="el-G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l-G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492E712-F19B-4DD4-9EA0-24A26FDB87CA}" type="slidenum">
              <a:rPr lang="el-GR" smtClean="0"/>
              <a:pPr/>
              <a:t>‹#›</a:t>
            </a:fld>
            <a:endParaRPr lang="el-GR"/>
          </a:p>
        </p:txBody>
      </p:sp>
    </p:spTree>
    <p:extLst>
      <p:ext uri="{BB962C8B-B14F-4D97-AF65-F5344CB8AC3E}">
        <p14:creationId xmlns:p14="http://schemas.microsoft.com/office/powerpoint/2010/main" val="4172153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1CBADB-C279-4240-9A8B-B32895FB239E}" type="datetimeFigureOut">
              <a:rPr lang="el-GR" smtClean="0"/>
              <a:pPr/>
              <a:t>14/11/2022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492E712-F19B-4DD4-9EA0-24A26FDB87CA}" type="slidenum">
              <a:rPr lang="el-GR" smtClean="0"/>
              <a:pPr/>
              <a:t>‹#›</a:t>
            </a:fld>
            <a:endParaRPr lang="el-GR"/>
          </a:p>
        </p:txBody>
      </p:sp>
    </p:spTree>
    <p:extLst>
      <p:ext uri="{BB962C8B-B14F-4D97-AF65-F5344CB8AC3E}">
        <p14:creationId xmlns:p14="http://schemas.microsoft.com/office/powerpoint/2010/main" val="4275805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51CBADB-C279-4240-9A8B-B32895FB239E}" type="datetimeFigureOut">
              <a:rPr lang="el-GR" smtClean="0"/>
              <a:pPr/>
              <a:t>14/11/2022</a:t>
            </a:fld>
            <a:endParaRPr lang="el-G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l-G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492E712-F19B-4DD4-9EA0-24A26FDB87CA}" type="slidenum">
              <a:rPr lang="el-GR" smtClean="0"/>
              <a:pPr/>
              <a:t>‹#›</a:t>
            </a:fld>
            <a:endParaRPr lang="el-G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7483467"/>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ransition spd="slow">
    <p:fade/>
  </p:transition>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271464" y="1857028"/>
            <a:ext cx="7992888" cy="1440160"/>
          </a:xfrm>
        </p:spPr>
        <p:txBody>
          <a:bodyPr>
            <a:normAutofit fontScale="90000"/>
          </a:bodyPr>
          <a:lstStyle/>
          <a:p>
            <a:r>
              <a:rPr lang="el-GR" sz="3600" b="1" dirty="0">
                <a:solidFill>
                  <a:schemeClr val="accent2">
                    <a:lumMod val="50000"/>
                  </a:schemeClr>
                </a:solidFill>
                <a:effectLst>
                  <a:outerShdw blurRad="38100" dist="38100" dir="2700000" algn="tl">
                    <a:srgbClr val="000000">
                      <a:alpha val="43137"/>
                    </a:srgbClr>
                  </a:outerShdw>
                </a:effectLst>
              </a:rPr>
              <a:t/>
            </a:r>
            <a:br>
              <a:rPr lang="el-GR" sz="3600" b="1" dirty="0">
                <a:solidFill>
                  <a:schemeClr val="accent2">
                    <a:lumMod val="50000"/>
                  </a:schemeClr>
                </a:solidFill>
                <a:effectLst>
                  <a:outerShdw blurRad="38100" dist="38100" dir="2700000" algn="tl">
                    <a:srgbClr val="000000">
                      <a:alpha val="43137"/>
                    </a:srgbClr>
                  </a:outerShdw>
                </a:effectLst>
              </a:rPr>
            </a:br>
            <a:r>
              <a:rPr lang="en-US" sz="3600" dirty="0">
                <a:solidFill>
                  <a:schemeClr val="tx2"/>
                </a:solidFill>
                <a:effectLst>
                  <a:outerShdw blurRad="38100" dist="38100" dir="2700000" algn="tl">
                    <a:srgbClr val="000000">
                      <a:alpha val="43137"/>
                    </a:srgbClr>
                  </a:outerShdw>
                </a:effectLst>
              </a:rPr>
              <a:t>1</a:t>
            </a:r>
            <a:r>
              <a:rPr lang="el-GR" sz="3600" baseline="30000" dirty="0">
                <a:solidFill>
                  <a:schemeClr val="tx2"/>
                </a:solidFill>
                <a:effectLst>
                  <a:outerShdw blurRad="38100" dist="38100" dir="2700000" algn="tl">
                    <a:srgbClr val="000000">
                      <a:alpha val="43137"/>
                    </a:srgbClr>
                  </a:outerShdw>
                </a:effectLst>
              </a:rPr>
              <a:t>η</a:t>
            </a:r>
            <a:r>
              <a:rPr lang="el-GR" sz="3600" dirty="0">
                <a:solidFill>
                  <a:schemeClr val="tx2"/>
                </a:solidFill>
                <a:effectLst>
                  <a:outerShdw blurRad="38100" dist="38100" dir="2700000" algn="tl">
                    <a:srgbClr val="000000">
                      <a:alpha val="43137"/>
                    </a:srgbClr>
                  </a:outerShdw>
                </a:effectLst>
              </a:rPr>
              <a:t> Συνεδρίαση Επιτροπής Παρακολούθησης ΠΠ </a:t>
            </a:r>
            <a:br>
              <a:rPr lang="el-GR" sz="3600" dirty="0">
                <a:solidFill>
                  <a:schemeClr val="tx2"/>
                </a:solidFill>
                <a:effectLst>
                  <a:outerShdw blurRad="38100" dist="38100" dir="2700000" algn="tl">
                    <a:srgbClr val="000000">
                      <a:alpha val="43137"/>
                    </a:srgbClr>
                  </a:outerShdw>
                </a:effectLst>
              </a:rPr>
            </a:br>
            <a:r>
              <a:rPr lang="el-GR" sz="3600" dirty="0">
                <a:solidFill>
                  <a:schemeClr val="tx2"/>
                </a:solidFill>
                <a:effectLst>
                  <a:outerShdw blurRad="38100" dist="38100" dir="2700000" algn="tl">
                    <a:srgbClr val="000000">
                      <a:alpha val="43137"/>
                    </a:srgbClr>
                  </a:outerShdw>
                </a:effectLst>
              </a:rPr>
              <a:t>Στερεά Ελλάδα 2021-2027</a:t>
            </a:r>
          </a:p>
        </p:txBody>
      </p:sp>
      <p:sp>
        <p:nvSpPr>
          <p:cNvPr id="3" name="2 - Υπότιτλος"/>
          <p:cNvSpPr>
            <a:spLocks noGrp="1"/>
          </p:cNvSpPr>
          <p:nvPr>
            <p:ph type="subTitle" idx="1"/>
          </p:nvPr>
        </p:nvSpPr>
        <p:spPr>
          <a:xfrm>
            <a:off x="1127448" y="692696"/>
            <a:ext cx="10189132" cy="1752600"/>
          </a:xfrm>
        </p:spPr>
        <p:txBody>
          <a:bodyPr>
            <a:noAutofit/>
          </a:bodyPr>
          <a:lstStyle/>
          <a:p>
            <a:r>
              <a:rPr lang="el-GR" sz="4800" b="1" dirty="0">
                <a:solidFill>
                  <a:schemeClr val="accent2">
                    <a:lumMod val="50000"/>
                  </a:schemeClr>
                </a:solidFill>
                <a:effectLst>
                  <a:outerShdw blurRad="38100" dist="38100" dir="2700000" algn="tl">
                    <a:srgbClr val="000000">
                      <a:alpha val="43137"/>
                    </a:srgbClr>
                  </a:outerShdw>
                </a:effectLst>
              </a:rPr>
              <a:t>ΕΝΗΜΕΡΩΣΗ ΓΙΑ ΤΟΝ ΠΡΟΓΡΑΜΜΑΤΙΣΜΟ ΠΡΟΣΚΛΗΣΕΩΝ</a:t>
            </a:r>
          </a:p>
        </p:txBody>
      </p:sp>
      <p:sp>
        <p:nvSpPr>
          <p:cNvPr id="6" name="TextBox 5">
            <a:extLst>
              <a:ext uri="{FF2B5EF4-FFF2-40B4-BE49-F238E27FC236}">
                <a16:creationId xmlns:a16="http://schemas.microsoft.com/office/drawing/2014/main" id="{5E0CF3A4-3179-4807-A777-45D36EB07661}"/>
              </a:ext>
            </a:extLst>
          </p:cNvPr>
          <p:cNvSpPr txBox="1"/>
          <p:nvPr/>
        </p:nvSpPr>
        <p:spPr>
          <a:xfrm>
            <a:off x="8184232" y="4581128"/>
            <a:ext cx="3290736" cy="461665"/>
          </a:xfrm>
          <a:prstGeom prst="rect">
            <a:avLst/>
          </a:prstGeom>
          <a:noFill/>
        </p:spPr>
        <p:txBody>
          <a:bodyPr wrap="square">
            <a:spAutoFit/>
          </a:bodyPr>
          <a:lstStyle/>
          <a:p>
            <a:r>
              <a:rPr lang="el-GR" sz="2400" dirty="0">
                <a:solidFill>
                  <a:schemeClr val="accent2"/>
                </a:solidFill>
              </a:rPr>
              <a:t>Αράχοβα, 16/11/2022</a:t>
            </a: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911424" y="836712"/>
            <a:ext cx="10153128" cy="5256584"/>
          </a:xfrm>
        </p:spPr>
        <p:txBody>
          <a:bodyPr>
            <a:noAutofit/>
          </a:bodyPr>
          <a:lstStyle/>
          <a:p>
            <a:r>
              <a:rPr lang="el-GR" sz="1800" dirty="0">
                <a:solidFill>
                  <a:schemeClr val="accent2"/>
                </a:solidFill>
              </a:rPr>
              <a:t>Σύμφωνα με τα άρθρα:</a:t>
            </a:r>
          </a:p>
          <a:p>
            <a:pPr lvl="0">
              <a:buFont typeface="Wingdings" panose="05000000000000000000" pitchFamily="2" charset="2"/>
              <a:buChar char="Ø"/>
            </a:pPr>
            <a:r>
              <a:rPr lang="en-US" sz="1800" dirty="0"/>
              <a:t> </a:t>
            </a:r>
            <a:r>
              <a:rPr lang="el-GR" sz="1800" dirty="0"/>
              <a:t>49 του Κανονισμού (ΕΕ) 2021/1060 για τον «Καθορισμό κοινών διατάξεων για τα Ευρωπαϊκά Ταμεία» και</a:t>
            </a:r>
          </a:p>
          <a:p>
            <a:pPr lvl="0">
              <a:buFont typeface="Wingdings" panose="05000000000000000000" pitchFamily="2" charset="2"/>
              <a:buChar char="Ø"/>
            </a:pPr>
            <a:r>
              <a:rPr lang="en-US" sz="1800" dirty="0"/>
              <a:t> </a:t>
            </a:r>
            <a:r>
              <a:rPr lang="el-GR" sz="1800" dirty="0"/>
              <a:t>35 του Ν. 4914/2022 για τη «Διαχείριση, έλεγχος και εφαρμογή αναπτυξιακών παρεμβάσεων για την Προγραμματική Περίοδο 2021-2027»</a:t>
            </a:r>
          </a:p>
          <a:p>
            <a:r>
              <a:rPr lang="el-GR" sz="1800" dirty="0"/>
              <a:t>Η διαχειριστική αρχή εξασφαλίζει τη δημοσίευση στον </a:t>
            </a:r>
            <a:r>
              <a:rPr lang="el-GR" sz="1800" dirty="0" err="1"/>
              <a:t>ιστότοπο</a:t>
            </a:r>
            <a:r>
              <a:rPr lang="el-GR" sz="1800" dirty="0"/>
              <a:t> του Προγράμματος Στερεά Ελλάδα 2021-2027 (http://stereaellada.gr/) και στην ενιαία διαδικτυακή πύλη για το ΕΣΠΑ (https://www.espa.gr) του χρονοδιαγράμματος των προγραμματισμένων προσκλήσεων υποβολής προτάσεων, το οποίο </a:t>
            </a:r>
            <a:r>
              <a:rPr lang="el-GR" sz="1800" dirty="0" err="1"/>
              <a:t>επικαιροποιείται</a:t>
            </a:r>
            <a:r>
              <a:rPr lang="el-GR" sz="1800" dirty="0"/>
              <a:t> τουλάχιστον τρεις φορές κατ’ έτος.</a:t>
            </a:r>
          </a:p>
          <a:p>
            <a:pPr marL="0" indent="0">
              <a:buNone/>
            </a:pPr>
            <a:r>
              <a:rPr lang="el-GR" sz="1800" b="1" dirty="0">
                <a:solidFill>
                  <a:schemeClr val="accent2"/>
                </a:solidFill>
              </a:rPr>
              <a:t>Στο χρονοδιάγραμμα πρέπει να περιλαμβάνονται:</a:t>
            </a:r>
          </a:p>
          <a:p>
            <a:r>
              <a:rPr lang="el-GR" sz="1800" dirty="0"/>
              <a:t>i. η γεωγραφική περιοχή που καλύπτεται από την πρόσκληση υποβολής</a:t>
            </a:r>
            <a:r>
              <a:rPr lang="en-US" sz="1800" dirty="0"/>
              <a:t> </a:t>
            </a:r>
            <a:r>
              <a:rPr lang="el-GR" sz="1800" dirty="0"/>
              <a:t>προτάσεων</a:t>
            </a:r>
          </a:p>
          <a:p>
            <a:r>
              <a:rPr lang="el-GR" sz="1800" dirty="0" err="1"/>
              <a:t>ii</a:t>
            </a:r>
            <a:r>
              <a:rPr lang="el-GR" sz="1800" dirty="0"/>
              <a:t>. ο σχετικός στόχος πολιτικής ή ο σχετικός ειδικός στόχος</a:t>
            </a:r>
          </a:p>
          <a:p>
            <a:r>
              <a:rPr lang="el-GR" sz="1800" dirty="0" err="1"/>
              <a:t>iii</a:t>
            </a:r>
            <a:r>
              <a:rPr lang="el-GR" sz="1800" dirty="0"/>
              <a:t>. το είδος των επιλέξιμων αιτούντων</a:t>
            </a:r>
          </a:p>
          <a:p>
            <a:r>
              <a:rPr lang="el-GR" sz="1800" dirty="0" err="1"/>
              <a:t>iv</a:t>
            </a:r>
            <a:r>
              <a:rPr lang="el-GR" sz="1800" dirty="0"/>
              <a:t>. το συνολικό ποσό της στήριξης για την πρόσκληση και</a:t>
            </a:r>
          </a:p>
          <a:p>
            <a:r>
              <a:rPr lang="el-GR" sz="1800" dirty="0"/>
              <a:t>v. η ημερομηνία έναρξης και λήξης της πρόσκλησης.</a:t>
            </a:r>
          </a:p>
        </p:txBody>
      </p:sp>
    </p:spTree>
    <p:extLst>
      <p:ext uri="{BB962C8B-B14F-4D97-AF65-F5344CB8AC3E}">
        <p14:creationId xmlns:p14="http://schemas.microsoft.com/office/powerpoint/2010/main" val="191511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343472" y="764704"/>
            <a:ext cx="9649072" cy="5098421"/>
          </a:xfrm>
        </p:spPr>
        <p:txBody>
          <a:bodyPr>
            <a:normAutofit/>
          </a:bodyPr>
          <a:lstStyle/>
          <a:p>
            <a:r>
              <a:rPr lang="el-GR" dirty="0"/>
              <a:t>Σε εφαρμογή του άρθρου 35 του Ν. 4914/2022 εκδόθηκε η με </a:t>
            </a:r>
            <a:r>
              <a:rPr lang="el-GR" dirty="0" err="1"/>
              <a:t>αρ</a:t>
            </a:r>
            <a:r>
              <a:rPr lang="el-GR" dirty="0"/>
              <a:t>. 2652/01-11--2022 Απόφαση Περιφερειάρχη Στερεάς Ελλάδας για την έγκριση του Προγραμματισμού των Προσκλήσεων για την υποβολή προτάσεων χρηματοδότησης στο πλαίσιο του Προγράμματος «Στερεά Ελλάδα» της Προγραμματικής Περιόδου 2021-2027</a:t>
            </a:r>
          </a:p>
          <a:p>
            <a:pPr marL="0" indent="0">
              <a:buNone/>
            </a:pPr>
            <a:endParaRPr lang="el-GR" dirty="0"/>
          </a:p>
          <a:p>
            <a:r>
              <a:rPr lang="el-GR" dirty="0"/>
              <a:t>Η Διαχειριστική Αρχή του Προγράμματος Στερεά Ελλάδα 2021-2027 λαμβάνοντας υπόψη, τις δράσεις που συγχρηματοδοτούνται από το ΕΚΤ και πρόκειται να συνεχιστεί η χρηματοδότησή τους από το νέο Πρόγραμμα, αλλά και την ωριμότητα που υπάρχει για νέες δράσεις, </a:t>
            </a:r>
            <a:r>
              <a:rPr lang="el-GR" dirty="0" smtClean="0"/>
              <a:t>οι οποίες θα συγχρηματοδοτηθούν από το ΕΚΤ και το ΕΤΠΑ, διαμόρφωσε </a:t>
            </a:r>
            <a:r>
              <a:rPr lang="el-GR" dirty="0"/>
              <a:t>τον ακόλουθο πίνακα με τον πρώτο προγραμματισμό προσκλήσεων του Προγράμματος.</a:t>
            </a:r>
          </a:p>
          <a:p>
            <a:pPr marL="0" indent="0">
              <a:buNone/>
            </a:pPr>
            <a:endParaRPr lang="el-GR" dirty="0"/>
          </a:p>
          <a:p>
            <a:r>
              <a:rPr lang="el-GR" dirty="0"/>
              <a:t>Ο προγραμματισμός για το έτος 2023 περιλαμβάνει συνολικά 15 δράσεις/προσκλήσεις εκ των οποίων 10 αφορούν δράσεις ΕΤΠΑ, 5 δράσεις ΕΚΤ, συνολικής Δημόσιας Δαπάνης 117.890.294,00 €.</a:t>
            </a:r>
          </a:p>
          <a:p>
            <a:endParaRPr lang="el-GR" dirty="0"/>
          </a:p>
          <a:p>
            <a:endParaRPr lang="el-GR" dirty="0"/>
          </a:p>
        </p:txBody>
      </p:sp>
    </p:spTree>
    <p:extLst>
      <p:ext uri="{BB962C8B-B14F-4D97-AF65-F5344CB8AC3E}">
        <p14:creationId xmlns:p14="http://schemas.microsoft.com/office/powerpoint/2010/main" val="1570119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Πίνακας 1"/>
          <p:cNvGraphicFramePr>
            <a:graphicFrameLocks noGrp="1"/>
          </p:cNvGraphicFramePr>
          <p:nvPr>
            <p:extLst>
              <p:ext uri="{D42A27DB-BD31-4B8C-83A1-F6EECF244321}">
                <p14:modId xmlns:p14="http://schemas.microsoft.com/office/powerpoint/2010/main" val="247023030"/>
              </p:ext>
            </p:extLst>
          </p:nvPr>
        </p:nvGraphicFramePr>
        <p:xfrm>
          <a:off x="551382" y="332657"/>
          <a:ext cx="11089233" cy="5682194"/>
        </p:xfrm>
        <a:graphic>
          <a:graphicData uri="http://schemas.openxmlformats.org/drawingml/2006/table">
            <a:tbl>
              <a:tblPr firstRow="1" firstCol="1" bandRow="1">
                <a:tableStyleId>{5C22544A-7EE6-4342-B048-85BDC9FD1C3A}</a:tableStyleId>
              </a:tblPr>
              <a:tblGrid>
                <a:gridCol w="401625">
                  <a:extLst>
                    <a:ext uri="{9D8B030D-6E8A-4147-A177-3AD203B41FA5}">
                      <a16:colId xmlns:a16="http://schemas.microsoft.com/office/drawing/2014/main" val="3800061364"/>
                    </a:ext>
                  </a:extLst>
                </a:gridCol>
                <a:gridCol w="935552">
                  <a:extLst>
                    <a:ext uri="{9D8B030D-6E8A-4147-A177-3AD203B41FA5}">
                      <a16:colId xmlns:a16="http://schemas.microsoft.com/office/drawing/2014/main" val="3238382013"/>
                    </a:ext>
                  </a:extLst>
                </a:gridCol>
                <a:gridCol w="1417504">
                  <a:extLst>
                    <a:ext uri="{9D8B030D-6E8A-4147-A177-3AD203B41FA5}">
                      <a16:colId xmlns:a16="http://schemas.microsoft.com/office/drawing/2014/main" val="147004352"/>
                    </a:ext>
                  </a:extLst>
                </a:gridCol>
                <a:gridCol w="391231">
                  <a:extLst>
                    <a:ext uri="{9D8B030D-6E8A-4147-A177-3AD203B41FA5}">
                      <a16:colId xmlns:a16="http://schemas.microsoft.com/office/drawing/2014/main" val="1724716328"/>
                    </a:ext>
                  </a:extLst>
                </a:gridCol>
                <a:gridCol w="2205163">
                  <a:extLst>
                    <a:ext uri="{9D8B030D-6E8A-4147-A177-3AD203B41FA5}">
                      <a16:colId xmlns:a16="http://schemas.microsoft.com/office/drawing/2014/main" val="3767837303"/>
                    </a:ext>
                  </a:extLst>
                </a:gridCol>
                <a:gridCol w="483369">
                  <a:extLst>
                    <a:ext uri="{9D8B030D-6E8A-4147-A177-3AD203B41FA5}">
                      <a16:colId xmlns:a16="http://schemas.microsoft.com/office/drawing/2014/main" val="2653983416"/>
                    </a:ext>
                  </a:extLst>
                </a:gridCol>
                <a:gridCol w="1257798">
                  <a:extLst>
                    <a:ext uri="{9D8B030D-6E8A-4147-A177-3AD203B41FA5}">
                      <a16:colId xmlns:a16="http://schemas.microsoft.com/office/drawing/2014/main" val="1725446729"/>
                    </a:ext>
                  </a:extLst>
                </a:gridCol>
                <a:gridCol w="1406636">
                  <a:extLst>
                    <a:ext uri="{9D8B030D-6E8A-4147-A177-3AD203B41FA5}">
                      <a16:colId xmlns:a16="http://schemas.microsoft.com/office/drawing/2014/main" val="3158452693"/>
                    </a:ext>
                  </a:extLst>
                </a:gridCol>
                <a:gridCol w="617559">
                  <a:extLst>
                    <a:ext uri="{9D8B030D-6E8A-4147-A177-3AD203B41FA5}">
                      <a16:colId xmlns:a16="http://schemas.microsoft.com/office/drawing/2014/main" val="2490532306"/>
                    </a:ext>
                  </a:extLst>
                </a:gridCol>
                <a:gridCol w="922796">
                  <a:extLst>
                    <a:ext uri="{9D8B030D-6E8A-4147-A177-3AD203B41FA5}">
                      <a16:colId xmlns:a16="http://schemas.microsoft.com/office/drawing/2014/main" val="3246297416"/>
                    </a:ext>
                  </a:extLst>
                </a:gridCol>
                <a:gridCol w="516917">
                  <a:extLst>
                    <a:ext uri="{9D8B030D-6E8A-4147-A177-3AD203B41FA5}">
                      <a16:colId xmlns:a16="http://schemas.microsoft.com/office/drawing/2014/main" val="189266807"/>
                    </a:ext>
                  </a:extLst>
                </a:gridCol>
                <a:gridCol w="454073">
                  <a:extLst>
                    <a:ext uri="{9D8B030D-6E8A-4147-A177-3AD203B41FA5}">
                      <a16:colId xmlns:a16="http://schemas.microsoft.com/office/drawing/2014/main" val="45529562"/>
                    </a:ext>
                  </a:extLst>
                </a:gridCol>
                <a:gridCol w="79010">
                  <a:extLst>
                    <a:ext uri="{9D8B030D-6E8A-4147-A177-3AD203B41FA5}">
                      <a16:colId xmlns:a16="http://schemas.microsoft.com/office/drawing/2014/main" val="2071943285"/>
                    </a:ext>
                  </a:extLst>
                </a:gridCol>
              </a:tblGrid>
              <a:tr h="188678">
                <a:tc gridSpan="13">
                  <a:txBody>
                    <a:bodyPr/>
                    <a:lstStyle/>
                    <a:p>
                      <a:pPr algn="ctr">
                        <a:lnSpc>
                          <a:spcPct val="115000"/>
                        </a:lnSpc>
                        <a:spcAft>
                          <a:spcPts val="0"/>
                        </a:spcAft>
                      </a:pPr>
                      <a:r>
                        <a:rPr lang="el-GR" sz="700" dirty="0">
                          <a:solidFill>
                            <a:schemeClr val="tx1"/>
                          </a:solidFill>
                          <a:effectLst/>
                        </a:rPr>
                        <a:t>ΣΤΟΙΧΕΙΑ ΠΡΟΣΚΛΗΣΗΣ</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437507847"/>
                  </a:ext>
                </a:extLst>
              </a:tr>
              <a:tr h="484722">
                <a:tc>
                  <a:txBody>
                    <a:bodyPr/>
                    <a:lstStyle/>
                    <a:p>
                      <a:pPr algn="ctr">
                        <a:lnSpc>
                          <a:spcPct val="115000"/>
                        </a:lnSpc>
                        <a:spcAft>
                          <a:spcPts val="0"/>
                        </a:spcAft>
                      </a:pPr>
                      <a:r>
                        <a:rPr lang="el-GR" sz="700" b="1" dirty="0">
                          <a:solidFill>
                            <a:schemeClr val="tx1"/>
                          </a:solidFill>
                          <a:effectLst/>
                        </a:rPr>
                        <a:t>Α/Α</a:t>
                      </a:r>
                      <a:endParaRPr lang="el-GR" sz="7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ΤΙΤΛΟΣ ΠΡΟΣΚΛΗΣΗΣ</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ΠΡΟΤΕΡΑΙΟΤΗΤΑ ΠΡΟΓΡΑΜΜΑΤΟΣ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ΕΙΔΙΚΟΣ ΣΤΟΧΟΣ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ΔΥΝΗΤΙΚΟΙ ΔΙΚΑΙΟΥΧΟΙ</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ΚΥΡΙΕΣ ΟΜΑΔΕΣ ΣΤΟΧΟΥ ΣΥΜΜΕΤΕΧΟΝΤΩΝ / ΦΟΡΕΙΣ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ΓΕΩΓΡΑΦΙΚΗ ΠΕΡΙΟΧΗ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ΣΥΓΧΡΗΜΑΤΟΔΟΤΟΥΜΕΝΗ ΔΗΜΟΣΙΑ ΔΑΠΑΝΗ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ΗΜΕΡ/ΝΙΑ ΕΝΑΡΞΗΣ</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gn="ctr">
                        <a:lnSpc>
                          <a:spcPct val="115000"/>
                        </a:lnSpc>
                        <a:spcAft>
                          <a:spcPts val="0"/>
                        </a:spcAft>
                      </a:pPr>
                      <a:r>
                        <a:rPr lang="el-GR" sz="700" b="1" dirty="0">
                          <a:effectLst/>
                        </a:rPr>
                        <a:t>ΗΜΕΡ/ΝΙΑ ΛΗΞΗΣ</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nchor="ctr">
                    <a:solidFill>
                      <a:schemeClr val="bg2">
                        <a:lumMod val="75000"/>
                      </a:schemeClr>
                    </a:solidFill>
                  </a:tcPr>
                </a:tc>
                <a:tc>
                  <a:txBody>
                    <a:bodyPr/>
                    <a:lstStyle/>
                    <a:p>
                      <a:pPr>
                        <a:lnSpc>
                          <a:spcPct val="115000"/>
                        </a:lnSpc>
                        <a:spcAft>
                          <a:spcPts val="100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solidFill>
                      <a:srgbClr val="CCECFF"/>
                    </a:solidFill>
                  </a:tcPr>
                </a:tc>
                <a:extLst>
                  <a:ext uri="{0D108BD9-81ED-4DB2-BD59-A6C34878D82A}">
                    <a16:rowId xmlns:a16="http://schemas.microsoft.com/office/drawing/2014/main" val="2306522769"/>
                  </a:ext>
                </a:extLst>
              </a:tr>
              <a:tr h="1131018">
                <a:tc>
                  <a:txBody>
                    <a:bodyPr/>
                    <a:lstStyle/>
                    <a:p>
                      <a:pPr algn="ctr">
                        <a:lnSpc>
                          <a:spcPct val="115000"/>
                        </a:lnSpc>
                        <a:spcAft>
                          <a:spcPts val="0"/>
                        </a:spcAft>
                      </a:pPr>
                      <a:r>
                        <a:rPr lang="el-GR" sz="700" dirty="0">
                          <a:solidFill>
                            <a:schemeClr val="tx1"/>
                          </a:solidFill>
                          <a:effectLst/>
                        </a:rPr>
                        <a:t>1</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Έργα ενεργειακής αναβάθμισης κτιρίων και υποδομών του Δημόσιου Τομέα στην </a:t>
                      </a:r>
                      <a:r>
                        <a:rPr lang="el-GR" sz="700" dirty="0" err="1">
                          <a:effectLst/>
                        </a:rPr>
                        <a:t>ΠΣτΕ</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Διασφάλιση της περιβαλλοντικής </a:t>
                      </a:r>
                      <a:r>
                        <a:rPr lang="el-GR" sz="700" dirty="0" err="1">
                          <a:effectLst/>
                        </a:rPr>
                        <a:t>αειφορίας</a:t>
                      </a:r>
                      <a:r>
                        <a:rPr lang="el-GR" sz="700" dirty="0">
                          <a:effectLst/>
                        </a:rPr>
                        <a:t>, προσαρμογή στην κλιματική αλλαγή, πρόληψη και διαχείριση κινδύνων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dirty="0">
                          <a:effectLst/>
                        </a:rPr>
                        <a:t>02</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Προώθηση μέτρων ενεργειακής απόδοσης και μείωση των εκπομπών αερίων του θερμοκηπίου</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dirty="0">
                          <a:effectLst/>
                        </a:rPr>
                        <a:t>RSO2.1</a:t>
                      </a:r>
                    </a:p>
                    <a:p>
                      <a:pPr algn="ctr">
                        <a:lnSpc>
                          <a:spcPct val="115000"/>
                        </a:lnSpc>
                        <a:spcAft>
                          <a:spcPts val="0"/>
                        </a:spcAft>
                      </a:pPr>
                      <a:r>
                        <a:rPr lang="el-GR" sz="700" dirty="0">
                          <a:effectLst/>
                        </a:rPr>
                        <a:t>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Υπουργείο Υγείας και εποπτευόμενοι φορείς του, ΟΤΑ Α &amp; Β, ΑΕΙ, Ερευνητικά κέντρα, Υπουργεία Δικαιοσύνης, Ναυτιλίας και εποπτευόμενοι φορείς τους κατά αρμοδιότητα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Ο γενικός πληθυσμός της Περιφέρειας Στερεάς Ελλάδας και οι επισκέπτες αυτής</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Ολόκληρη η Περιφέρεια Στερεά Ελλάδα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dirty="0">
                          <a:effectLst/>
                        </a:rPr>
                        <a:t>13.894.971,00€</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gridSpan="2">
                  <a:txBody>
                    <a:bodyPr/>
                    <a:lstStyle/>
                    <a:p>
                      <a:pPr algn="ctr">
                        <a:lnSpc>
                          <a:spcPct val="115000"/>
                        </a:lnSpc>
                        <a:spcAft>
                          <a:spcPts val="0"/>
                        </a:spcAft>
                      </a:pPr>
                      <a:r>
                        <a:rPr lang="el-GR" sz="700">
                          <a:effectLst/>
                        </a:rPr>
                        <a:t> </a:t>
                      </a:r>
                    </a:p>
                    <a:p>
                      <a:pPr algn="ctr">
                        <a:lnSpc>
                          <a:spcPct val="115000"/>
                        </a:lnSpc>
                        <a:spcAft>
                          <a:spcPts val="0"/>
                        </a:spcAft>
                      </a:pPr>
                      <a:r>
                        <a:rPr lang="el-GR" sz="700">
                          <a:effectLst/>
                        </a:rPr>
                        <a:t>2</a:t>
                      </a:r>
                      <a:r>
                        <a:rPr lang="el-GR" sz="700" baseline="30000">
                          <a:effectLst/>
                        </a:rPr>
                        <a:t>ο</a:t>
                      </a:r>
                      <a:r>
                        <a:rPr lang="el-GR" sz="700">
                          <a:effectLst/>
                        </a:rPr>
                        <a:t> τρίμηνο 2023</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hMerge="1">
                  <a:txBody>
                    <a:bodyPr/>
                    <a:lstStyle/>
                    <a:p>
                      <a:endParaRPr lang="el-GR"/>
                    </a:p>
                  </a:txBody>
                  <a:tcPr/>
                </a:tc>
                <a:tc>
                  <a:txBody>
                    <a:bodyPr/>
                    <a:lstStyle/>
                    <a:p>
                      <a:pPr>
                        <a:lnSpc>
                          <a:spcPct val="115000"/>
                        </a:lnSpc>
                        <a:spcAft>
                          <a:spcPts val="100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solidFill>
                      <a:srgbClr val="CCECFF"/>
                    </a:solidFill>
                  </a:tcPr>
                </a:tc>
                <a:extLst>
                  <a:ext uri="{0D108BD9-81ED-4DB2-BD59-A6C34878D82A}">
                    <a16:rowId xmlns:a16="http://schemas.microsoft.com/office/drawing/2014/main" val="4266379941"/>
                  </a:ext>
                </a:extLst>
              </a:tr>
              <a:tr h="969444">
                <a:tc>
                  <a:txBody>
                    <a:bodyPr/>
                    <a:lstStyle/>
                    <a:p>
                      <a:pPr algn="ctr">
                        <a:lnSpc>
                          <a:spcPct val="115000"/>
                        </a:lnSpc>
                        <a:spcAft>
                          <a:spcPts val="0"/>
                        </a:spcAft>
                      </a:pPr>
                      <a:r>
                        <a:rPr lang="el-GR" sz="700" dirty="0">
                          <a:solidFill>
                            <a:schemeClr val="tx1"/>
                          </a:solidFill>
                          <a:effectLst/>
                        </a:rPr>
                        <a:t>2</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Έργα αντιπλημμυρικής προστασίας στην ΠΣτΕ</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Διασφάλιση της περιβαλλοντικής αειφορίας, προσαρμογή στην κλιματική αλλαγή, πρόληψη και διαχείριση κινδύνων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Προώθηση της προσαρμογής στην κλιματική αλλαγή και της πρόληψης του κινδύνου καταστροφών, της ανθεκτικότητας, λαμβάνοντας υπόψη προσεγγίσεις που βασίζονται στο οικοσύστημα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RSO2.4</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Υπουργείο Περιβάλλοντος και Ενέργειας και εποπτευόμενοι φορείς του, ΟΤΑ Α &amp; Β και εποπτευόμενοι φορείς τους κατά αρμοδιότητα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 της Περιφέρειας Στερεάς Ελλάδας και οι επισκέπτες αυτής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dirty="0">
                          <a:effectLst/>
                        </a:rPr>
                        <a:t>27.510.912,00€</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gridSpan="2">
                  <a:txBody>
                    <a:bodyPr/>
                    <a:lstStyle/>
                    <a:p>
                      <a:pPr algn="ctr">
                        <a:lnSpc>
                          <a:spcPct val="115000"/>
                        </a:lnSpc>
                        <a:spcAft>
                          <a:spcPts val="0"/>
                        </a:spcAft>
                      </a:pPr>
                      <a:r>
                        <a:rPr lang="el-GR" sz="700" dirty="0">
                          <a:effectLst/>
                        </a:rPr>
                        <a:t>3</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hMerge="1">
                  <a:txBody>
                    <a:bodyPr/>
                    <a:lstStyle/>
                    <a:p>
                      <a:endParaRPr lang="el-GR"/>
                    </a:p>
                  </a:txBody>
                  <a:tcPr/>
                </a:tc>
                <a:tc>
                  <a:txBody>
                    <a:bodyPr/>
                    <a:lstStyle/>
                    <a:p>
                      <a:pPr>
                        <a:lnSpc>
                          <a:spcPct val="115000"/>
                        </a:lnSpc>
                        <a:spcAft>
                          <a:spcPts val="100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solidFill>
                      <a:srgbClr val="CCECFF"/>
                    </a:solidFill>
                  </a:tcPr>
                </a:tc>
                <a:extLst>
                  <a:ext uri="{0D108BD9-81ED-4DB2-BD59-A6C34878D82A}">
                    <a16:rowId xmlns:a16="http://schemas.microsoft.com/office/drawing/2014/main" val="4186085537"/>
                  </a:ext>
                </a:extLst>
              </a:tr>
              <a:tr h="1292592">
                <a:tc>
                  <a:txBody>
                    <a:bodyPr/>
                    <a:lstStyle/>
                    <a:p>
                      <a:pPr algn="ctr">
                        <a:lnSpc>
                          <a:spcPct val="115000"/>
                        </a:lnSpc>
                        <a:spcAft>
                          <a:spcPts val="0"/>
                        </a:spcAft>
                      </a:pPr>
                      <a:r>
                        <a:rPr lang="el-GR" sz="700" dirty="0">
                          <a:solidFill>
                            <a:schemeClr val="tx1"/>
                          </a:solidFill>
                          <a:effectLst/>
                        </a:rPr>
                        <a:t>3</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Εξοπλισμός πολιτικής προστασίας</a:t>
                      </a:r>
                    </a:p>
                    <a:p>
                      <a:pPr>
                        <a:lnSpc>
                          <a:spcPct val="115000"/>
                        </a:lnSpc>
                        <a:spcAft>
                          <a:spcPts val="0"/>
                        </a:spcAft>
                      </a:pPr>
                      <a:r>
                        <a:rPr lang="el-GR" sz="700">
                          <a:effectLst/>
                        </a:rPr>
                        <a:t> </a:t>
                      </a:r>
                    </a:p>
                    <a:p>
                      <a:pPr>
                        <a:lnSpc>
                          <a:spcPct val="115000"/>
                        </a:lnSpc>
                        <a:spcAft>
                          <a:spcPts val="0"/>
                        </a:spcAft>
                      </a:pPr>
                      <a:r>
                        <a:rPr lang="el-GR" sz="700">
                          <a:effectLst/>
                        </a:rPr>
                        <a:t> </a:t>
                      </a:r>
                    </a:p>
                    <a:p>
                      <a:pPr>
                        <a:lnSpc>
                          <a:spcPct val="115000"/>
                        </a:lnSpc>
                        <a:spcAft>
                          <a:spcPts val="0"/>
                        </a:spcAft>
                      </a:pPr>
                      <a:r>
                        <a:rPr lang="el-GR" sz="700">
                          <a:effectLst/>
                        </a:rPr>
                        <a:t> </a:t>
                      </a:r>
                    </a:p>
                    <a:p>
                      <a:pPr>
                        <a:lnSpc>
                          <a:spcPct val="115000"/>
                        </a:lnSpc>
                        <a:spcAft>
                          <a:spcPts val="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dirty="0">
                          <a:effectLst/>
                        </a:rPr>
                        <a:t>Διασφάλιση της περιβαλλοντικής </a:t>
                      </a:r>
                      <a:r>
                        <a:rPr lang="el-GR" sz="700" dirty="0" err="1">
                          <a:effectLst/>
                        </a:rPr>
                        <a:t>αειφορίας</a:t>
                      </a:r>
                      <a:r>
                        <a:rPr lang="el-GR" sz="700" dirty="0">
                          <a:effectLst/>
                        </a:rPr>
                        <a:t>, προσαρμογή στην κλιματική αλλαγή, πρόληψη και διαχείριση κινδύνων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Προώθηση της προσαρμογής στην κλιματική αλλαγή και της πρόληψης του κινδύνου καταστροφών, της ανθεκτικότητας, λαμβάνοντας υπόψη προσεγγίσεις που βασίζονται στο οικοσύστημα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RSO2.4</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Υπουργείο Κλιματικής Κρίσης και Πολιτικής Προστασίας και εποπτευόμενοι φορείς του, ΟΤΑ Α &amp; Β και εποπτευόμενοι φορείς τους, φορείς με σχετική αρμοδιότητα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 της Περιφέρειας Στερεάς Ελλάδας και οι επισκέπτες αυτής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6.500.000,00€</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gridSpan="2">
                  <a:txBody>
                    <a:bodyPr/>
                    <a:lstStyle/>
                    <a:p>
                      <a:pPr algn="ctr">
                        <a:lnSpc>
                          <a:spcPct val="115000"/>
                        </a:lnSpc>
                        <a:spcAft>
                          <a:spcPts val="0"/>
                        </a:spcAft>
                      </a:pPr>
                      <a:r>
                        <a:rPr lang="el-GR" sz="700" dirty="0">
                          <a:effectLst/>
                        </a:rPr>
                        <a:t>3</a:t>
                      </a:r>
                      <a:r>
                        <a:rPr lang="el-GR" sz="700" baseline="30000" dirty="0">
                          <a:effectLst/>
                        </a:rPr>
                        <a:t>ο </a:t>
                      </a:r>
                      <a:r>
                        <a:rPr lang="el-GR" sz="700" dirty="0">
                          <a:effectLst/>
                        </a:rPr>
                        <a:t>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hMerge="1">
                  <a:txBody>
                    <a:bodyPr/>
                    <a:lstStyle/>
                    <a:p>
                      <a:endParaRPr lang="el-GR"/>
                    </a:p>
                  </a:txBody>
                  <a:tcPr/>
                </a:tc>
                <a:tc>
                  <a:txBody>
                    <a:bodyPr/>
                    <a:lstStyle/>
                    <a:p>
                      <a:pPr>
                        <a:lnSpc>
                          <a:spcPct val="115000"/>
                        </a:lnSpc>
                        <a:spcAft>
                          <a:spcPts val="100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solidFill>
                      <a:srgbClr val="CCECFF"/>
                    </a:solidFill>
                  </a:tcPr>
                </a:tc>
                <a:extLst>
                  <a:ext uri="{0D108BD9-81ED-4DB2-BD59-A6C34878D82A}">
                    <a16:rowId xmlns:a16="http://schemas.microsoft.com/office/drawing/2014/main" val="2411803502"/>
                  </a:ext>
                </a:extLst>
              </a:tr>
              <a:tr h="807870">
                <a:tc>
                  <a:txBody>
                    <a:bodyPr/>
                    <a:lstStyle/>
                    <a:p>
                      <a:pPr algn="ctr">
                        <a:lnSpc>
                          <a:spcPct val="115000"/>
                        </a:lnSpc>
                        <a:spcAft>
                          <a:spcPts val="0"/>
                        </a:spcAft>
                      </a:pPr>
                      <a:r>
                        <a:rPr lang="el-GR" sz="700" dirty="0">
                          <a:solidFill>
                            <a:schemeClr val="tx1"/>
                          </a:solidFill>
                          <a:effectLst/>
                        </a:rPr>
                        <a:t>4</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Έργα κατασκευής/αναβάθμισης Υποδομών Ύδρευσης στην ΠΣτΕ</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Διασφάλιση της περιβαλλοντικής αειφορίας, προσαρμογή στην κλιματική αλλαγή, πρόληψη και διαχείριση κινδύνων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Προαγωγή της πρόσβασης στην ύδρευση και της βιώσιμης διαχείρισης του νερού</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RSO2.5</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ΟΤΑ Α και εποπτευόμενοι φορείς τους, ΔΕΥΑ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 της Περιφέρειας Στερεάς Ελλάδας και οι επισκέπτες αυτής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15.371.441,00 €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gridSpan="2">
                  <a:txBody>
                    <a:bodyPr/>
                    <a:lstStyle/>
                    <a:p>
                      <a:pPr algn="ctr">
                        <a:lnSpc>
                          <a:spcPct val="115000"/>
                        </a:lnSpc>
                        <a:spcAft>
                          <a:spcPts val="0"/>
                        </a:spcAft>
                      </a:pPr>
                      <a:r>
                        <a:rPr lang="el-GR" sz="700" dirty="0">
                          <a:effectLst/>
                        </a:rPr>
                        <a:t>4</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hMerge="1">
                  <a:txBody>
                    <a:bodyPr/>
                    <a:lstStyle/>
                    <a:p>
                      <a:endParaRPr lang="el-GR"/>
                    </a:p>
                  </a:txBody>
                  <a:tcPr/>
                </a:tc>
                <a:tc>
                  <a:txBody>
                    <a:bodyPr/>
                    <a:lstStyle/>
                    <a:p>
                      <a:pPr>
                        <a:lnSpc>
                          <a:spcPct val="115000"/>
                        </a:lnSpc>
                        <a:spcAft>
                          <a:spcPts val="100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solidFill>
                      <a:srgbClr val="CCECFF"/>
                    </a:solidFill>
                  </a:tcPr>
                </a:tc>
                <a:extLst>
                  <a:ext uri="{0D108BD9-81ED-4DB2-BD59-A6C34878D82A}">
                    <a16:rowId xmlns:a16="http://schemas.microsoft.com/office/drawing/2014/main" val="1452656493"/>
                  </a:ext>
                </a:extLst>
              </a:tr>
              <a:tr h="807870">
                <a:tc>
                  <a:txBody>
                    <a:bodyPr/>
                    <a:lstStyle/>
                    <a:p>
                      <a:pPr algn="ctr">
                        <a:lnSpc>
                          <a:spcPct val="115000"/>
                        </a:lnSpc>
                        <a:spcAft>
                          <a:spcPts val="0"/>
                        </a:spcAft>
                      </a:pPr>
                      <a:r>
                        <a:rPr lang="el-GR" sz="700" dirty="0">
                          <a:solidFill>
                            <a:schemeClr val="tx1"/>
                          </a:solidFill>
                          <a:effectLst/>
                        </a:rPr>
                        <a:t>5</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Δημιουργία πράσινων γωνιών και πράσινων σημείων στους Δήμους της ΠΣτΕ</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Διασφάλιση της περιβαλλοντικής αειφορίας, προσαρμογή στην κλιματική αλλαγή, πρόληψη και διαχείριση κινδύνων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Προαγωγή της μετάβασης σε κυκλική οικονομία και σε αποδοτική ως προς τους πόρους οικονομία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RSO2.6</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ΟΤΑ Α και εποπτευόμενοι φορείς τους, ΦοΔΣΑ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 της Περιφέρειας Στερεάς Ελλάδας και οι επισκέπτες αυτής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a:txBody>
                    <a:bodyPr/>
                    <a:lstStyle/>
                    <a:p>
                      <a:pPr algn="ctr">
                        <a:lnSpc>
                          <a:spcPct val="115000"/>
                        </a:lnSpc>
                        <a:spcAft>
                          <a:spcPts val="0"/>
                        </a:spcAft>
                      </a:pPr>
                      <a:r>
                        <a:rPr lang="el-GR" sz="700">
                          <a:effectLst/>
                        </a:rPr>
                        <a:t>4.500.000,00 €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gridSpan="2">
                  <a:txBody>
                    <a:bodyPr/>
                    <a:lstStyle/>
                    <a:p>
                      <a:pPr algn="ctr">
                        <a:lnSpc>
                          <a:spcPct val="115000"/>
                        </a:lnSpc>
                        <a:spcAft>
                          <a:spcPts val="0"/>
                        </a:spcAft>
                      </a:pPr>
                      <a:r>
                        <a:rPr lang="el-GR" sz="700" dirty="0">
                          <a:effectLst/>
                        </a:rPr>
                        <a:t>3</a:t>
                      </a:r>
                      <a:r>
                        <a:rPr lang="el-GR" sz="700" baseline="30000" dirty="0">
                          <a:effectLst/>
                        </a:rPr>
                        <a:t>ο </a:t>
                      </a:r>
                      <a:r>
                        <a:rPr lang="el-GR" sz="700" dirty="0">
                          <a:effectLst/>
                        </a:rPr>
                        <a:t>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6324" marR="46324" marT="0" marB="0">
                    <a:solidFill>
                      <a:schemeClr val="accent6">
                        <a:lumMod val="20000"/>
                        <a:lumOff val="80000"/>
                      </a:schemeClr>
                    </a:solidFill>
                  </a:tcPr>
                </a:tc>
                <a:tc hMerge="1">
                  <a:txBody>
                    <a:bodyPr/>
                    <a:lstStyle/>
                    <a:p>
                      <a:endParaRPr lang="el-GR"/>
                    </a:p>
                  </a:txBody>
                  <a:tcPr/>
                </a:tc>
                <a:tc>
                  <a:txBody>
                    <a:bodyPr/>
                    <a:lstStyle/>
                    <a:p>
                      <a:pPr>
                        <a:lnSpc>
                          <a:spcPct val="115000"/>
                        </a:lnSpc>
                        <a:spcAft>
                          <a:spcPts val="1000"/>
                        </a:spcAft>
                      </a:pPr>
                      <a:r>
                        <a:rPr lang="el-GR" sz="700" dirty="0">
                          <a:effectLst/>
                        </a:rPr>
                        <a:t>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solidFill>
                      <a:srgbClr val="CCECFF"/>
                    </a:solidFill>
                  </a:tcPr>
                </a:tc>
                <a:extLst>
                  <a:ext uri="{0D108BD9-81ED-4DB2-BD59-A6C34878D82A}">
                    <a16:rowId xmlns:a16="http://schemas.microsoft.com/office/drawing/2014/main" val="1909498547"/>
                  </a:ext>
                </a:extLst>
              </a:tr>
            </a:tbl>
          </a:graphicData>
        </a:graphic>
      </p:graphicFrame>
    </p:spTree>
    <p:extLst>
      <p:ext uri="{BB962C8B-B14F-4D97-AF65-F5344CB8AC3E}">
        <p14:creationId xmlns:p14="http://schemas.microsoft.com/office/powerpoint/2010/main" val="520292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Πίνακας 1"/>
          <p:cNvGraphicFramePr>
            <a:graphicFrameLocks noGrp="1"/>
          </p:cNvGraphicFramePr>
          <p:nvPr>
            <p:extLst>
              <p:ext uri="{D42A27DB-BD31-4B8C-83A1-F6EECF244321}">
                <p14:modId xmlns:p14="http://schemas.microsoft.com/office/powerpoint/2010/main" val="1178006704"/>
              </p:ext>
            </p:extLst>
          </p:nvPr>
        </p:nvGraphicFramePr>
        <p:xfrm>
          <a:off x="407368" y="260650"/>
          <a:ext cx="11377263" cy="5832646"/>
        </p:xfrm>
        <a:graphic>
          <a:graphicData uri="http://schemas.openxmlformats.org/drawingml/2006/table">
            <a:tbl>
              <a:tblPr firstRow="1" firstCol="1" bandRow="1">
                <a:tableStyleId>{5C22544A-7EE6-4342-B048-85BDC9FD1C3A}</a:tableStyleId>
              </a:tblPr>
              <a:tblGrid>
                <a:gridCol w="411063">
                  <a:extLst>
                    <a:ext uri="{9D8B030D-6E8A-4147-A177-3AD203B41FA5}">
                      <a16:colId xmlns:a16="http://schemas.microsoft.com/office/drawing/2014/main" val="1652001735"/>
                    </a:ext>
                  </a:extLst>
                </a:gridCol>
                <a:gridCol w="957536">
                  <a:extLst>
                    <a:ext uri="{9D8B030D-6E8A-4147-A177-3AD203B41FA5}">
                      <a16:colId xmlns:a16="http://schemas.microsoft.com/office/drawing/2014/main" val="926198998"/>
                    </a:ext>
                  </a:extLst>
                </a:gridCol>
                <a:gridCol w="1450811">
                  <a:extLst>
                    <a:ext uri="{9D8B030D-6E8A-4147-A177-3AD203B41FA5}">
                      <a16:colId xmlns:a16="http://schemas.microsoft.com/office/drawing/2014/main" val="1263196931"/>
                    </a:ext>
                  </a:extLst>
                </a:gridCol>
                <a:gridCol w="400425">
                  <a:extLst>
                    <a:ext uri="{9D8B030D-6E8A-4147-A177-3AD203B41FA5}">
                      <a16:colId xmlns:a16="http://schemas.microsoft.com/office/drawing/2014/main" val="4046011629"/>
                    </a:ext>
                  </a:extLst>
                </a:gridCol>
                <a:gridCol w="2256980">
                  <a:extLst>
                    <a:ext uri="{9D8B030D-6E8A-4147-A177-3AD203B41FA5}">
                      <a16:colId xmlns:a16="http://schemas.microsoft.com/office/drawing/2014/main" val="4100039486"/>
                    </a:ext>
                  </a:extLst>
                </a:gridCol>
                <a:gridCol w="494726">
                  <a:extLst>
                    <a:ext uri="{9D8B030D-6E8A-4147-A177-3AD203B41FA5}">
                      <a16:colId xmlns:a16="http://schemas.microsoft.com/office/drawing/2014/main" val="93054931"/>
                    </a:ext>
                  </a:extLst>
                </a:gridCol>
                <a:gridCol w="1287352">
                  <a:extLst>
                    <a:ext uri="{9D8B030D-6E8A-4147-A177-3AD203B41FA5}">
                      <a16:colId xmlns:a16="http://schemas.microsoft.com/office/drawing/2014/main" val="230692176"/>
                    </a:ext>
                  </a:extLst>
                </a:gridCol>
                <a:gridCol w="1439689">
                  <a:extLst>
                    <a:ext uri="{9D8B030D-6E8A-4147-A177-3AD203B41FA5}">
                      <a16:colId xmlns:a16="http://schemas.microsoft.com/office/drawing/2014/main" val="1981300059"/>
                    </a:ext>
                  </a:extLst>
                </a:gridCol>
                <a:gridCol w="632070">
                  <a:extLst>
                    <a:ext uri="{9D8B030D-6E8A-4147-A177-3AD203B41FA5}">
                      <a16:colId xmlns:a16="http://schemas.microsoft.com/office/drawing/2014/main" val="421281818"/>
                    </a:ext>
                  </a:extLst>
                </a:gridCol>
                <a:gridCol w="944479">
                  <a:extLst>
                    <a:ext uri="{9D8B030D-6E8A-4147-A177-3AD203B41FA5}">
                      <a16:colId xmlns:a16="http://schemas.microsoft.com/office/drawing/2014/main" val="3700155298"/>
                    </a:ext>
                  </a:extLst>
                </a:gridCol>
                <a:gridCol w="1102132">
                  <a:extLst>
                    <a:ext uri="{9D8B030D-6E8A-4147-A177-3AD203B41FA5}">
                      <a16:colId xmlns:a16="http://schemas.microsoft.com/office/drawing/2014/main" val="3536543207"/>
                    </a:ext>
                  </a:extLst>
                </a:gridCol>
              </a:tblGrid>
              <a:tr h="173189">
                <a:tc gridSpan="11">
                  <a:txBody>
                    <a:bodyPr/>
                    <a:lstStyle/>
                    <a:p>
                      <a:pPr algn="ctr">
                        <a:lnSpc>
                          <a:spcPct val="115000"/>
                        </a:lnSpc>
                        <a:spcAft>
                          <a:spcPts val="0"/>
                        </a:spcAft>
                      </a:pPr>
                      <a:r>
                        <a:rPr lang="el-GR" sz="700" dirty="0">
                          <a:solidFill>
                            <a:schemeClr val="tx1"/>
                          </a:solidFill>
                          <a:effectLst/>
                        </a:rPr>
                        <a:t>ΣΤΟΙΧΕΙΑ ΠΡΟΣΚΛΗΣΗΣ</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bg2">
                        <a:lumMod val="75000"/>
                      </a:schemeClr>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1613501335"/>
                  </a:ext>
                </a:extLst>
              </a:tr>
              <a:tr h="376065">
                <a:tc>
                  <a:txBody>
                    <a:bodyPr/>
                    <a:lstStyle/>
                    <a:p>
                      <a:pPr algn="ctr">
                        <a:lnSpc>
                          <a:spcPct val="115000"/>
                        </a:lnSpc>
                        <a:spcAft>
                          <a:spcPts val="0"/>
                        </a:spcAft>
                      </a:pPr>
                      <a:r>
                        <a:rPr lang="el-GR" sz="700" dirty="0">
                          <a:solidFill>
                            <a:schemeClr val="tx1"/>
                          </a:solidFill>
                          <a:effectLst/>
                        </a:rPr>
                        <a:t>Α/Α</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ΤΙΤΛΟΣ ΠΡΟΣΚΛΗΣΗΣ</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ΠΡΟΤΕΡΑΙΟΤΗΤΑ ΠΡΟΓΡΑΜΜΑΤΟΣ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ΕΙΔΙΚΟΣ ΣΤΟΧΟΣ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ΔΥΝΗΤΙΚΟΙ ΔΙΚΑΙΟΥΧΟΙ</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ΚΥΡΙΕΣ ΟΜΑΔΕΣ ΣΤΟΧΟΥ ΣΥΜΜΕΤΕΧΟΝΤΩΝ / ΦΟΡΕΙΣ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ΓΕΩΓΡΑΦΙΚΗ ΠΕΡΙΟΧΗ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gn="ctr">
                        <a:lnSpc>
                          <a:spcPct val="115000"/>
                        </a:lnSpc>
                        <a:spcAft>
                          <a:spcPts val="0"/>
                        </a:spcAft>
                      </a:pPr>
                      <a:r>
                        <a:rPr lang="el-GR" sz="700" b="1" dirty="0">
                          <a:effectLst/>
                        </a:rPr>
                        <a:t>ΣΥΓΧΡΗΜΑΤΟΔΟΤΟΥΜΕΝΗ ΔΗΜΟΣΙΑ ΔΑΠΑΝΗ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tc>
                  <a:txBody>
                    <a:bodyPr/>
                    <a:lstStyle/>
                    <a:p>
                      <a:pPr>
                        <a:lnSpc>
                          <a:spcPct val="115000"/>
                        </a:lnSpc>
                        <a:spcAft>
                          <a:spcPts val="0"/>
                        </a:spcAft>
                      </a:pPr>
                      <a:r>
                        <a:rPr lang="el-GR" sz="700" b="1" dirty="0">
                          <a:effectLst/>
                        </a:rPr>
                        <a:t>ΗΜΕΡ/ΝΙΑ   ΗΜΕΡ/ΝΙΑ</a:t>
                      </a:r>
                    </a:p>
                    <a:p>
                      <a:pPr>
                        <a:lnSpc>
                          <a:spcPct val="115000"/>
                        </a:lnSpc>
                        <a:spcAft>
                          <a:spcPts val="0"/>
                        </a:spcAft>
                      </a:pPr>
                      <a:r>
                        <a:rPr lang="el-GR" sz="700" b="1" dirty="0">
                          <a:effectLst/>
                        </a:rPr>
                        <a:t>ΕΝΑΡΞΗΣ       ΛΗΞΗΣ</a:t>
                      </a:r>
                    </a:p>
                    <a:p>
                      <a:pPr algn="ctr">
                        <a:lnSpc>
                          <a:spcPct val="115000"/>
                        </a:lnSpc>
                        <a:spcAft>
                          <a:spcPts val="0"/>
                        </a:spcAft>
                      </a:pPr>
                      <a:r>
                        <a:rPr lang="el-GR" sz="700" b="1" dirty="0">
                          <a:effectLst/>
                        </a:rPr>
                        <a:t>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nchor="ctr">
                    <a:solidFill>
                      <a:schemeClr val="bg2">
                        <a:lumMod val="75000"/>
                      </a:schemeClr>
                    </a:solidFill>
                  </a:tcPr>
                </a:tc>
                <a:extLst>
                  <a:ext uri="{0D108BD9-81ED-4DB2-BD59-A6C34878D82A}">
                    <a16:rowId xmlns:a16="http://schemas.microsoft.com/office/drawing/2014/main" val="3755295467"/>
                  </a:ext>
                </a:extLst>
              </a:tr>
              <a:tr h="718205">
                <a:tc>
                  <a:txBody>
                    <a:bodyPr/>
                    <a:lstStyle/>
                    <a:p>
                      <a:pPr algn="ctr">
                        <a:lnSpc>
                          <a:spcPct val="115000"/>
                        </a:lnSpc>
                        <a:spcAft>
                          <a:spcPts val="0"/>
                        </a:spcAft>
                      </a:pPr>
                      <a:r>
                        <a:rPr lang="el-GR" sz="700" dirty="0">
                          <a:solidFill>
                            <a:schemeClr val="tx1"/>
                          </a:solidFill>
                          <a:effectLst/>
                        </a:rPr>
                        <a:t>6</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Βελτίωση Οδικής Ασφάλειας στην </a:t>
                      </a:r>
                      <a:r>
                        <a:rPr lang="el-GR" sz="700" dirty="0" err="1">
                          <a:effectLst/>
                        </a:rPr>
                        <a:t>ΠΣτΕ</a:t>
                      </a:r>
                      <a:endParaRPr lang="el-GR" sz="700" dirty="0">
                        <a:effectLst/>
                      </a:endParaRPr>
                    </a:p>
                    <a:p>
                      <a:pPr>
                        <a:lnSpc>
                          <a:spcPct val="115000"/>
                        </a:lnSpc>
                        <a:spcAft>
                          <a:spcPts val="0"/>
                        </a:spcAft>
                      </a:pPr>
                      <a:r>
                        <a:rPr lang="el-GR" sz="700" dirty="0">
                          <a:effectLst/>
                        </a:rPr>
                        <a:t> </a:t>
                      </a:r>
                    </a:p>
                    <a:p>
                      <a:pPr>
                        <a:lnSpc>
                          <a:spcPct val="115000"/>
                        </a:lnSpc>
                        <a:spcAft>
                          <a:spcPts val="0"/>
                        </a:spcAft>
                      </a:pPr>
                      <a:r>
                        <a:rPr lang="el-GR" sz="700" dirty="0">
                          <a:effectLst/>
                        </a:rPr>
                        <a:t> </a:t>
                      </a:r>
                    </a:p>
                    <a:p>
                      <a:pPr>
                        <a:lnSpc>
                          <a:spcPct val="115000"/>
                        </a:lnSpc>
                        <a:spcAft>
                          <a:spcPts val="0"/>
                        </a:spcAft>
                      </a:pPr>
                      <a:r>
                        <a:rPr lang="el-GR" sz="700" dirty="0">
                          <a:effectLst/>
                        </a:rPr>
                        <a:t>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συνδεσιμότητας της Περιφέρειας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03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Ανάπτυξη και ενίσχυση βιώσιμης, ανθεκτικής στην κλιματική αλλαγή, έξυπνης και διατοπικής εθνικής, περιφερειακής και τοπικής κινητικότητας, με καλύτερη πρόσβαση στο ΔΕΔ-Μ και διασυνοριακή κινητικότητα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RSO3.2</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Υπουργείο Προστασίας του Πολίτη και εποπτευόμενοι φορείς του (ΕΛΑΣ)</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 της Περιφέρειας Στερεάς Ελλάδας, οι επισκέπτες αυτής και οι επιχειρήσεις που λειτουργούν στην ΠΣτΕ</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3.529.412,00 €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3</a:t>
                      </a:r>
                      <a:r>
                        <a:rPr lang="el-GR" sz="700" baseline="30000">
                          <a:effectLst/>
                        </a:rPr>
                        <a:t>ο </a:t>
                      </a:r>
                      <a:r>
                        <a:rPr lang="el-GR" sz="700">
                          <a:effectLst/>
                        </a:rPr>
                        <a:t>τρίμηνο 2023</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extLst>
                  <a:ext uri="{0D108BD9-81ED-4DB2-BD59-A6C34878D82A}">
                    <a16:rowId xmlns:a16="http://schemas.microsoft.com/office/drawing/2014/main" val="431398892"/>
                  </a:ext>
                </a:extLst>
              </a:tr>
              <a:tr h="1443505">
                <a:tc>
                  <a:txBody>
                    <a:bodyPr/>
                    <a:lstStyle/>
                    <a:p>
                      <a:pPr algn="ctr">
                        <a:lnSpc>
                          <a:spcPct val="115000"/>
                        </a:lnSpc>
                        <a:spcAft>
                          <a:spcPts val="0"/>
                        </a:spcAft>
                      </a:pPr>
                      <a:r>
                        <a:rPr lang="el-GR" sz="700" dirty="0">
                          <a:solidFill>
                            <a:schemeClr val="tx1"/>
                          </a:solidFill>
                          <a:effectLst/>
                        </a:rPr>
                        <a:t>7</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Έργα δημιουργίας, επέκτασης και εκσυγχρονισμός Μονάδων Προσχολικής Εκπαίδευσης και Φροντίδας στην ΠΣτΕ</a:t>
                      </a:r>
                    </a:p>
                    <a:p>
                      <a:pPr>
                        <a:lnSpc>
                          <a:spcPct val="115000"/>
                        </a:lnSpc>
                        <a:spcAft>
                          <a:spcPts val="0"/>
                        </a:spcAft>
                      </a:pPr>
                      <a:r>
                        <a:rPr lang="el-GR" sz="700">
                          <a:effectLst/>
                        </a:rPr>
                        <a:t> </a:t>
                      </a:r>
                    </a:p>
                    <a:p>
                      <a:pPr>
                        <a:lnSpc>
                          <a:spcPct val="115000"/>
                        </a:lnSpc>
                        <a:spcAft>
                          <a:spcPts val="0"/>
                        </a:spcAft>
                      </a:pPr>
                      <a:r>
                        <a:rPr lang="el-GR" sz="700">
                          <a:effectLst/>
                        </a:rPr>
                        <a:t> </a:t>
                      </a:r>
                    </a:p>
                    <a:p>
                      <a:pPr>
                        <a:lnSpc>
                          <a:spcPct val="115000"/>
                        </a:lnSpc>
                        <a:spcAft>
                          <a:spcPts val="0"/>
                        </a:spcAft>
                      </a:pPr>
                      <a:r>
                        <a:rPr lang="el-GR" sz="700">
                          <a:effectLst/>
                        </a:rPr>
                        <a:t> </a:t>
                      </a:r>
                    </a:p>
                    <a:p>
                      <a:pPr>
                        <a:lnSpc>
                          <a:spcPct val="115000"/>
                        </a:lnSpc>
                        <a:spcAft>
                          <a:spcPts val="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κοινωνικής συνοχής μέσα από την αναβάθμιση των μηχανισμών και υποδομών για τη στήριξη της απασχόλησης, της εκπαίδευσης, της υγειονομικής περίθαλψης και της κοινωνικοοικονομικής ένταξης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04.01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Βελτίωση της ισότιμης πρόσβασης σε ποιοτικές υπηρεσίες εκπαίδευσης, κατάρτισης και διά βίου μάθησης χωρίς αποκλεισμούς μέσω της ανάπτυξης </a:t>
                      </a:r>
                      <a:r>
                        <a:rPr lang="el-GR" sz="700" dirty="0" err="1">
                          <a:effectLst/>
                        </a:rPr>
                        <a:t>προσβάσιμων</a:t>
                      </a:r>
                      <a:r>
                        <a:rPr lang="el-GR" sz="700" dirty="0">
                          <a:effectLst/>
                        </a:rPr>
                        <a:t> υποδομών, συμπεριλαμβανομένων της ενίσχυσης της ανθεκτικότητας της εξ αποστάσεως και της διαδικτυακής εκπαίδευσης και κατάρτισης</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RSO4.2</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ΟΤΑ 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Άνεργοι, Απασχολούμενοι, Παιδιά</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Ολόκληρη η Περιφέρεια Στερεά Ελλάδα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2.941.176,00 €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2</a:t>
                      </a:r>
                      <a:r>
                        <a:rPr lang="el-GR" sz="700" baseline="30000">
                          <a:effectLst/>
                        </a:rPr>
                        <a:t>ο</a:t>
                      </a:r>
                      <a:r>
                        <a:rPr lang="el-GR" sz="700">
                          <a:effectLst/>
                        </a:rPr>
                        <a:t> τρίμηνο 2023</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extLst>
                  <a:ext uri="{0D108BD9-81ED-4DB2-BD59-A6C34878D82A}">
                    <a16:rowId xmlns:a16="http://schemas.microsoft.com/office/drawing/2014/main" val="3339140131"/>
                  </a:ext>
                </a:extLst>
              </a:tr>
              <a:tr h="959972">
                <a:tc>
                  <a:txBody>
                    <a:bodyPr/>
                    <a:lstStyle/>
                    <a:p>
                      <a:pPr algn="ctr">
                        <a:lnSpc>
                          <a:spcPct val="115000"/>
                        </a:lnSpc>
                        <a:spcAft>
                          <a:spcPts val="0"/>
                        </a:spcAft>
                      </a:pPr>
                      <a:r>
                        <a:rPr lang="el-GR" sz="700" dirty="0">
                          <a:solidFill>
                            <a:schemeClr val="tx1"/>
                          </a:solidFill>
                          <a:effectLst/>
                        </a:rPr>
                        <a:t>8</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Έργα κατασκευής, επέκτασης και εκσυγχρονισμού Μονάδων πρωτοβάθμιας και δευτεροβάθμιας εκπαίδευσης στην ΠΣτΕ</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κοινωνικής συνοχής μέσα από την αναβάθμιση των μηχανισμών και υποδομών για τη στήριξη της απασχόλησης, της εκπαίδευσης, της υγειονομικής περίθαλψης και της κοινωνικοοικονομικής ένταξης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04.01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Βελτίωση της ισότιμης πρόσβασης σε ποιοτικές υπηρεσίες εκπαίδευσης, κατάρτισης και διά βίου μάθησης χωρίς αποκλεισμούς μέσω της ανάπτυξης προσβάσιμων υποδομών, συμπεριλαμβανομένων της ενίσχυσης της ανθεκτικότητας της εξ αποστάσεως και της διαδικτυακής εκπαίδευσης και κατάρτισης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RSO4.2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ΟΤΑ 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Παιδιά</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Ολόκληρη η Περιφέρεια Στερεά Ελλάδα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8.823.529,00 €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2</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extLst>
                  <a:ext uri="{0D108BD9-81ED-4DB2-BD59-A6C34878D82A}">
                    <a16:rowId xmlns:a16="http://schemas.microsoft.com/office/drawing/2014/main" val="2773521983"/>
                  </a:ext>
                </a:extLst>
              </a:tr>
              <a:tr h="959972">
                <a:tc>
                  <a:txBody>
                    <a:bodyPr/>
                    <a:lstStyle/>
                    <a:p>
                      <a:pPr algn="ctr">
                        <a:lnSpc>
                          <a:spcPct val="115000"/>
                        </a:lnSpc>
                        <a:spcAft>
                          <a:spcPts val="0"/>
                        </a:spcAft>
                      </a:pPr>
                      <a:r>
                        <a:rPr lang="el-GR" sz="700" dirty="0">
                          <a:solidFill>
                            <a:schemeClr val="tx1"/>
                          </a:solidFill>
                          <a:effectLst/>
                        </a:rPr>
                        <a:t>9</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Δράσεις αναβάθμισης και επέκτασης εξοπλισμού υγειονομικής περίθαλψης στην </a:t>
                      </a:r>
                      <a:r>
                        <a:rPr lang="el-GR" sz="700" dirty="0" err="1">
                          <a:effectLst/>
                        </a:rPr>
                        <a:t>ΠΣτΕ</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κοινωνικής συνοχής μέσα από την αναβάθμιση των μηχανισμών και υποδομών για τη στήριξη της απασχόλησης, της εκπαίδευσης, της υγειονομικής περίθαλψης και της κοινωνικοοικονομικής ένταξης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04.01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 και προώθηση της μετάβασης από την ιδρυματική φροντίδα στη φροντίδα που βασίζεται σε επίπεδο οικογένειας και τοπικής κοινότητας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RSO4.5</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Υπουργείο Υγείας και εποπτευόμενοι φορείς του</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8.235.294,00 €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2</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extLst>
                  <a:ext uri="{0D108BD9-81ED-4DB2-BD59-A6C34878D82A}">
                    <a16:rowId xmlns:a16="http://schemas.microsoft.com/office/drawing/2014/main" val="4241412660"/>
                  </a:ext>
                </a:extLst>
              </a:tr>
              <a:tr h="1201738">
                <a:tc>
                  <a:txBody>
                    <a:bodyPr/>
                    <a:lstStyle/>
                    <a:p>
                      <a:pPr algn="ctr">
                        <a:lnSpc>
                          <a:spcPct val="115000"/>
                        </a:lnSpc>
                        <a:spcAft>
                          <a:spcPts val="0"/>
                        </a:spcAft>
                      </a:pPr>
                      <a:r>
                        <a:rPr lang="el-GR" sz="700" dirty="0">
                          <a:solidFill>
                            <a:schemeClr val="tx1"/>
                          </a:solidFill>
                          <a:effectLst/>
                        </a:rPr>
                        <a:t>10</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dirty="0">
                          <a:effectLst/>
                        </a:rPr>
                        <a:t>Δράσεις προστασίας, ανάδειξης και αξιοποίησης πολιτιστικών υποδομών στην </a:t>
                      </a:r>
                      <a:r>
                        <a:rPr lang="el-GR" sz="700" dirty="0" err="1">
                          <a:effectLst/>
                        </a:rPr>
                        <a:t>ΠΣτΕ</a:t>
                      </a:r>
                      <a:endParaRPr lang="el-GR" sz="700" dirty="0">
                        <a:effectLst/>
                      </a:endParaRPr>
                    </a:p>
                    <a:p>
                      <a:pPr>
                        <a:lnSpc>
                          <a:spcPct val="115000"/>
                        </a:lnSpc>
                        <a:spcAft>
                          <a:spcPts val="0"/>
                        </a:spcAft>
                      </a:pPr>
                      <a:r>
                        <a:rPr lang="el-GR" sz="700" dirty="0">
                          <a:effectLst/>
                        </a:rPr>
                        <a:t> </a:t>
                      </a:r>
                    </a:p>
                    <a:p>
                      <a:pPr>
                        <a:lnSpc>
                          <a:spcPct val="115000"/>
                        </a:lnSpc>
                        <a:spcAft>
                          <a:spcPts val="0"/>
                        </a:spcAft>
                      </a:pPr>
                      <a:r>
                        <a:rPr lang="el-GR" sz="700" dirty="0">
                          <a:effectLst/>
                        </a:rPr>
                        <a:t> </a:t>
                      </a:r>
                    </a:p>
                    <a:p>
                      <a:pPr>
                        <a:lnSpc>
                          <a:spcPct val="115000"/>
                        </a:lnSpc>
                        <a:spcAft>
                          <a:spcPts val="0"/>
                        </a:spcAft>
                      </a:pPr>
                      <a:r>
                        <a:rPr lang="el-GR" sz="700" dirty="0">
                          <a:effectLst/>
                        </a:rPr>
                        <a:t>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κοινωνικής συνοχής μέσα από την αναβάθμιση των μηχανισμών και υποδομών για τη στήριξη της απασχόλησης, της εκπαίδευσης, της υγειονομικής περίθαλψης και της κοινωνικοοικονομικής ένταξης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04.01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Ενίσχυση του ρόλου του πολιτισμού και του βιώσιμου τουρισμού στην οικονομική ανάπτυξη, την κοινωνική ένταξη και την κοινωνική καινοτομία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RSO4.6</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Υπουργείο Πολιτισμού και Αθλητισμού και εποπτευόμενοι φορείς του, ΟΤΑ Α &amp; Β, Δημόσιοι Φορείς με αρμοδιότητα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 γενικός πληθυσμός</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nSpc>
                          <a:spcPct val="115000"/>
                        </a:lnSpc>
                        <a:spcAft>
                          <a:spcPts val="0"/>
                        </a:spcAft>
                      </a:pPr>
                      <a:r>
                        <a:rPr lang="el-GR" sz="700">
                          <a:effectLst/>
                        </a:rPr>
                        <a:t>Ολόκληρη η Περιφέρεια 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a:effectLst/>
                        </a:rPr>
                        <a:t>2.352.941,00 €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tc>
                  <a:txBody>
                    <a:bodyPr/>
                    <a:lstStyle/>
                    <a:p>
                      <a:pPr algn="ctr">
                        <a:lnSpc>
                          <a:spcPct val="115000"/>
                        </a:lnSpc>
                        <a:spcAft>
                          <a:spcPts val="0"/>
                        </a:spcAft>
                      </a:pPr>
                      <a:r>
                        <a:rPr lang="el-GR" sz="700" dirty="0">
                          <a:effectLst/>
                        </a:rPr>
                        <a:t>3</a:t>
                      </a:r>
                      <a:r>
                        <a:rPr lang="el-GR" sz="700" baseline="30000" dirty="0">
                          <a:effectLst/>
                        </a:rPr>
                        <a:t>ο </a:t>
                      </a:r>
                      <a:r>
                        <a:rPr lang="el-GR" sz="700" dirty="0">
                          <a:effectLst/>
                        </a:rPr>
                        <a:t>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3152" marR="33152" marT="0" marB="0">
                    <a:solidFill>
                      <a:schemeClr val="accent6">
                        <a:lumMod val="20000"/>
                        <a:lumOff val="80000"/>
                      </a:schemeClr>
                    </a:solidFill>
                  </a:tcPr>
                </a:tc>
                <a:extLst>
                  <a:ext uri="{0D108BD9-81ED-4DB2-BD59-A6C34878D82A}">
                    <a16:rowId xmlns:a16="http://schemas.microsoft.com/office/drawing/2014/main" val="2001829194"/>
                  </a:ext>
                </a:extLst>
              </a:tr>
            </a:tbl>
          </a:graphicData>
        </a:graphic>
      </p:graphicFrame>
    </p:spTree>
    <p:extLst>
      <p:ext uri="{BB962C8B-B14F-4D97-AF65-F5344CB8AC3E}">
        <p14:creationId xmlns:p14="http://schemas.microsoft.com/office/powerpoint/2010/main" val="3519988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Πίνακας 2"/>
          <p:cNvGraphicFramePr>
            <a:graphicFrameLocks noGrp="1"/>
          </p:cNvGraphicFramePr>
          <p:nvPr>
            <p:extLst>
              <p:ext uri="{D42A27DB-BD31-4B8C-83A1-F6EECF244321}">
                <p14:modId xmlns:p14="http://schemas.microsoft.com/office/powerpoint/2010/main" val="3583930660"/>
              </p:ext>
            </p:extLst>
          </p:nvPr>
        </p:nvGraphicFramePr>
        <p:xfrm>
          <a:off x="479377" y="332656"/>
          <a:ext cx="11017225" cy="5688631"/>
        </p:xfrm>
        <a:graphic>
          <a:graphicData uri="http://schemas.openxmlformats.org/drawingml/2006/table">
            <a:tbl>
              <a:tblPr firstRow="1" firstCol="1" bandRow="1">
                <a:tableStyleId>{5C22544A-7EE6-4342-B048-85BDC9FD1C3A}</a:tableStyleId>
              </a:tblPr>
              <a:tblGrid>
                <a:gridCol w="467462">
                  <a:extLst>
                    <a:ext uri="{9D8B030D-6E8A-4147-A177-3AD203B41FA5}">
                      <a16:colId xmlns:a16="http://schemas.microsoft.com/office/drawing/2014/main" val="15230288"/>
                    </a:ext>
                  </a:extLst>
                </a:gridCol>
                <a:gridCol w="921173">
                  <a:extLst>
                    <a:ext uri="{9D8B030D-6E8A-4147-A177-3AD203B41FA5}">
                      <a16:colId xmlns:a16="http://schemas.microsoft.com/office/drawing/2014/main" val="2694272995"/>
                    </a:ext>
                  </a:extLst>
                </a:gridCol>
                <a:gridCol w="1395717">
                  <a:extLst>
                    <a:ext uri="{9D8B030D-6E8A-4147-A177-3AD203B41FA5}">
                      <a16:colId xmlns:a16="http://schemas.microsoft.com/office/drawing/2014/main" val="1808404629"/>
                    </a:ext>
                  </a:extLst>
                </a:gridCol>
                <a:gridCol w="385218">
                  <a:extLst>
                    <a:ext uri="{9D8B030D-6E8A-4147-A177-3AD203B41FA5}">
                      <a16:colId xmlns:a16="http://schemas.microsoft.com/office/drawing/2014/main" val="2180009271"/>
                    </a:ext>
                  </a:extLst>
                </a:gridCol>
                <a:gridCol w="2171272">
                  <a:extLst>
                    <a:ext uri="{9D8B030D-6E8A-4147-A177-3AD203B41FA5}">
                      <a16:colId xmlns:a16="http://schemas.microsoft.com/office/drawing/2014/main" val="2255914231"/>
                    </a:ext>
                  </a:extLst>
                </a:gridCol>
                <a:gridCol w="475940">
                  <a:extLst>
                    <a:ext uri="{9D8B030D-6E8A-4147-A177-3AD203B41FA5}">
                      <a16:colId xmlns:a16="http://schemas.microsoft.com/office/drawing/2014/main" val="3974670830"/>
                    </a:ext>
                  </a:extLst>
                </a:gridCol>
                <a:gridCol w="1238466">
                  <a:extLst>
                    <a:ext uri="{9D8B030D-6E8A-4147-A177-3AD203B41FA5}">
                      <a16:colId xmlns:a16="http://schemas.microsoft.com/office/drawing/2014/main" val="2245849764"/>
                    </a:ext>
                  </a:extLst>
                </a:gridCol>
                <a:gridCol w="1385017">
                  <a:extLst>
                    <a:ext uri="{9D8B030D-6E8A-4147-A177-3AD203B41FA5}">
                      <a16:colId xmlns:a16="http://schemas.microsoft.com/office/drawing/2014/main" val="4185851568"/>
                    </a:ext>
                  </a:extLst>
                </a:gridCol>
                <a:gridCol w="608068">
                  <a:extLst>
                    <a:ext uri="{9D8B030D-6E8A-4147-A177-3AD203B41FA5}">
                      <a16:colId xmlns:a16="http://schemas.microsoft.com/office/drawing/2014/main" val="3671877909"/>
                    </a:ext>
                  </a:extLst>
                </a:gridCol>
                <a:gridCol w="908612">
                  <a:extLst>
                    <a:ext uri="{9D8B030D-6E8A-4147-A177-3AD203B41FA5}">
                      <a16:colId xmlns:a16="http://schemas.microsoft.com/office/drawing/2014/main" val="1076521412"/>
                    </a:ext>
                  </a:extLst>
                </a:gridCol>
                <a:gridCol w="1060280">
                  <a:extLst>
                    <a:ext uri="{9D8B030D-6E8A-4147-A177-3AD203B41FA5}">
                      <a16:colId xmlns:a16="http://schemas.microsoft.com/office/drawing/2014/main" val="1813443994"/>
                    </a:ext>
                  </a:extLst>
                </a:gridCol>
              </a:tblGrid>
              <a:tr h="234162">
                <a:tc gridSpan="11">
                  <a:txBody>
                    <a:bodyPr/>
                    <a:lstStyle/>
                    <a:p>
                      <a:pPr algn="ctr">
                        <a:lnSpc>
                          <a:spcPct val="115000"/>
                        </a:lnSpc>
                        <a:spcAft>
                          <a:spcPts val="0"/>
                        </a:spcAft>
                      </a:pPr>
                      <a:r>
                        <a:rPr lang="el-GR" sz="700" b="1" dirty="0">
                          <a:solidFill>
                            <a:schemeClr val="tx1"/>
                          </a:solidFill>
                          <a:effectLst/>
                        </a:rPr>
                        <a:t>ΣΤΟΙΧΕΙΑ ΠΡΟΣΚΛΗΣΗΣ</a:t>
                      </a:r>
                      <a:endParaRPr lang="el-GR" sz="7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bg2">
                        <a:lumMod val="75000"/>
                      </a:schemeClr>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187238354"/>
                  </a:ext>
                </a:extLst>
              </a:tr>
              <a:tr h="488793">
                <a:tc>
                  <a:txBody>
                    <a:bodyPr/>
                    <a:lstStyle/>
                    <a:p>
                      <a:pPr algn="ctr">
                        <a:lnSpc>
                          <a:spcPct val="115000"/>
                        </a:lnSpc>
                        <a:spcAft>
                          <a:spcPts val="0"/>
                        </a:spcAft>
                      </a:pPr>
                      <a:r>
                        <a:rPr lang="el-GR" sz="700" dirty="0">
                          <a:solidFill>
                            <a:schemeClr val="tx1"/>
                          </a:solidFill>
                          <a:effectLst/>
                        </a:rPr>
                        <a:t>Α/Α</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ΤΙΤΛΟΣ ΠΡΟΣΚΛΗΣΗΣ</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ΠΡΟΤΕΡΑΙΟΤΗΤΑ ΠΡΟΓΡΑΜΜΑΤΟΣ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ΕΙΔΙΚΟΣ ΣΤΟΧΟΣ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ΔΥΝΗΤΙΚΟΙ ΔΙΚΑΙΟΥΧΟΙ</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ΚΥΡΙΕΣ ΟΜΑΔΕΣ ΣΤΟΧΟΥ ΣΥΜΜΕΤΕΧΟΝΤΩΝ / ΦΟΡΕΙΣ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ΓΕΩΓΡΑΦΙΚΗ ΠΕΡΙΟΧΗ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gn="ctr">
                        <a:lnSpc>
                          <a:spcPct val="115000"/>
                        </a:lnSpc>
                        <a:spcAft>
                          <a:spcPts val="0"/>
                        </a:spcAft>
                      </a:pPr>
                      <a:r>
                        <a:rPr lang="el-GR" sz="700" b="1" dirty="0">
                          <a:effectLst/>
                        </a:rPr>
                        <a:t>ΣΥΓΧΡΗΜΑΤΟΔΟΤΟΥΜΕΝΗ ΔΗΜΟΣΙΑ ΔΑΠΑΝΗ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tc>
                  <a:txBody>
                    <a:bodyPr/>
                    <a:lstStyle/>
                    <a:p>
                      <a:pPr>
                        <a:lnSpc>
                          <a:spcPct val="115000"/>
                        </a:lnSpc>
                        <a:spcAft>
                          <a:spcPts val="0"/>
                        </a:spcAft>
                      </a:pPr>
                      <a:r>
                        <a:rPr lang="el-GR" sz="700" b="1" dirty="0">
                          <a:effectLst/>
                        </a:rPr>
                        <a:t>ΗΜΕΡ/ΝΙΑ   ΗΜΕΡ/ΝΙΑ</a:t>
                      </a:r>
                    </a:p>
                    <a:p>
                      <a:pPr>
                        <a:lnSpc>
                          <a:spcPct val="115000"/>
                        </a:lnSpc>
                        <a:spcAft>
                          <a:spcPts val="0"/>
                        </a:spcAft>
                      </a:pPr>
                      <a:r>
                        <a:rPr lang="el-GR" sz="700" b="1" dirty="0">
                          <a:effectLst/>
                        </a:rPr>
                        <a:t>ΕΝΑΡΞΗΣ       ΛΗΞΗΣ</a:t>
                      </a:r>
                    </a:p>
                    <a:p>
                      <a:pPr algn="ctr">
                        <a:lnSpc>
                          <a:spcPct val="115000"/>
                        </a:lnSpc>
                        <a:spcAft>
                          <a:spcPts val="0"/>
                        </a:spcAft>
                      </a:pPr>
                      <a:r>
                        <a:rPr lang="el-GR" sz="700" b="1" dirty="0">
                          <a:effectLst/>
                        </a:rPr>
                        <a:t>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nchor="ctr">
                    <a:solidFill>
                      <a:schemeClr val="bg2">
                        <a:lumMod val="75000"/>
                      </a:schemeClr>
                    </a:solidFill>
                  </a:tcPr>
                </a:tc>
                <a:extLst>
                  <a:ext uri="{0D108BD9-81ED-4DB2-BD59-A6C34878D82A}">
                    <a16:rowId xmlns:a16="http://schemas.microsoft.com/office/drawing/2014/main" val="4134670728"/>
                  </a:ext>
                </a:extLst>
              </a:tr>
              <a:tr h="2482838">
                <a:tc>
                  <a:txBody>
                    <a:bodyPr/>
                    <a:lstStyle/>
                    <a:p>
                      <a:pPr algn="ctr">
                        <a:lnSpc>
                          <a:spcPct val="115000"/>
                        </a:lnSpc>
                        <a:spcAft>
                          <a:spcPts val="0"/>
                        </a:spcAft>
                      </a:pPr>
                      <a:r>
                        <a:rPr lang="el-GR" sz="700" dirty="0">
                          <a:solidFill>
                            <a:schemeClr val="tx1"/>
                          </a:solidFill>
                          <a:effectLst/>
                        </a:rPr>
                        <a:t>11</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dirty="0">
                          <a:effectLst/>
                        </a:rPr>
                        <a:t>Προώθηση και υποστήριξη παιδιών για την ένταξή τους στην προσχολική εκπαίδευση καθώς και για τη πρόσβασή παιδιών σχολικής ηλικίας, εφήβων και ατόμων με αναπηρία, σε υπηρεσίες δημιουργικής απασχόλησης</a:t>
                      </a:r>
                    </a:p>
                    <a:p>
                      <a:pPr>
                        <a:lnSpc>
                          <a:spcPct val="115000"/>
                        </a:lnSpc>
                        <a:spcAft>
                          <a:spcPts val="0"/>
                        </a:spcAft>
                      </a:pPr>
                      <a:r>
                        <a:rPr lang="el-GR" sz="700" dirty="0">
                          <a:effectLst/>
                        </a:rPr>
                        <a:t>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κοινωνικής συνοχής μέσα από την αναβάθμιση των μηχανισμών και υπηρεσιών για τη στήριξη του ανθρωπίνου δυναμικού, της απασχόλησης, της εκπαίδευσης, της υγειονομικής περίθαλψης, της κοινωνικοοικονομικής ένταξης, της ισότητας των ευκαιριών και την αντιμετώπιση κινδύνων φτώχειας και αποκλεισμού</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dirty="0">
                          <a:effectLst/>
                        </a:rPr>
                        <a:t>04.02</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(ΕΚΤ+)</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dirty="0">
                          <a:effectLst/>
                        </a:rPr>
                        <a:t>ESO4.11</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dirty="0">
                          <a:effectLst/>
                        </a:rPr>
                        <a:t>Ελληνική Εταιρεία Τοπικής Ανάπτυξης και Αυτοδιοίκησης Α. Ε.</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dirty="0">
                          <a:effectLst/>
                        </a:rPr>
                        <a:t>Κύριες ομάδες στόχου:</a:t>
                      </a:r>
                    </a:p>
                    <a:p>
                      <a:pPr>
                        <a:lnSpc>
                          <a:spcPct val="115000"/>
                        </a:lnSpc>
                        <a:spcAft>
                          <a:spcPts val="0"/>
                        </a:spcAft>
                      </a:pPr>
                      <a:r>
                        <a:rPr lang="el-GR" sz="700" dirty="0">
                          <a:effectLst/>
                        </a:rPr>
                        <a:t>παιδιά, έφηβοι και άτομα με αναπηρία</a:t>
                      </a:r>
                    </a:p>
                    <a:p>
                      <a:pPr>
                        <a:lnSpc>
                          <a:spcPct val="115000"/>
                        </a:lnSpc>
                        <a:spcAft>
                          <a:spcPts val="0"/>
                        </a:spcAft>
                      </a:pPr>
                      <a:r>
                        <a:rPr lang="el-GR" sz="700" dirty="0">
                          <a:effectLst/>
                        </a:rPr>
                        <a:t> </a:t>
                      </a:r>
                    </a:p>
                    <a:p>
                      <a:pPr>
                        <a:lnSpc>
                          <a:spcPct val="115000"/>
                        </a:lnSpc>
                        <a:spcAft>
                          <a:spcPts val="0"/>
                        </a:spcAft>
                      </a:pPr>
                      <a:r>
                        <a:rPr lang="el-GR" sz="700" dirty="0">
                          <a:effectLst/>
                        </a:rPr>
                        <a:t>Φορείς: </a:t>
                      </a:r>
                    </a:p>
                    <a:p>
                      <a:pPr>
                        <a:lnSpc>
                          <a:spcPct val="115000"/>
                        </a:lnSpc>
                        <a:spcAft>
                          <a:spcPts val="0"/>
                        </a:spcAft>
                      </a:pPr>
                      <a:r>
                        <a:rPr lang="el-GR" sz="700" dirty="0">
                          <a:effectLst/>
                        </a:rPr>
                        <a:t>ΟΤΑ Α’ βαθμού/Δήμοι της Περιφέρειας Στερεάς Ελλάδας - Νομικά Πρόσωπα Δημοσίου Δικαίου των Δήμων, Κοινωφελείς Επιχειρήσεις των Δήμων, Διαδημοτικές Επιχειρήσεις των Δήμων, Νομικά Πρόσωπα Ιδιωτικού Δικαίου μη κερδοσκοπικού χαρακτήρα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dirty="0">
                          <a:effectLst/>
                        </a:rPr>
                        <a:t>Στερεά Ελλάδα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dirty="0" smtClean="0">
                          <a:effectLst/>
                        </a:rPr>
                        <a:t>3.137.200,00 €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dirty="0">
                          <a:effectLst/>
                        </a:rPr>
                        <a:t>4</a:t>
                      </a:r>
                      <a:r>
                        <a:rPr lang="el-GR" sz="700" baseline="30000" dirty="0">
                          <a:effectLst/>
                        </a:rPr>
                        <a:t>ο</a:t>
                      </a:r>
                      <a:r>
                        <a:rPr lang="el-GR" sz="700" dirty="0">
                          <a:effectLst/>
                        </a:rPr>
                        <a:t> τρίμηνο 2022</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extLst>
                  <a:ext uri="{0D108BD9-81ED-4DB2-BD59-A6C34878D82A}">
                    <a16:rowId xmlns:a16="http://schemas.microsoft.com/office/drawing/2014/main" val="3111793414"/>
                  </a:ext>
                </a:extLst>
              </a:tr>
              <a:tr h="2482838">
                <a:tc>
                  <a:txBody>
                    <a:bodyPr/>
                    <a:lstStyle/>
                    <a:p>
                      <a:pPr algn="ctr">
                        <a:lnSpc>
                          <a:spcPct val="115000"/>
                        </a:lnSpc>
                        <a:spcAft>
                          <a:spcPts val="0"/>
                        </a:spcAft>
                      </a:pPr>
                      <a:r>
                        <a:rPr lang="el-GR" sz="700" dirty="0">
                          <a:solidFill>
                            <a:schemeClr val="tx1"/>
                          </a:solidFill>
                          <a:effectLst/>
                        </a:rPr>
                        <a:t>12</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a:effectLst/>
                        </a:rPr>
                        <a:t>Κέντρα Διημέρευσης Ημερήσιας Φροντίδας [ΚΔΗΦ] Ατόμων με Αναπηρία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κοινωνικής συνοχής μέσα από την αναβάθμιση των μηχανισμών και υπηρεσιών για τη στήριξη του ανθρωπίνου δυναμικού, της απασχόλησης, της εκπαίδευσης, της υγειονομικής περίθαλψης, της κοινωνικοοικονομικής ένταξης, της ισότητας των ευκαιριών και την αντιμετώπιση κινδύνων φτώχειας και αποκλεισμού</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a:effectLst/>
                        </a:rPr>
                        <a:t>04.02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(ΕΚΤ+)</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a:effectLst/>
                        </a:rPr>
                        <a:t>ESO4.11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nSpc>
                          <a:spcPct val="115000"/>
                        </a:lnSpc>
                        <a:spcAft>
                          <a:spcPts val="0"/>
                        </a:spcAft>
                      </a:pPr>
                      <a:r>
                        <a:rPr lang="el-GR" sz="700">
                          <a:effectLst/>
                        </a:rPr>
                        <a:t>ΝΠΙΔ μη κερδοσκοπικού χαρακτήρα (ενώσεις γονέων ατόμων με Αναπηρία, άλλοι φορείς θεσμικά επαρκείς για την λειτουργία τέτοιου είδους δομών, κλπ)</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marL="20955">
                        <a:lnSpc>
                          <a:spcPct val="115000"/>
                        </a:lnSpc>
                        <a:spcBef>
                          <a:spcPts val="500"/>
                        </a:spcBef>
                        <a:spcAft>
                          <a:spcPts val="0"/>
                        </a:spcAft>
                      </a:pPr>
                      <a:r>
                        <a:rPr lang="el-GR" sz="700">
                          <a:effectLst/>
                        </a:rPr>
                        <a:t>Άτομα με Αναπηρία</a:t>
                      </a:r>
                    </a:p>
                    <a:p>
                      <a:pPr>
                        <a:lnSpc>
                          <a:spcPct val="115000"/>
                        </a:lnSpc>
                        <a:spcAft>
                          <a:spcPts val="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a:effectLst/>
                        </a:rPr>
                        <a:t>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a:effectLst/>
                        </a:rPr>
                        <a:t>3.168.000,00 €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tc>
                  <a:txBody>
                    <a:bodyPr/>
                    <a:lstStyle/>
                    <a:p>
                      <a:pPr algn="ctr">
                        <a:lnSpc>
                          <a:spcPct val="115000"/>
                        </a:lnSpc>
                        <a:spcAft>
                          <a:spcPts val="0"/>
                        </a:spcAft>
                      </a:pPr>
                      <a:r>
                        <a:rPr lang="el-GR" sz="700" dirty="0">
                          <a:effectLst/>
                        </a:rPr>
                        <a:t>3</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45650" marR="45650" marT="0" marB="0">
                    <a:solidFill>
                      <a:schemeClr val="accent6">
                        <a:lumMod val="20000"/>
                        <a:lumOff val="80000"/>
                      </a:schemeClr>
                    </a:solidFill>
                  </a:tcPr>
                </a:tc>
                <a:extLst>
                  <a:ext uri="{0D108BD9-81ED-4DB2-BD59-A6C34878D82A}">
                    <a16:rowId xmlns:a16="http://schemas.microsoft.com/office/drawing/2014/main" val="2551158590"/>
                  </a:ext>
                </a:extLst>
              </a:tr>
            </a:tbl>
          </a:graphicData>
        </a:graphic>
      </p:graphicFrame>
    </p:spTree>
    <p:extLst>
      <p:ext uri="{BB962C8B-B14F-4D97-AF65-F5344CB8AC3E}">
        <p14:creationId xmlns:p14="http://schemas.microsoft.com/office/powerpoint/2010/main" val="381216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Πίνακας 1"/>
          <p:cNvGraphicFramePr>
            <a:graphicFrameLocks noGrp="1"/>
          </p:cNvGraphicFramePr>
          <p:nvPr>
            <p:extLst>
              <p:ext uri="{D42A27DB-BD31-4B8C-83A1-F6EECF244321}">
                <p14:modId xmlns:p14="http://schemas.microsoft.com/office/powerpoint/2010/main" val="1576713001"/>
              </p:ext>
            </p:extLst>
          </p:nvPr>
        </p:nvGraphicFramePr>
        <p:xfrm>
          <a:off x="479378" y="188641"/>
          <a:ext cx="11161239" cy="5953112"/>
        </p:xfrm>
        <a:graphic>
          <a:graphicData uri="http://schemas.openxmlformats.org/drawingml/2006/table">
            <a:tbl>
              <a:tblPr firstRow="1" firstCol="1" bandRow="1">
                <a:tableStyleId>{5C22544A-7EE6-4342-B048-85BDC9FD1C3A}</a:tableStyleId>
              </a:tblPr>
              <a:tblGrid>
                <a:gridCol w="403258">
                  <a:extLst>
                    <a:ext uri="{9D8B030D-6E8A-4147-A177-3AD203B41FA5}">
                      <a16:colId xmlns:a16="http://schemas.microsoft.com/office/drawing/2014/main" val="2254317314"/>
                    </a:ext>
                  </a:extLst>
                </a:gridCol>
                <a:gridCol w="939354">
                  <a:extLst>
                    <a:ext uri="{9D8B030D-6E8A-4147-A177-3AD203B41FA5}">
                      <a16:colId xmlns:a16="http://schemas.microsoft.com/office/drawing/2014/main" val="3505339154"/>
                    </a:ext>
                  </a:extLst>
                </a:gridCol>
                <a:gridCol w="1423265">
                  <a:extLst>
                    <a:ext uri="{9D8B030D-6E8A-4147-A177-3AD203B41FA5}">
                      <a16:colId xmlns:a16="http://schemas.microsoft.com/office/drawing/2014/main" val="3143168473"/>
                    </a:ext>
                  </a:extLst>
                </a:gridCol>
                <a:gridCol w="392821">
                  <a:extLst>
                    <a:ext uri="{9D8B030D-6E8A-4147-A177-3AD203B41FA5}">
                      <a16:colId xmlns:a16="http://schemas.microsoft.com/office/drawing/2014/main" val="4205252898"/>
                    </a:ext>
                  </a:extLst>
                </a:gridCol>
                <a:gridCol w="2214126">
                  <a:extLst>
                    <a:ext uri="{9D8B030D-6E8A-4147-A177-3AD203B41FA5}">
                      <a16:colId xmlns:a16="http://schemas.microsoft.com/office/drawing/2014/main" val="2970007232"/>
                    </a:ext>
                  </a:extLst>
                </a:gridCol>
                <a:gridCol w="485333">
                  <a:extLst>
                    <a:ext uri="{9D8B030D-6E8A-4147-A177-3AD203B41FA5}">
                      <a16:colId xmlns:a16="http://schemas.microsoft.com/office/drawing/2014/main" val="2382584082"/>
                    </a:ext>
                  </a:extLst>
                </a:gridCol>
                <a:gridCol w="1262910">
                  <a:extLst>
                    <a:ext uri="{9D8B030D-6E8A-4147-A177-3AD203B41FA5}">
                      <a16:colId xmlns:a16="http://schemas.microsoft.com/office/drawing/2014/main" val="1468371130"/>
                    </a:ext>
                  </a:extLst>
                </a:gridCol>
                <a:gridCol w="1412352">
                  <a:extLst>
                    <a:ext uri="{9D8B030D-6E8A-4147-A177-3AD203B41FA5}">
                      <a16:colId xmlns:a16="http://schemas.microsoft.com/office/drawing/2014/main" val="290677900"/>
                    </a:ext>
                  </a:extLst>
                </a:gridCol>
                <a:gridCol w="620068">
                  <a:extLst>
                    <a:ext uri="{9D8B030D-6E8A-4147-A177-3AD203B41FA5}">
                      <a16:colId xmlns:a16="http://schemas.microsoft.com/office/drawing/2014/main" val="2228494292"/>
                    </a:ext>
                  </a:extLst>
                </a:gridCol>
                <a:gridCol w="926545">
                  <a:extLst>
                    <a:ext uri="{9D8B030D-6E8A-4147-A177-3AD203B41FA5}">
                      <a16:colId xmlns:a16="http://schemas.microsoft.com/office/drawing/2014/main" val="2534382532"/>
                    </a:ext>
                  </a:extLst>
                </a:gridCol>
                <a:gridCol w="1081207">
                  <a:extLst>
                    <a:ext uri="{9D8B030D-6E8A-4147-A177-3AD203B41FA5}">
                      <a16:colId xmlns:a16="http://schemas.microsoft.com/office/drawing/2014/main" val="2563678966"/>
                    </a:ext>
                  </a:extLst>
                </a:gridCol>
              </a:tblGrid>
              <a:tr h="153686">
                <a:tc gridSpan="11">
                  <a:txBody>
                    <a:bodyPr/>
                    <a:lstStyle/>
                    <a:p>
                      <a:pPr algn="ctr">
                        <a:lnSpc>
                          <a:spcPct val="115000"/>
                        </a:lnSpc>
                        <a:spcAft>
                          <a:spcPts val="0"/>
                        </a:spcAft>
                      </a:pPr>
                      <a:r>
                        <a:rPr lang="el-GR" sz="700" dirty="0">
                          <a:solidFill>
                            <a:schemeClr val="tx1"/>
                          </a:solidFill>
                          <a:effectLst/>
                        </a:rPr>
                        <a:t>ΣΤΟΙΧΕΙΑ ΠΡΟΣΚΛΗΣΗΣ</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bg2">
                        <a:lumMod val="75000"/>
                      </a:schemeClr>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extLst>
                  <a:ext uri="{0D108BD9-81ED-4DB2-BD59-A6C34878D82A}">
                    <a16:rowId xmlns:a16="http://schemas.microsoft.com/office/drawing/2014/main" val="3528895658"/>
                  </a:ext>
                </a:extLst>
              </a:tr>
              <a:tr h="372552">
                <a:tc>
                  <a:txBody>
                    <a:bodyPr/>
                    <a:lstStyle/>
                    <a:p>
                      <a:pPr algn="ctr">
                        <a:lnSpc>
                          <a:spcPct val="115000"/>
                        </a:lnSpc>
                        <a:spcAft>
                          <a:spcPts val="0"/>
                        </a:spcAft>
                      </a:pPr>
                      <a:r>
                        <a:rPr lang="el-GR" sz="700" dirty="0">
                          <a:solidFill>
                            <a:schemeClr val="tx1"/>
                          </a:solidFill>
                          <a:effectLst/>
                        </a:rPr>
                        <a:t>Α/Α</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ΤΙΤΛΟΣ ΠΡΟΣΚΛΗΣΗΣ</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ΠΡΟΤΕΡΑΙΟΤΗΤΑ ΠΡΟΓΡΑΜΜΑΤΟΣ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ΕΙΔΙΚΟΣ ΣΤΟΧΟΣ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gn="ctr">
                        <a:lnSpc>
                          <a:spcPct val="115000"/>
                        </a:lnSpc>
                        <a:spcAft>
                          <a:spcPts val="0"/>
                        </a:spcAft>
                      </a:pPr>
                      <a:r>
                        <a:rPr lang="el-GR" sz="700" b="1" dirty="0">
                          <a:effectLst/>
                        </a:rPr>
                        <a:t>ΚΩΔ</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ΔΥΝΗΤΙΚΟΙ ΔΙΚΑΙΟΥΧΟΙ</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ΚΥΡΙΕΣ ΟΜΑΔΕΣ ΣΤΟΧΟΥ ΣΥΜΜΕΤΕΧΟΝΤΩΝ / ΦΟΡΕΙΣ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ΓΕΩΓΡΑΦΙΚΗ ΠΕΡΙΟΧΗ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gn="ctr">
                        <a:lnSpc>
                          <a:spcPct val="115000"/>
                        </a:lnSpc>
                        <a:spcAft>
                          <a:spcPts val="0"/>
                        </a:spcAft>
                      </a:pPr>
                      <a:r>
                        <a:rPr lang="el-GR" sz="700" b="1" dirty="0">
                          <a:effectLst/>
                        </a:rPr>
                        <a:t>ΣΥΓΧΡΗΜΑΤΟΔΟΤΟΥΜΕΝΗ ΔΗΜΟΣΙΑ ΔΑΠΑΝΗ</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tc>
                  <a:txBody>
                    <a:bodyPr/>
                    <a:lstStyle/>
                    <a:p>
                      <a:pPr>
                        <a:lnSpc>
                          <a:spcPct val="115000"/>
                        </a:lnSpc>
                        <a:spcAft>
                          <a:spcPts val="0"/>
                        </a:spcAft>
                      </a:pPr>
                      <a:r>
                        <a:rPr lang="el-GR" sz="700" b="1" dirty="0">
                          <a:effectLst/>
                        </a:rPr>
                        <a:t>ΗΜΕΡ/ΝΙΑ   ΗΜΕΡ/ΝΙΑ</a:t>
                      </a:r>
                    </a:p>
                    <a:p>
                      <a:pPr>
                        <a:lnSpc>
                          <a:spcPct val="115000"/>
                        </a:lnSpc>
                        <a:spcAft>
                          <a:spcPts val="0"/>
                        </a:spcAft>
                      </a:pPr>
                      <a:r>
                        <a:rPr lang="el-GR" sz="700" b="1" dirty="0">
                          <a:effectLst/>
                        </a:rPr>
                        <a:t>ΕΝΑΡΞΗΣ       ΛΗΞΗΣ</a:t>
                      </a:r>
                    </a:p>
                    <a:p>
                      <a:pPr algn="ctr">
                        <a:lnSpc>
                          <a:spcPct val="115000"/>
                        </a:lnSpc>
                        <a:spcAft>
                          <a:spcPts val="0"/>
                        </a:spcAft>
                      </a:pPr>
                      <a:r>
                        <a:rPr lang="el-GR" sz="700" b="1" dirty="0">
                          <a:effectLst/>
                        </a:rPr>
                        <a:t> </a:t>
                      </a:r>
                      <a:endParaRPr lang="el-GR" sz="700" b="1"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nchor="ctr">
                    <a:solidFill>
                      <a:schemeClr val="bg2">
                        <a:lumMod val="75000"/>
                      </a:schemeClr>
                    </a:solidFill>
                  </a:tcPr>
                </a:tc>
                <a:extLst>
                  <a:ext uri="{0D108BD9-81ED-4DB2-BD59-A6C34878D82A}">
                    <a16:rowId xmlns:a16="http://schemas.microsoft.com/office/drawing/2014/main" val="1196983736"/>
                  </a:ext>
                </a:extLst>
              </a:tr>
              <a:tr h="1782056">
                <a:tc>
                  <a:txBody>
                    <a:bodyPr/>
                    <a:lstStyle/>
                    <a:p>
                      <a:pPr algn="ctr">
                        <a:lnSpc>
                          <a:spcPct val="115000"/>
                        </a:lnSpc>
                        <a:spcAft>
                          <a:spcPts val="0"/>
                        </a:spcAft>
                      </a:pPr>
                      <a:r>
                        <a:rPr lang="el-GR" sz="700" dirty="0">
                          <a:solidFill>
                            <a:schemeClr val="tx1"/>
                          </a:solidFill>
                          <a:effectLst/>
                        </a:rPr>
                        <a:t>13</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Κέντρα Κοινότητας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κοινωνικής συνοχής μέσα από την αναβάθμιση των μηχανισμών και υπηρεσιών για τη στήριξη του ανθρωπίνου δυναμικού, της απασχόλησης, της εκπαίδευσης, της υγειονομικής περίθαλψης, της κοινωνικοοικονομικής ένταξης, της ισότητας των ευκαιριών και την αντιμετώπιση κινδύνων φτώχειας και αποκλεισμού</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04.02</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(ΕΚΤ+)</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ESO4.11</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ΟΤΑ Α’ βαθμού/Δήμοι της Περιφέρειας Στερεάς Ελλάδας</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Κύριες ομάδες στόχου: συμμετεχόντων: Γενικός Πληθυσμός, Υπήκοοι Τρίτων Χωρών, Ευάλωτες Κοινωνικές Ομάδες, Περιθωριοποιημένες Κοινότητες </a:t>
                      </a:r>
                      <a:r>
                        <a:rPr lang="el-GR" sz="700" dirty="0" err="1">
                          <a:effectLst/>
                        </a:rPr>
                        <a:t>Ρομά</a:t>
                      </a:r>
                      <a:endParaRPr lang="el-GR" sz="700" dirty="0">
                        <a:effectLst/>
                      </a:endParaRPr>
                    </a:p>
                    <a:p>
                      <a:pPr>
                        <a:lnSpc>
                          <a:spcPct val="115000"/>
                        </a:lnSpc>
                        <a:spcAft>
                          <a:spcPts val="0"/>
                        </a:spcAft>
                      </a:pPr>
                      <a:r>
                        <a:rPr lang="el-GR" sz="700" dirty="0">
                          <a:effectLst/>
                        </a:rPr>
                        <a:t> </a:t>
                      </a:r>
                    </a:p>
                    <a:p>
                      <a:pPr>
                        <a:lnSpc>
                          <a:spcPct val="115000"/>
                        </a:lnSpc>
                        <a:spcAft>
                          <a:spcPts val="0"/>
                        </a:spcAft>
                      </a:pPr>
                      <a:r>
                        <a:rPr lang="el-GR" sz="700" dirty="0">
                          <a:effectLst/>
                        </a:rPr>
                        <a:t>Φορείς: </a:t>
                      </a:r>
                    </a:p>
                    <a:p>
                      <a:pPr>
                        <a:lnSpc>
                          <a:spcPct val="115000"/>
                        </a:lnSpc>
                        <a:spcAft>
                          <a:spcPts val="0"/>
                        </a:spcAft>
                      </a:pPr>
                      <a:r>
                        <a:rPr lang="el-GR" sz="700" dirty="0">
                          <a:effectLst/>
                        </a:rPr>
                        <a:t>ΟΤΑ Α’ βαθμού/Δήμοι της Περιφέρειας Στερεάς Ελλάδας</a:t>
                      </a:r>
                    </a:p>
                    <a:p>
                      <a:pPr>
                        <a:lnSpc>
                          <a:spcPct val="115000"/>
                        </a:lnSpc>
                        <a:spcAft>
                          <a:spcPts val="0"/>
                        </a:spcAft>
                      </a:pPr>
                      <a:r>
                        <a:rPr lang="el-GR" sz="700" dirty="0">
                          <a:effectLst/>
                        </a:rPr>
                        <a:t> </a:t>
                      </a:r>
                    </a:p>
                    <a:p>
                      <a:pPr>
                        <a:lnSpc>
                          <a:spcPct val="115000"/>
                        </a:lnSpc>
                        <a:spcAft>
                          <a:spcPts val="0"/>
                        </a:spcAft>
                      </a:pPr>
                      <a:r>
                        <a:rPr lang="el-GR" sz="700" dirty="0">
                          <a:effectLst/>
                        </a:rPr>
                        <a:t> </a:t>
                      </a:r>
                    </a:p>
                    <a:p>
                      <a:pPr>
                        <a:lnSpc>
                          <a:spcPct val="115000"/>
                        </a:lnSpc>
                        <a:spcAft>
                          <a:spcPts val="0"/>
                        </a:spcAft>
                      </a:pPr>
                      <a:r>
                        <a:rPr lang="el-GR" sz="700" dirty="0">
                          <a:effectLst/>
                        </a:rPr>
                        <a:t> </a:t>
                      </a:r>
                    </a:p>
                    <a:p>
                      <a:pPr>
                        <a:lnSpc>
                          <a:spcPct val="115000"/>
                        </a:lnSpc>
                        <a:spcAft>
                          <a:spcPts val="0"/>
                        </a:spcAft>
                      </a:pPr>
                      <a:r>
                        <a:rPr lang="el-GR" sz="700" dirty="0">
                          <a:effectLst/>
                        </a:rPr>
                        <a:t>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Στερεά Ελλάδα</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5.877.878,00 €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2</a:t>
                      </a:r>
                      <a:r>
                        <a:rPr lang="el-GR" sz="700" baseline="30000">
                          <a:effectLst/>
                        </a:rPr>
                        <a:t>ο</a:t>
                      </a:r>
                      <a:r>
                        <a:rPr lang="el-GR" sz="700">
                          <a:effectLst/>
                        </a:rPr>
                        <a:t> τρίμηνο 2023</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extLst>
                  <a:ext uri="{0D108BD9-81ED-4DB2-BD59-A6C34878D82A}">
                    <a16:rowId xmlns:a16="http://schemas.microsoft.com/office/drawing/2014/main" val="54504482"/>
                  </a:ext>
                </a:extLst>
              </a:tr>
              <a:tr h="1862762">
                <a:tc>
                  <a:txBody>
                    <a:bodyPr/>
                    <a:lstStyle/>
                    <a:p>
                      <a:pPr algn="ctr">
                        <a:lnSpc>
                          <a:spcPct val="115000"/>
                        </a:lnSpc>
                        <a:spcAft>
                          <a:spcPts val="0"/>
                        </a:spcAft>
                      </a:pPr>
                      <a:r>
                        <a:rPr lang="el-GR" sz="700" dirty="0">
                          <a:solidFill>
                            <a:schemeClr val="tx1"/>
                          </a:solidFill>
                          <a:effectLst/>
                        </a:rPr>
                        <a:t>14</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Δομές Παροχής Βασικών Αγαθών</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κοινωνικής συνοχής μέσα από την αναβάθμιση των μηχανισμών και υπηρεσιών για τη στήριξη του ανθρωπίνου δυναμικού, της απασχόλησης, της εκπαίδευσης, της υγειονομικής περίθαλψης, της κοινωνικοοικονομικής ένταξης, της ισότητας των ευκαιριών και την αντιμετώπιση κινδύνων φτώχειας και αποκλεισμού</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04.02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(ΕΚΤ+)</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ESO4.11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ΟΤΑ Α’ βαθμού/Δήμοι της Περιφέρειας Στερεάς Ελλάδας - Νομικά Πρόσωπα των Δήμων (Δημοτικά ΝΠΔΔ, Κοινωφελείς Επιχειρήσεις των Δήμων, λοιποί Δημοτικοί Φορείς) - ΜΚΟ (συμπράττοντας υποχρεωτικά με τον οικείο Δήμο) - Κοινωνικές Φορείς ΚΑΛΟ του Ν.4430/2016 (συμπράττοντας υποχρεωτικά με τον οικείο Δήμο)</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Κύριες ομάδες στόχου:</a:t>
                      </a:r>
                    </a:p>
                    <a:p>
                      <a:pPr>
                        <a:lnSpc>
                          <a:spcPct val="115000"/>
                        </a:lnSpc>
                        <a:spcAft>
                          <a:spcPts val="0"/>
                        </a:spcAft>
                      </a:pPr>
                      <a:r>
                        <a:rPr lang="el-GR" sz="700">
                          <a:effectLst/>
                        </a:rPr>
                        <a:t>Ευπαθείς και Ευάλωτες Κοινωνικές Ομάδες</a:t>
                      </a:r>
                    </a:p>
                    <a:p>
                      <a:pPr>
                        <a:lnSpc>
                          <a:spcPct val="115000"/>
                        </a:lnSpc>
                        <a:spcAft>
                          <a:spcPts val="0"/>
                        </a:spcAft>
                      </a:pPr>
                      <a:r>
                        <a:rPr lang="el-GR" sz="700">
                          <a:effectLst/>
                        </a:rPr>
                        <a:t>Φορείς: </a:t>
                      </a:r>
                    </a:p>
                    <a:p>
                      <a:pPr>
                        <a:lnSpc>
                          <a:spcPct val="115000"/>
                        </a:lnSpc>
                        <a:spcAft>
                          <a:spcPts val="0"/>
                        </a:spcAft>
                      </a:pPr>
                      <a:r>
                        <a:rPr lang="el-GR" sz="700">
                          <a:effectLst/>
                        </a:rPr>
                        <a:t>ΟΤΑ Α’ βαθμού/Δήμοι της Περιφέρειας Στερεάς Ελλάδας - Νομικά Πρόσωπα των Δήμων (Δημοτικά ΝΠΔΔ, Κοινωφελείς Επιχειρήσεις των Δήμων, λοιποί Δημοτικοί Φορείς) - ΜΚΟ (συμπράττοντας υποχρεωτικά με τον οικείο Δήμο) - Κοινωνικές Φορείς ΚΑΛΟ του Ν.4430/2016 (συμπράττοντας υποχρεωτικά με τον οικείο Δήμο)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5.080.140,00 €</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2</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extLst>
                  <a:ext uri="{0D108BD9-81ED-4DB2-BD59-A6C34878D82A}">
                    <a16:rowId xmlns:a16="http://schemas.microsoft.com/office/drawing/2014/main" val="1956653470"/>
                  </a:ext>
                </a:extLst>
              </a:tr>
              <a:tr h="1782056">
                <a:tc>
                  <a:txBody>
                    <a:bodyPr/>
                    <a:lstStyle/>
                    <a:p>
                      <a:pPr algn="ctr">
                        <a:lnSpc>
                          <a:spcPct val="115000"/>
                        </a:lnSpc>
                        <a:spcAft>
                          <a:spcPts val="0"/>
                        </a:spcAft>
                      </a:pPr>
                      <a:r>
                        <a:rPr lang="el-GR" sz="700" dirty="0">
                          <a:solidFill>
                            <a:schemeClr val="tx1"/>
                          </a:solidFill>
                          <a:effectLst/>
                        </a:rPr>
                        <a:t>15</a:t>
                      </a:r>
                      <a:endParaRPr lang="el-GR" sz="7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Κέντρα Ημερήσιας Φροντίδας Ηλικιωμένων [ΚΗΦΗ]</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κοινωνικής συνοχής μέσα από την αναβάθμιση των μηχανισμών και υπηρεσιών για τη στήριξη του ανθρωπίνου δυναμικού, της απασχόλησης, της εκπαίδευσης, της υγειονομικής περίθαλψης, της κοινωνικοοικονομικής ένταξης, της ισότητας των ευκαιριών και την αντιμετώπιση κινδύνων φτώχειας και αποκλεισμού</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04.02</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(ΕΚΤ+)</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ESO4.11</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 ΟΤΑ Α’ βαθμού/Δήμοι της Περιφέρειας Στερεάς Ελλάδας - Νομικά Πρόσωπα Δημοσίου Δικαίου των Δήμων, Κοινωφελείς Επιχειρήσεις των Δήμων, Διαδημοτικές Επιχειρήσεις των Δήμων, Νομικά Πρόσωπα Ιδιωτικού Δικαίου μη κερδοσκοπικού χαρακτήρα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nSpc>
                          <a:spcPct val="115000"/>
                        </a:lnSpc>
                        <a:spcAft>
                          <a:spcPts val="0"/>
                        </a:spcAft>
                      </a:pPr>
                      <a:r>
                        <a:rPr lang="el-GR" sz="700">
                          <a:effectLst/>
                        </a:rPr>
                        <a:t>Κύριες ομάδες στόχου:</a:t>
                      </a:r>
                    </a:p>
                    <a:p>
                      <a:pPr>
                        <a:lnSpc>
                          <a:spcPct val="115000"/>
                        </a:lnSpc>
                        <a:spcAft>
                          <a:spcPts val="0"/>
                        </a:spcAft>
                      </a:pPr>
                      <a:r>
                        <a:rPr lang="el-GR" sz="700">
                          <a:effectLst/>
                        </a:rPr>
                        <a:t>Άτομα τρίτης ηλικίας</a:t>
                      </a:r>
                    </a:p>
                    <a:p>
                      <a:pPr>
                        <a:lnSpc>
                          <a:spcPct val="115000"/>
                        </a:lnSpc>
                        <a:spcAft>
                          <a:spcPts val="0"/>
                        </a:spcAft>
                      </a:pPr>
                      <a:r>
                        <a:rPr lang="el-GR" sz="700">
                          <a:effectLst/>
                        </a:rPr>
                        <a:t>Φορείς: </a:t>
                      </a:r>
                    </a:p>
                    <a:p>
                      <a:pPr>
                        <a:lnSpc>
                          <a:spcPct val="115000"/>
                        </a:lnSpc>
                        <a:spcAft>
                          <a:spcPts val="0"/>
                        </a:spcAft>
                      </a:pPr>
                      <a:r>
                        <a:rPr lang="el-GR" sz="700">
                          <a:effectLst/>
                        </a:rPr>
                        <a:t>- ΟΤΑ Α’ βαθμού/Δήμοι της Περιφέρειας Στερεάς Ελλάδας - Νομικά Πρόσωπα Δημοσίου Δικαίου των Δήμων, Κοινωφελείς Επιχειρήσεις των Δήμων, Διαδημοτικές Επιχειρήσεις των Δήμων, Νομικά Πρόσωπα Ιδιωτικού Δικαίου μη κερδοσκοπικού χαρακτήρα</a:t>
                      </a:r>
                    </a:p>
                    <a:p>
                      <a:pPr>
                        <a:lnSpc>
                          <a:spcPct val="115000"/>
                        </a:lnSpc>
                        <a:spcAft>
                          <a:spcPts val="0"/>
                        </a:spcAft>
                      </a:pPr>
                      <a:r>
                        <a:rPr lang="el-GR" sz="700">
                          <a:effectLst/>
                        </a:rPr>
                        <a:t> </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a:effectLst/>
                        </a:rPr>
                        <a:t>Στερεά Ελλάδα</a:t>
                      </a:r>
                      <a:endParaRPr lang="el-GR" sz="70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693.000,00€</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tc>
                  <a:txBody>
                    <a:bodyPr/>
                    <a:lstStyle/>
                    <a:p>
                      <a:pPr algn="ctr">
                        <a:lnSpc>
                          <a:spcPct val="115000"/>
                        </a:lnSpc>
                        <a:spcAft>
                          <a:spcPts val="0"/>
                        </a:spcAft>
                      </a:pPr>
                      <a:r>
                        <a:rPr lang="el-GR" sz="700" dirty="0">
                          <a:effectLst/>
                        </a:rPr>
                        <a:t>3</a:t>
                      </a:r>
                      <a:r>
                        <a:rPr lang="el-GR" sz="700" baseline="30000" dirty="0">
                          <a:effectLst/>
                        </a:rPr>
                        <a:t>ο</a:t>
                      </a:r>
                      <a:r>
                        <a:rPr lang="el-GR" sz="700" dirty="0">
                          <a:effectLst/>
                        </a:rPr>
                        <a:t> τρίμηνο 2023</a:t>
                      </a:r>
                      <a:endParaRPr lang="el-GR" sz="700" dirty="0">
                        <a:effectLst/>
                        <a:latin typeface="Calibri" panose="020F0502020204030204" pitchFamily="34" charset="0"/>
                        <a:ea typeface="Calibri" panose="020F0502020204030204" pitchFamily="34" charset="0"/>
                        <a:cs typeface="Arial" panose="020B0604020202020204" pitchFamily="34" charset="0"/>
                      </a:endParaRPr>
                    </a:p>
                  </a:txBody>
                  <a:tcPr marL="31812" marR="31812" marT="0" marB="0">
                    <a:solidFill>
                      <a:schemeClr val="accent6">
                        <a:lumMod val="20000"/>
                        <a:lumOff val="80000"/>
                      </a:schemeClr>
                    </a:solidFill>
                  </a:tcPr>
                </a:tc>
                <a:extLst>
                  <a:ext uri="{0D108BD9-81ED-4DB2-BD59-A6C34878D82A}">
                    <a16:rowId xmlns:a16="http://schemas.microsoft.com/office/drawing/2014/main" val="3020323789"/>
                  </a:ext>
                </a:extLst>
              </a:tr>
            </a:tbl>
          </a:graphicData>
        </a:graphic>
      </p:graphicFrame>
    </p:spTree>
    <p:extLst>
      <p:ext uri="{BB962C8B-B14F-4D97-AF65-F5344CB8AC3E}">
        <p14:creationId xmlns:p14="http://schemas.microsoft.com/office/powerpoint/2010/main" val="4242534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1343472" y="908720"/>
            <a:ext cx="9793088" cy="3816424"/>
          </a:xfrm>
          <a:solidFill>
            <a:schemeClr val="bg2"/>
          </a:solidFill>
        </p:spPr>
        <p:style>
          <a:lnRef idx="1">
            <a:schemeClr val="accent2"/>
          </a:lnRef>
          <a:fillRef idx="2">
            <a:schemeClr val="accent2"/>
          </a:fillRef>
          <a:effectRef idx="1">
            <a:schemeClr val="accent2"/>
          </a:effectRef>
          <a:fontRef idx="minor">
            <a:schemeClr val="dk1"/>
          </a:fontRef>
        </p:style>
        <p:txBody>
          <a:bodyPr>
            <a:noAutofit/>
          </a:bodyPr>
          <a:lstStyle/>
          <a:p>
            <a:pPr marL="7938" indent="-7938">
              <a:lnSpc>
                <a:spcPct val="110000"/>
              </a:lnSpc>
              <a:buNone/>
            </a:pPr>
            <a:endParaRPr lang="el-GR" dirty="0">
              <a:solidFill>
                <a:schemeClr val="tx1">
                  <a:lumMod val="95000"/>
                  <a:lumOff val="5000"/>
                </a:schemeClr>
              </a:solidFill>
            </a:endParaRPr>
          </a:p>
          <a:p>
            <a:pPr marL="7938" indent="-7938" algn="ctr">
              <a:lnSpc>
                <a:spcPct val="110000"/>
              </a:lnSpc>
              <a:buNone/>
            </a:pPr>
            <a:r>
              <a:rPr lang="el-GR" sz="3200" dirty="0">
                <a:solidFill>
                  <a:schemeClr val="tx1">
                    <a:lumMod val="95000"/>
                    <a:lumOff val="5000"/>
                  </a:schemeClr>
                </a:solidFill>
              </a:rPr>
              <a:t>Ευχαριστώ πολύ για την προσοχή σας!</a:t>
            </a:r>
          </a:p>
          <a:p>
            <a:pPr marL="7938" indent="-7938" algn="ctr">
              <a:lnSpc>
                <a:spcPct val="110000"/>
              </a:lnSpc>
              <a:spcBef>
                <a:spcPts val="0"/>
              </a:spcBef>
              <a:buNone/>
            </a:pPr>
            <a:endParaRPr lang="el-GR" sz="2000" i="1" dirty="0">
              <a:solidFill>
                <a:srgbClr val="0070C0"/>
              </a:solidFill>
            </a:endParaRPr>
          </a:p>
          <a:p>
            <a:pPr marL="7938" indent="-7938" algn="ctr">
              <a:lnSpc>
                <a:spcPct val="110000"/>
              </a:lnSpc>
              <a:spcBef>
                <a:spcPts val="0"/>
              </a:spcBef>
              <a:buNone/>
            </a:pPr>
            <a:r>
              <a:rPr lang="el-GR" i="1" dirty="0" err="1" smtClean="0">
                <a:solidFill>
                  <a:srgbClr val="0070C0"/>
                </a:solidFill>
              </a:rPr>
              <a:t>Λέμας</a:t>
            </a:r>
            <a:r>
              <a:rPr lang="el-GR" i="1" dirty="0" smtClean="0">
                <a:solidFill>
                  <a:srgbClr val="0070C0"/>
                </a:solidFill>
              </a:rPr>
              <a:t> Κωνσταντίνος</a:t>
            </a:r>
            <a:endParaRPr lang="el-GR" sz="2000" i="1" dirty="0">
              <a:solidFill>
                <a:srgbClr val="0070C0"/>
              </a:solidFill>
            </a:endParaRPr>
          </a:p>
          <a:p>
            <a:pPr marL="7938" indent="-7938" algn="ctr">
              <a:lnSpc>
                <a:spcPct val="110000"/>
              </a:lnSpc>
              <a:spcBef>
                <a:spcPts val="0"/>
              </a:spcBef>
              <a:buNone/>
            </a:pPr>
            <a:r>
              <a:rPr lang="el-GR" sz="2000" i="1" dirty="0" smtClean="0">
                <a:solidFill>
                  <a:srgbClr val="0070C0"/>
                </a:solidFill>
              </a:rPr>
              <a:t>Προϊστάμενος</a:t>
            </a:r>
            <a:endParaRPr lang="el-GR" sz="2000" i="1" dirty="0">
              <a:solidFill>
                <a:srgbClr val="0070C0"/>
              </a:solidFill>
            </a:endParaRPr>
          </a:p>
          <a:p>
            <a:pPr marL="7938" indent="-7938" algn="ctr">
              <a:lnSpc>
                <a:spcPct val="110000"/>
              </a:lnSpc>
              <a:spcBef>
                <a:spcPts val="0"/>
              </a:spcBef>
              <a:buNone/>
            </a:pPr>
            <a:r>
              <a:rPr lang="el-GR" sz="2000" i="1" dirty="0">
                <a:solidFill>
                  <a:schemeClr val="tx1">
                    <a:lumMod val="95000"/>
                    <a:lumOff val="5000"/>
                  </a:schemeClr>
                </a:solidFill>
              </a:rPr>
              <a:t>Ειδικής Υπηρεσίας Διαχείρισης </a:t>
            </a:r>
          </a:p>
          <a:p>
            <a:pPr marL="7938" indent="-7938" algn="ctr">
              <a:lnSpc>
                <a:spcPct val="110000"/>
              </a:lnSpc>
              <a:spcBef>
                <a:spcPts val="0"/>
              </a:spcBef>
              <a:buNone/>
            </a:pPr>
            <a:r>
              <a:rPr lang="el-GR" sz="2000" i="1" dirty="0">
                <a:solidFill>
                  <a:schemeClr val="tx1">
                    <a:lumMod val="95000"/>
                    <a:lumOff val="5000"/>
                  </a:schemeClr>
                </a:solidFill>
              </a:rPr>
              <a:t>Προγράμματος Στερεά Ελλάδα</a:t>
            </a:r>
          </a:p>
        </p:txBody>
      </p:sp>
    </p:spTree>
  </p:cSld>
  <p:clrMapOvr>
    <a:masterClrMapping/>
  </p:clrMapOvr>
  <p:transition spd="slow">
    <p:fade/>
  </p:transition>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890</TotalTime>
  <Words>2408</Words>
  <Application>Microsoft Office PowerPoint</Application>
  <PresentationFormat>Ευρεία οθόνη</PresentationFormat>
  <Paragraphs>287</Paragraphs>
  <Slides>8</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8</vt:i4>
      </vt:variant>
    </vt:vector>
  </HeadingPairs>
  <TitlesOfParts>
    <vt:vector size="13" baseType="lpstr">
      <vt:lpstr>Arial</vt:lpstr>
      <vt:lpstr>Calibri</vt:lpstr>
      <vt:lpstr>Calibri Light</vt:lpstr>
      <vt:lpstr>Wingdings</vt:lpstr>
      <vt:lpstr>Retrospect</vt:lpstr>
      <vt:lpstr> 1η Συνεδρίαση Επιτροπής Παρακολούθησης ΠΠ  Στερεά Ελλάδα 2021-2027</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MOD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1η Συνεδρίαση Επιτροπής Παρακολούθησης ΕΠ  Περιφέρειας Στερεάς Ελλάδας 2014-2020</dc:title>
  <dc:creator>ΓΙΩΡΓΟΣ ΤΑΓΚΟΥΛΗΣ</dc:creator>
  <cp:lastModifiedBy>ΛΥΤΡΑ ΔΗΜΗΤΡΑ</cp:lastModifiedBy>
  <cp:revision>143</cp:revision>
  <dcterms:created xsi:type="dcterms:W3CDTF">2015-06-24T08:54:36Z</dcterms:created>
  <dcterms:modified xsi:type="dcterms:W3CDTF">2022-11-14T06:25:41Z</dcterms:modified>
</cp:coreProperties>
</file>