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42" r:id="rId1"/>
  </p:sldMasterIdLst>
  <p:sldIdLst>
    <p:sldId id="256" r:id="rId2"/>
    <p:sldId id="300" r:id="rId3"/>
    <p:sldId id="279" r:id="rId4"/>
    <p:sldId id="281" r:id="rId5"/>
    <p:sldId id="283" r:id="rId6"/>
    <p:sldId id="284" r:id="rId7"/>
    <p:sldId id="285" r:id="rId8"/>
    <p:sldId id="286" r:id="rId9"/>
    <p:sldId id="287" r:id="rId10"/>
    <p:sldId id="289" r:id="rId11"/>
    <p:sldId id="290" r:id="rId12"/>
    <p:sldId id="291" r:id="rId13"/>
    <p:sldId id="298" r:id="rId14"/>
    <p:sldId id="293" r:id="rId15"/>
    <p:sldId id="294" r:id="rId16"/>
    <p:sldId id="295" r:id="rId17"/>
    <p:sldId id="296" r:id="rId18"/>
    <p:sldId id="282" r:id="rId1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84E427A-3D55-4303-BF80-6455036E1DE7}" styleName="Στυλ με θέμα 1 - Έμφαση 2">
    <a:tblBg>
      <a:fillRef idx="2">
        <a:schemeClr val="accent2"/>
      </a:fillRef>
      <a:effectRef idx="1">
        <a:schemeClr val="accent2"/>
      </a:effectRef>
    </a:tblBg>
    <a:wholeTbl>
      <a:tcTxStyle>
        <a:fontRef idx="minor">
          <a:scrgbClr r="0" g="0" b="0"/>
        </a:fontRef>
        <a:schemeClr val="dk1"/>
      </a:tcTxStyle>
      <a:tcStyle>
        <a:tcBdr>
          <a:left>
            <a:lnRef idx="1">
              <a:schemeClr val="accent2"/>
            </a:lnRef>
          </a:left>
          <a:right>
            <a:lnRef idx="1">
              <a:schemeClr val="accent2"/>
            </a:lnRef>
          </a:right>
          <a:top>
            <a:lnRef idx="1">
              <a:schemeClr val="accent2"/>
            </a:lnRef>
          </a:top>
          <a:bottom>
            <a:lnRef idx="1">
              <a:schemeClr val="accent2"/>
            </a:lnRef>
          </a:bottom>
          <a:insideH>
            <a:lnRef idx="1">
              <a:schemeClr val="accent2"/>
            </a:lnRef>
          </a:insideH>
          <a:insideV>
            <a:lnRef idx="1">
              <a:schemeClr val="accent2"/>
            </a:lnRef>
          </a:insideV>
        </a:tcBdr>
        <a:fill>
          <a:noFill/>
        </a:fill>
      </a:tcStyle>
    </a:wholeTbl>
    <a:band1H>
      <a:tcStyle>
        <a:tcBdr/>
        <a:fill>
          <a:solidFill>
            <a:schemeClr val="accent2">
              <a:alpha val="40000"/>
            </a:schemeClr>
          </a:solidFill>
        </a:fill>
      </a:tcStyle>
    </a:band1H>
    <a:band2H>
      <a:tcStyle>
        <a:tcBdr/>
      </a:tcStyle>
    </a:band2H>
    <a:band1V>
      <a:tcStyle>
        <a:tcBdr>
          <a:top>
            <a:lnRef idx="1">
              <a:schemeClr val="accent2"/>
            </a:lnRef>
          </a:top>
          <a:bottom>
            <a:lnRef idx="1">
              <a:schemeClr val="accent2"/>
            </a:lnRef>
          </a:bottom>
        </a:tcBdr>
        <a:fill>
          <a:solidFill>
            <a:schemeClr val="accent2">
              <a:alpha val="40000"/>
            </a:schemeClr>
          </a:solidFill>
        </a:fill>
      </a:tcStyle>
    </a:band1V>
    <a:band2V>
      <a:tcStyle>
        <a:tcBdr/>
      </a:tcStyle>
    </a:band2V>
    <a:lastCol>
      <a:tcTxStyle b="on"/>
      <a:tcStyle>
        <a:tcBdr>
          <a:left>
            <a:lnRef idx="2">
              <a:schemeClr val="accent2"/>
            </a:lnRef>
          </a:left>
          <a:right>
            <a:lnRef idx="1">
              <a:schemeClr val="accent2"/>
            </a:lnRef>
          </a:right>
          <a:top>
            <a:lnRef idx="1">
              <a:schemeClr val="accent2"/>
            </a:lnRef>
          </a:top>
          <a:bottom>
            <a:lnRef idx="1">
              <a:schemeClr val="accent2"/>
            </a:lnRef>
          </a:bottom>
          <a:insideH>
            <a:lnRef idx="1">
              <a:schemeClr val="accent2"/>
            </a:lnRef>
          </a:insideH>
          <a:insideV>
            <a:ln>
              <a:noFill/>
            </a:ln>
          </a:insideV>
        </a:tcBdr>
      </a:tcStyle>
    </a:lastCol>
    <a:firstCol>
      <a:tcTxStyle b="on"/>
      <a:tcStyle>
        <a:tcBdr>
          <a:left>
            <a:lnRef idx="1">
              <a:schemeClr val="accent2"/>
            </a:lnRef>
          </a:left>
          <a:right>
            <a:lnRef idx="2">
              <a:schemeClr val="accent2"/>
            </a:lnRef>
          </a:right>
          <a:top>
            <a:lnRef idx="1">
              <a:schemeClr val="accent2"/>
            </a:lnRef>
          </a:top>
          <a:bottom>
            <a:lnRef idx="1">
              <a:schemeClr val="accent2"/>
            </a:lnRef>
          </a:bottom>
          <a:insideH>
            <a:lnRef idx="1">
              <a:schemeClr val="accent2"/>
            </a:lnRef>
          </a:insideH>
          <a:insideV>
            <a:ln>
              <a:noFill/>
            </a:ln>
          </a:insideV>
        </a:tcBdr>
      </a:tcStyle>
    </a:firstCol>
    <a:lastRow>
      <a:tcTxStyle b="on"/>
      <a:tcStyle>
        <a:tcBdr>
          <a:left>
            <a:lnRef idx="1">
              <a:schemeClr val="accent2"/>
            </a:lnRef>
          </a:left>
          <a:right>
            <a:lnRef idx="1">
              <a:schemeClr val="accent2"/>
            </a:lnRef>
          </a:right>
          <a:top>
            <a:lnRef idx="2">
              <a:schemeClr val="accent2"/>
            </a:lnRef>
          </a:top>
          <a:bottom>
            <a:lnRef idx="2">
              <a:schemeClr val="accent2"/>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2"/>
            </a:lnRef>
          </a:left>
          <a:right>
            <a:lnRef idx="1">
              <a:schemeClr val="accent2"/>
            </a:lnRef>
          </a:right>
          <a:top>
            <a:lnRef idx="1">
              <a:schemeClr val="accent2"/>
            </a:lnRef>
          </a:top>
          <a:bottom>
            <a:lnRef idx="2">
              <a:schemeClr val="lt1"/>
            </a:lnRef>
          </a:bottom>
          <a:insideH>
            <a:ln>
              <a:noFill/>
            </a:ln>
          </a:insideH>
          <a:insideV>
            <a:ln>
              <a:noFill/>
            </a:ln>
          </a:insideV>
        </a:tcBdr>
        <a:fill>
          <a:solidFill>
            <a:schemeClr val="accent2"/>
          </a:solidFill>
        </a:fill>
      </a:tcStyle>
    </a:firstRow>
  </a:tblStyle>
  <a:tblStyle styleId="{08FB837D-C827-4EFA-A057-4D05807E0F7C}" styleName="Στυλ με θέμα 1 - Έμφαση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5C22544A-7EE6-4342-B048-85BDC9FD1C3A}" styleName="Μεσαίο στυλ 2 - Έμφαση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422" autoAdjust="0"/>
    <p:restoredTop sz="94660"/>
  </p:normalViewPr>
  <p:slideViewPr>
    <p:cSldViewPr>
      <p:cViewPr varScale="1">
        <p:scale>
          <a:sx n="109" d="100"/>
          <a:sy n="109" d="100"/>
        </p:scale>
        <p:origin x="648" y="108"/>
      </p:cViewPr>
      <p:guideLst>
        <p:guide orient="horz" pos="2160"/>
        <p:guide pos="384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diagrams/colors1.xml><?xml version="1.0" encoding="utf-8"?>
<dgm:colorsDef xmlns:dgm="http://schemas.openxmlformats.org/drawingml/2006/diagram" xmlns:a="http://schemas.openxmlformats.org/drawingml/2006/main" uniqueId="urn:microsoft.com/office/officeart/2005/8/colors/colorful3">
  <dgm:title val=""/>
  <dgm:desc val=""/>
  <dgm:catLst>
    <dgm:cat type="colorful" pri="10300"/>
  </dgm:catLst>
  <dgm:styleLbl name="node0">
    <dgm:fillClrLst meth="repeat">
      <a:schemeClr val="accent2"/>
    </dgm:fillClrLst>
    <dgm:linClrLst meth="repeat">
      <a:schemeClr val="lt1"/>
    </dgm:linClrLst>
    <dgm:effectClrLst/>
    <dgm:txLinClrLst/>
    <dgm:txFillClrLst/>
    <dgm:txEffectClrLst/>
  </dgm:styleLbl>
  <dgm:styleLbl name="node1">
    <dgm:fillClrLst>
      <a:schemeClr val="accent3"/>
      <a:schemeClr val="accent4"/>
    </dgm:fillClrLst>
    <dgm:linClrLst meth="repeat">
      <a:schemeClr val="lt1"/>
    </dgm:linClrLst>
    <dgm:effectClrLst/>
    <dgm:txLinClrLst/>
    <dgm:txFillClrLst/>
    <dgm:txEffectClrLst/>
  </dgm:styleLbl>
  <dgm:styleLbl name="alignNode1">
    <dgm:fillClrLst>
      <a:schemeClr val="accent3"/>
      <a:schemeClr val="accent4"/>
    </dgm:fillClrLst>
    <dgm:linClrLst>
      <a:schemeClr val="accent3"/>
      <a:schemeClr val="accent4"/>
    </dgm:linClrLst>
    <dgm:effectClrLst/>
    <dgm:txLinClrLst/>
    <dgm:txFillClrLst/>
    <dgm:txEffectClrLst/>
  </dgm:styleLbl>
  <dgm:styleLbl name="lnNode1">
    <dgm:fillClrLst>
      <a:schemeClr val="accent3"/>
      <a:schemeClr val="accent4"/>
    </dgm:fillClrLst>
    <dgm:linClrLst meth="repeat">
      <a:schemeClr val="lt1"/>
    </dgm:linClrLst>
    <dgm:effectClrLst/>
    <dgm:txLinClrLst/>
    <dgm:txFillClrLst/>
    <dgm:txEffectClrLst/>
  </dgm:styleLbl>
  <dgm:styleLbl name="vennNode1">
    <dgm:fillClrLst>
      <a:schemeClr val="accent3">
        <a:alpha val="50000"/>
      </a:schemeClr>
      <a:schemeClr val="accent4">
        <a:alpha val="50000"/>
      </a:schemeClr>
    </dgm:fillClrLst>
    <dgm:linClrLst meth="repeat">
      <a:schemeClr val="lt1"/>
    </dgm:linClrLst>
    <dgm:effectClrLst/>
    <dgm:txLinClrLst/>
    <dgm:txFillClrLst/>
    <dgm:txEffectClrLst/>
  </dgm:styleLbl>
  <dgm:styleLbl name="node2">
    <dgm:fillClrLst>
      <a:schemeClr val="accent4"/>
    </dgm:fillClrLst>
    <dgm:linClrLst meth="repeat">
      <a:schemeClr val="lt1"/>
    </dgm:linClrLst>
    <dgm:effectClrLst/>
    <dgm:txLinClrLst/>
    <dgm:txFillClrLst/>
    <dgm:txEffectClrLst/>
  </dgm:styleLbl>
  <dgm:styleLbl name="node3">
    <dgm:fillClrLst>
      <a:schemeClr val="accent5"/>
    </dgm:fillClrLst>
    <dgm:linClrLst meth="repeat">
      <a:schemeClr val="lt1"/>
    </dgm:linClrLst>
    <dgm:effectClrLst/>
    <dgm:txLinClrLst/>
    <dgm:txFillClrLst/>
    <dgm:txEffectClrLst/>
  </dgm:styleLbl>
  <dgm:styleLbl name="node4">
    <dgm:fillClrLst>
      <a:schemeClr val="accent6"/>
    </dgm:fillClrLst>
    <dgm:linClrLst meth="repeat">
      <a:schemeClr val="lt1"/>
    </dgm:linClrLst>
    <dgm:effectClrLst/>
    <dgm:txLinClrLst/>
    <dgm:txFillClrLst/>
    <dgm:txEffectClrLst/>
  </dgm:styleLbl>
  <dgm:styleLbl name="fgImgPlace1">
    <dgm:fillClrLst>
      <a:schemeClr val="accent3">
        <a:tint val="50000"/>
      </a:schemeClr>
      <a:schemeClr val="accent4">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3">
        <a:tint val="50000"/>
      </a:schemeClr>
      <a:schemeClr val="accent4">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3"/>
      <a:schemeClr val="accent4"/>
    </dgm:fillClrLst>
    <dgm:linClrLst meth="repeat">
      <a:schemeClr val="lt1"/>
    </dgm:linClrLst>
    <dgm:effectClrLst/>
    <dgm:txLinClrLst/>
    <dgm:txFillClrLst/>
    <dgm:txEffectClrLst/>
  </dgm:styleLbl>
  <dgm:styleLbl name="fgSibTrans2D1">
    <dgm:fillClrLst>
      <a:schemeClr val="accent3"/>
      <a:schemeClr val="accent4"/>
    </dgm:fillClrLst>
    <dgm:linClrLst meth="repeat">
      <a:schemeClr val="lt1"/>
    </dgm:linClrLst>
    <dgm:effectClrLst/>
    <dgm:txLinClrLst/>
    <dgm:txFillClrLst meth="repeat">
      <a:schemeClr val="lt1"/>
    </dgm:txFillClrLst>
    <dgm:txEffectClrLst/>
  </dgm:styleLbl>
  <dgm:styleLbl name="bgSibTrans2D1">
    <dgm:fillClrLst>
      <a:schemeClr val="accent3"/>
      <a:schemeClr val="accent4"/>
    </dgm:fillClrLst>
    <dgm:linClrLst meth="repeat">
      <a:schemeClr val="lt1"/>
    </dgm:linClrLst>
    <dgm:effectClrLst/>
    <dgm:txLinClrLst/>
    <dgm:txFillClrLst meth="repeat">
      <a:schemeClr val="lt1"/>
    </dgm:txFillClrLst>
    <dgm:txEffectClrLst/>
  </dgm:styleLbl>
  <dgm:styleLbl name="sibTrans1D1">
    <dgm:fillClrLst/>
    <dgm:linClrLst>
      <a:schemeClr val="accent3"/>
      <a:schemeClr val="accent4"/>
    </dgm:linClrLst>
    <dgm:effectClrLst/>
    <dgm:txLinClrLst/>
    <dgm:txFillClrLst meth="repeat">
      <a:schemeClr val="tx1"/>
    </dgm:txFillClrLst>
    <dgm:txEffectClrLst/>
  </dgm:styleLbl>
  <dgm:styleLbl name="callout">
    <dgm:fillClrLst meth="repeat">
      <a:schemeClr val="accent3"/>
    </dgm:fillClrLst>
    <dgm:linClrLst meth="repeat">
      <a:schemeClr val="accent3">
        <a:tint val="50000"/>
      </a:schemeClr>
    </dgm:linClrLst>
    <dgm:effectClrLst/>
    <dgm:txLinClrLst/>
    <dgm:txFillClrLst meth="repeat">
      <a:schemeClr val="tx1"/>
    </dgm:txFillClrLst>
    <dgm:txEffectClrLst/>
  </dgm:styleLbl>
  <dgm:styleLbl name="asst0">
    <dgm:fillClrLst meth="repeat">
      <a:schemeClr val="accent3"/>
    </dgm:fillClrLst>
    <dgm:linClrLst meth="repeat">
      <a:schemeClr val="lt1">
        <a:shade val="80000"/>
      </a:schemeClr>
    </dgm:linClrLst>
    <dgm:effectClrLst/>
    <dgm:txLinClrLst/>
    <dgm:txFillClrLst/>
    <dgm:txEffectClrLst/>
  </dgm:styleLbl>
  <dgm:styleLbl name="asst1">
    <dgm:fillClrLst meth="repeat">
      <a:schemeClr val="accent4"/>
    </dgm:fillClrLst>
    <dgm:linClrLst meth="repeat">
      <a:schemeClr val="lt1">
        <a:shade val="80000"/>
      </a:schemeClr>
    </dgm:linClrLst>
    <dgm:effectClrLst/>
    <dgm:txLinClrLst/>
    <dgm:txFillClrLst/>
    <dgm:txEffectClrLst/>
  </dgm:styleLbl>
  <dgm:styleLbl name="asst2">
    <dgm:fillClrLst>
      <a:schemeClr val="accent5"/>
    </dgm:fillClrLst>
    <dgm:linClrLst meth="repeat">
      <a:schemeClr val="lt1"/>
    </dgm:linClrLst>
    <dgm:effectClrLst/>
    <dgm:txLinClrLst/>
    <dgm:txFillClrLst/>
    <dgm:txEffectClrLst/>
  </dgm:styleLbl>
  <dgm:styleLbl name="asst3">
    <dgm:fillClrLst>
      <a:schemeClr val="accent6"/>
    </dgm:fillClrLst>
    <dgm:linClrLst meth="repeat">
      <a:schemeClr val="lt1"/>
    </dgm:linClrLst>
    <dgm:effectClrLst/>
    <dgm:txLinClrLst/>
    <dgm:txFillClrLst/>
    <dgm:txEffectClrLst/>
  </dgm:styleLbl>
  <dgm:styleLbl name="asst4">
    <dgm:fillClrLst>
      <a:schemeClr val="accent1"/>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3"/>
    </dgm:fillClrLst>
    <dgm:linClrLst meth="repeat">
      <a:schemeClr val="accent3"/>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4"/>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5"/>
    </dgm:linClrLst>
    <dgm:effectClrLst/>
    <dgm:txLinClrLst/>
    <dgm:txFillClrLst meth="repeat">
      <a:schemeClr val="tx1"/>
    </dgm:txFillClrLst>
    <dgm:txEffectClrLst/>
  </dgm:styleLbl>
  <dgm:styleLbl name="parChTrans1D4">
    <dgm:fillClrLst meth="repeat">
      <a:schemeClr val="accent6">
        <a:tint val="50000"/>
      </a:schemeClr>
    </dgm:fillClrLst>
    <dgm:linClrLst meth="repeat">
      <a:schemeClr val="accent6"/>
    </dgm:linClrLst>
    <dgm:effectClrLst/>
    <dgm:txLinClrLst/>
    <dgm:txFillClrLst meth="repeat">
      <a:schemeClr val="tx1"/>
    </dgm:txFillClrLst>
    <dgm:txEffectClrLst/>
  </dgm:styleLbl>
  <dgm:styleLbl name="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conF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align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3"/>
      <a:schemeClr val="accent4"/>
    </dgm:linClrLst>
    <dgm:effectClrLst/>
    <dgm:txLinClrLst/>
    <dgm:txFillClrLst meth="repeat">
      <a:schemeClr val="dk1"/>
    </dgm:txFillClrLst>
    <dgm:txEffectClrLst/>
  </dgm:styleLbl>
  <dgm:styleLbl name="solidFgAcc1">
    <dgm:fillClrLst meth="repeat">
      <a:schemeClr val="lt1"/>
    </dgm:fillClrLst>
    <dgm:linClrLst>
      <a:schemeClr val="accent3"/>
      <a:schemeClr val="accent4"/>
    </dgm:linClrLst>
    <dgm:effectClrLst/>
    <dgm:txLinClrLst/>
    <dgm:txFillClrLst meth="repeat">
      <a:schemeClr val="dk1"/>
    </dgm:txFillClrLst>
    <dgm:txEffectClrLst/>
  </dgm:styleLbl>
  <dgm:styleLbl name="solidAlignAcc1">
    <dgm:fillClrLst meth="repeat">
      <a:schemeClr val="lt1"/>
    </dgm:fillClrLst>
    <dgm:linClrLst>
      <a:schemeClr val="accent3"/>
      <a:schemeClr val="accent4"/>
    </dgm:linClrLst>
    <dgm:effectClrLst/>
    <dgm:txLinClrLst/>
    <dgm:txFillClrLst meth="repeat">
      <a:schemeClr val="dk1"/>
    </dgm:txFillClrLst>
    <dgm:txEffectClrLst/>
  </dgm:styleLbl>
  <dgm:styleLbl name="solidBgAcc1">
    <dgm:fillClrLst meth="repeat">
      <a:schemeClr val="lt1"/>
    </dgm:fillClrLst>
    <dgm:linClrLst>
      <a:schemeClr val="accent3"/>
      <a:schemeClr val="accent4"/>
    </dgm:linClrLst>
    <dgm:effectClrLst/>
    <dgm:txLinClrLst/>
    <dgm:txFillClrLst meth="repeat">
      <a:schemeClr val="dk1"/>
    </dgm:txFillClrLst>
    <dgm:txEffectClrLst/>
  </dgm:styleLbl>
  <dgm:styleLbl name="f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align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bgAccFollowNode1">
    <dgm:fillClrLst>
      <a:schemeClr val="accent3">
        <a:tint val="40000"/>
        <a:alpha val="90000"/>
      </a:schemeClr>
      <a:schemeClr val="accent4">
        <a:tint val="40000"/>
        <a:alpha val="90000"/>
      </a:schemeClr>
    </dgm:fillClrLst>
    <dgm:linClrLst>
      <a:schemeClr val="accent3">
        <a:tint val="40000"/>
        <a:alpha val="90000"/>
      </a:schemeClr>
      <a:schemeClr val="accent4">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2"/>
    </dgm:linClrLst>
    <dgm:effectClrLst/>
    <dgm:txLinClrLst/>
    <dgm:txFillClrLst meth="repeat">
      <a:schemeClr val="dk1"/>
    </dgm:txFillClrLst>
    <dgm:txEffectClrLst/>
  </dgm:styleLbl>
  <dgm:styleLbl name="fgAcc2">
    <dgm:fillClrLst meth="repeat">
      <a:schemeClr val="lt1">
        <a:alpha val="90000"/>
      </a:schemeClr>
    </dgm:fillClrLst>
    <dgm:linClrLst>
      <a:schemeClr val="accent4"/>
    </dgm:linClrLst>
    <dgm:effectClrLst/>
    <dgm:txLinClrLst/>
    <dgm:txFillClrLst meth="repeat">
      <a:schemeClr val="dk1"/>
    </dgm:txFillClrLst>
    <dgm:txEffectClrLst/>
  </dgm:styleLbl>
  <dgm:styleLbl name="fgAcc3">
    <dgm:fillClrLst meth="repeat">
      <a:schemeClr val="lt1">
        <a:alpha val="90000"/>
      </a:schemeClr>
    </dgm:fillClrLst>
    <dgm:linClrLst>
      <a:schemeClr val="accent5"/>
    </dgm:linClrLst>
    <dgm:effectClrLst/>
    <dgm:txLinClrLst/>
    <dgm:txFillClrLst meth="repeat">
      <a:schemeClr val="dk1"/>
    </dgm:txFillClrLst>
    <dgm:txEffectClrLst/>
  </dgm:styleLbl>
  <dgm:styleLbl name="fgAcc4">
    <dgm:fillClrLst meth="repeat">
      <a:schemeClr val="lt1">
        <a:alpha val="90000"/>
      </a:schemeClr>
    </dgm:fillClrLst>
    <dgm:linClrLst>
      <a:schemeClr val="accent6"/>
    </dgm:linClrLst>
    <dgm:effectClrLst/>
    <dgm:txLinClrLst/>
    <dgm:txFillClrLst meth="repeat">
      <a:schemeClr val="dk1"/>
    </dgm:txFillClrLst>
    <dgm:txEffectClrLst/>
  </dgm:styleLbl>
  <dgm:styleLbl name="bgShp">
    <dgm:fillClrLst meth="repeat">
      <a:schemeClr val="accent3">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3">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3"/>
    </dgm:linClrLst>
    <dgm:effectClrLst/>
    <dgm:txLinClrLst/>
    <dgm:txFillClrLst meth="repeat">
      <a:schemeClr val="lt1"/>
    </dgm:txFillClrLst>
    <dgm:txEffectClrLst/>
  </dgm:styleLbl>
  <dgm:styleLbl name="fgShp">
    <dgm:fillClrLst meth="repeat">
      <a:schemeClr val="accent3">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67E6FDB7-56FD-4DA0-9839-A58D32673200}" type="doc">
      <dgm:prSet loTypeId="urn:microsoft.com/office/officeart/2005/8/layout/process5" loCatId="process" qsTypeId="urn:microsoft.com/office/officeart/2005/8/quickstyle/simple1" qsCatId="simple" csTypeId="urn:microsoft.com/office/officeart/2005/8/colors/colorful3" csCatId="colorful" phldr="1"/>
      <dgm:spPr/>
      <dgm:t>
        <a:bodyPr/>
        <a:lstStyle/>
        <a:p>
          <a:endParaRPr lang="el-GR"/>
        </a:p>
      </dgm:t>
    </dgm:pt>
    <dgm:pt modelId="{24FC986A-6259-40D1-9EC2-0E92D39D4362}">
      <dgm:prSet phldrT="[Κείμενο]" custT="1"/>
      <dgm:spPr/>
      <dgm:t>
        <a:bodyPr/>
        <a:lstStyle/>
        <a:p>
          <a:r>
            <a:rPr lang="el-GR" sz="1600" dirty="0"/>
            <a:t>ΣΤΑΔΙΟ Α΄: Έλεγχος πληρότητας και </a:t>
          </a:r>
          <a:r>
            <a:rPr lang="el-GR" sz="1600" dirty="0" err="1"/>
            <a:t>επιλεξιμότητας</a:t>
          </a:r>
          <a:r>
            <a:rPr lang="el-GR" sz="1600" dirty="0"/>
            <a:t> πρότασης</a:t>
          </a:r>
        </a:p>
      </dgm:t>
    </dgm:pt>
    <dgm:pt modelId="{8FFCA9B8-5C6E-46FD-AD9F-D7D2B5BCBF03}" type="parTrans" cxnId="{A31FB6A4-34FB-4D42-9193-47F70066BA86}">
      <dgm:prSet/>
      <dgm:spPr/>
      <dgm:t>
        <a:bodyPr/>
        <a:lstStyle/>
        <a:p>
          <a:endParaRPr lang="el-GR" sz="1600"/>
        </a:p>
      </dgm:t>
    </dgm:pt>
    <dgm:pt modelId="{1224C925-09C2-48BB-B92C-EC028CC6A10C}" type="sibTrans" cxnId="{A31FB6A4-34FB-4D42-9193-47F70066BA86}">
      <dgm:prSet custT="1"/>
      <dgm:spPr/>
      <dgm:t>
        <a:bodyPr/>
        <a:lstStyle/>
        <a:p>
          <a:endParaRPr lang="el-GR" sz="1600"/>
        </a:p>
      </dgm:t>
    </dgm:pt>
    <dgm:pt modelId="{5BBB6C5B-972C-4553-915D-90A48679FEF4}">
      <dgm:prSet phldrT="[Κείμενο]" custT="1"/>
      <dgm:spPr/>
      <dgm:t>
        <a:bodyPr/>
        <a:lstStyle/>
        <a:p>
          <a:r>
            <a:rPr lang="el-GR" sz="1600" dirty="0"/>
            <a:t>ΣΤΑΔΙΟ Β΄: Αξιολόγηση των προτάσεων ανά ομάδα κριτηρίων</a:t>
          </a:r>
        </a:p>
      </dgm:t>
    </dgm:pt>
    <dgm:pt modelId="{9D9D12CB-BE13-4C56-A655-9E8FAF91FB2A}" type="parTrans" cxnId="{7DB8851F-7E53-444C-8851-D71606CF966A}">
      <dgm:prSet/>
      <dgm:spPr/>
      <dgm:t>
        <a:bodyPr/>
        <a:lstStyle/>
        <a:p>
          <a:endParaRPr lang="el-GR" sz="1600"/>
        </a:p>
      </dgm:t>
    </dgm:pt>
    <dgm:pt modelId="{7A66ACC9-33DD-464A-B853-6B0285403A0D}" type="sibTrans" cxnId="{7DB8851F-7E53-444C-8851-D71606CF966A}">
      <dgm:prSet custT="1"/>
      <dgm:spPr/>
      <dgm:t>
        <a:bodyPr/>
        <a:lstStyle/>
        <a:p>
          <a:endParaRPr lang="el-GR" sz="1600"/>
        </a:p>
      </dgm:t>
    </dgm:pt>
    <dgm:pt modelId="{F4B2D96B-238E-40C9-A658-582715478471}">
      <dgm:prSet phldrT="[Κείμενο]" custT="1"/>
      <dgm:spPr/>
      <dgm:t>
        <a:bodyPr/>
        <a:lstStyle/>
        <a:p>
          <a:r>
            <a:rPr lang="el-GR" sz="1600" dirty="0"/>
            <a:t>1η ΟΜΑΔΑ ΚΡΙΤΗΡΙΩΝ: Εμπλεκόμενοι Φορείς και πληρότητα περιεχομένου της πρότασης</a:t>
          </a:r>
        </a:p>
      </dgm:t>
    </dgm:pt>
    <dgm:pt modelId="{A76C0E3E-02C9-4562-9FCE-B34AC9BF9234}" type="parTrans" cxnId="{5166C81A-4E56-429D-B4B7-26AE16FF6AF0}">
      <dgm:prSet/>
      <dgm:spPr/>
      <dgm:t>
        <a:bodyPr/>
        <a:lstStyle/>
        <a:p>
          <a:endParaRPr lang="el-GR" sz="1600"/>
        </a:p>
      </dgm:t>
    </dgm:pt>
    <dgm:pt modelId="{8E39DC90-E425-4999-B68B-AF7B4821193B}" type="sibTrans" cxnId="{5166C81A-4E56-429D-B4B7-26AE16FF6AF0}">
      <dgm:prSet custT="1"/>
      <dgm:spPr/>
      <dgm:t>
        <a:bodyPr/>
        <a:lstStyle/>
        <a:p>
          <a:endParaRPr lang="el-GR" sz="1600"/>
        </a:p>
      </dgm:t>
    </dgm:pt>
    <dgm:pt modelId="{F86A9C3E-6A2F-4549-8A5C-2EED4CDC5F66}">
      <dgm:prSet phldrT="[Κείμενο]" custT="1"/>
      <dgm:spPr/>
      <dgm:t>
        <a:bodyPr/>
        <a:lstStyle/>
        <a:p>
          <a:r>
            <a:rPr lang="el-GR" sz="1600" dirty="0"/>
            <a:t>2η ΟΜΑΔΑ ΚΡΙΤΗΡΙΩΝ: Ενσωμάτωση οριζόντιων πολιτικών και τήρηση θεσμικού Πλαισίου</a:t>
          </a:r>
        </a:p>
      </dgm:t>
    </dgm:pt>
    <dgm:pt modelId="{1FA9B738-967B-42A5-B660-D2FA0FB79EAF}" type="parTrans" cxnId="{B0337783-62F4-484F-BB51-847EB17E583D}">
      <dgm:prSet/>
      <dgm:spPr/>
      <dgm:t>
        <a:bodyPr/>
        <a:lstStyle/>
        <a:p>
          <a:endParaRPr lang="el-GR" sz="1600"/>
        </a:p>
      </dgm:t>
    </dgm:pt>
    <dgm:pt modelId="{16A61B1A-16A5-40D0-80B3-23A5E0AFA8AF}" type="sibTrans" cxnId="{B0337783-62F4-484F-BB51-847EB17E583D}">
      <dgm:prSet custT="1"/>
      <dgm:spPr/>
      <dgm:t>
        <a:bodyPr/>
        <a:lstStyle/>
        <a:p>
          <a:endParaRPr lang="el-GR" sz="1600"/>
        </a:p>
      </dgm:t>
    </dgm:pt>
    <dgm:pt modelId="{8DFA6F72-B1BF-424C-A148-EF317261229C}">
      <dgm:prSet phldrT="[Κείμενο]" custT="1"/>
      <dgm:spPr/>
      <dgm:t>
        <a:bodyPr/>
        <a:lstStyle/>
        <a:p>
          <a:r>
            <a:rPr lang="el-GR" sz="1600" dirty="0"/>
            <a:t>4η ΟΜΑΔΑ ΚΡΙΤΗΡΙΩΝ: Ωριμότητα</a:t>
          </a:r>
        </a:p>
      </dgm:t>
    </dgm:pt>
    <dgm:pt modelId="{EB22066D-D793-466C-91E2-04ECE4C190F9}" type="parTrans" cxnId="{927E0558-1669-4FD9-8372-407C0859BA37}">
      <dgm:prSet/>
      <dgm:spPr/>
      <dgm:t>
        <a:bodyPr/>
        <a:lstStyle/>
        <a:p>
          <a:endParaRPr lang="el-GR" sz="1600"/>
        </a:p>
      </dgm:t>
    </dgm:pt>
    <dgm:pt modelId="{4D5FBC2C-3F23-4190-AA68-7D49D0578310}" type="sibTrans" cxnId="{927E0558-1669-4FD9-8372-407C0859BA37}">
      <dgm:prSet custT="1"/>
      <dgm:spPr/>
      <dgm:t>
        <a:bodyPr/>
        <a:lstStyle/>
        <a:p>
          <a:endParaRPr lang="el-GR" sz="1600"/>
        </a:p>
      </dgm:t>
    </dgm:pt>
    <dgm:pt modelId="{C365795F-8B4B-4BF9-8F09-E1FB8BFF0661}">
      <dgm:prSet custT="1"/>
      <dgm:spPr/>
      <dgm:t>
        <a:bodyPr/>
        <a:lstStyle/>
        <a:p>
          <a:r>
            <a:rPr lang="el-GR" sz="1600" dirty="0"/>
            <a:t>3η ΟΜΑΔΑ ΚΡΙΤΗΡΙΩΝ: Σκοπιμότητα πράξης</a:t>
          </a:r>
        </a:p>
      </dgm:t>
    </dgm:pt>
    <dgm:pt modelId="{7BD8E0A5-C83E-45A5-B401-B4C9E7C14184}" type="parTrans" cxnId="{3FB5B108-1293-4C3A-BE25-972752B68F3D}">
      <dgm:prSet/>
      <dgm:spPr/>
      <dgm:t>
        <a:bodyPr/>
        <a:lstStyle/>
        <a:p>
          <a:endParaRPr lang="el-GR" sz="1600"/>
        </a:p>
      </dgm:t>
    </dgm:pt>
    <dgm:pt modelId="{F889F6C8-BDFE-48C9-9A31-DDDE416D72CE}" type="sibTrans" cxnId="{3FB5B108-1293-4C3A-BE25-972752B68F3D}">
      <dgm:prSet custT="1"/>
      <dgm:spPr/>
      <dgm:t>
        <a:bodyPr/>
        <a:lstStyle/>
        <a:p>
          <a:endParaRPr lang="el-GR" sz="1600"/>
        </a:p>
      </dgm:t>
    </dgm:pt>
    <dgm:pt modelId="{C328DB4E-D65A-4982-83FE-795A6F695AA2}" type="pres">
      <dgm:prSet presAssocID="{67E6FDB7-56FD-4DA0-9839-A58D32673200}" presName="diagram" presStyleCnt="0">
        <dgm:presLayoutVars>
          <dgm:dir/>
          <dgm:resizeHandles val="exact"/>
        </dgm:presLayoutVars>
      </dgm:prSet>
      <dgm:spPr/>
      <dgm:t>
        <a:bodyPr/>
        <a:lstStyle/>
        <a:p>
          <a:endParaRPr lang="el-GR"/>
        </a:p>
      </dgm:t>
    </dgm:pt>
    <dgm:pt modelId="{0A74479B-5E8F-4595-BC30-CD3B7EC5DA68}" type="pres">
      <dgm:prSet presAssocID="{24FC986A-6259-40D1-9EC2-0E92D39D4362}" presName="node" presStyleLbl="node1" presStyleIdx="0" presStyleCnt="6" custScaleX="124891" custScaleY="184710">
        <dgm:presLayoutVars>
          <dgm:bulletEnabled val="1"/>
        </dgm:presLayoutVars>
      </dgm:prSet>
      <dgm:spPr/>
      <dgm:t>
        <a:bodyPr/>
        <a:lstStyle/>
        <a:p>
          <a:endParaRPr lang="el-GR"/>
        </a:p>
      </dgm:t>
    </dgm:pt>
    <dgm:pt modelId="{9F85ECC8-004A-4A8C-BA42-4C586507EF55}" type="pres">
      <dgm:prSet presAssocID="{1224C925-09C2-48BB-B92C-EC028CC6A10C}" presName="sibTrans" presStyleLbl="sibTrans2D1" presStyleIdx="0" presStyleCnt="5"/>
      <dgm:spPr/>
      <dgm:t>
        <a:bodyPr/>
        <a:lstStyle/>
        <a:p>
          <a:endParaRPr lang="el-GR"/>
        </a:p>
      </dgm:t>
    </dgm:pt>
    <dgm:pt modelId="{CFEF95C5-48E8-45D3-9A20-04A4E4F28571}" type="pres">
      <dgm:prSet presAssocID="{1224C925-09C2-48BB-B92C-EC028CC6A10C}" presName="connectorText" presStyleLbl="sibTrans2D1" presStyleIdx="0" presStyleCnt="5"/>
      <dgm:spPr/>
      <dgm:t>
        <a:bodyPr/>
        <a:lstStyle/>
        <a:p>
          <a:endParaRPr lang="el-GR"/>
        </a:p>
      </dgm:t>
    </dgm:pt>
    <dgm:pt modelId="{EDFBF5D3-87DB-40FA-B988-9A3B6DAA7912}" type="pres">
      <dgm:prSet presAssocID="{5BBB6C5B-972C-4553-915D-90A48679FEF4}" presName="node" presStyleLbl="node1" presStyleIdx="1" presStyleCnt="6" custScaleY="179990">
        <dgm:presLayoutVars>
          <dgm:bulletEnabled val="1"/>
        </dgm:presLayoutVars>
      </dgm:prSet>
      <dgm:spPr/>
      <dgm:t>
        <a:bodyPr/>
        <a:lstStyle/>
        <a:p>
          <a:endParaRPr lang="el-GR"/>
        </a:p>
      </dgm:t>
    </dgm:pt>
    <dgm:pt modelId="{796B24BF-7788-4C1B-B649-693EEED959B3}" type="pres">
      <dgm:prSet presAssocID="{7A66ACC9-33DD-464A-B853-6B0285403A0D}" presName="sibTrans" presStyleLbl="sibTrans2D1" presStyleIdx="1" presStyleCnt="5"/>
      <dgm:spPr/>
      <dgm:t>
        <a:bodyPr/>
        <a:lstStyle/>
        <a:p>
          <a:endParaRPr lang="el-GR"/>
        </a:p>
      </dgm:t>
    </dgm:pt>
    <dgm:pt modelId="{90D00159-1B81-434B-8ADF-737E981B8126}" type="pres">
      <dgm:prSet presAssocID="{7A66ACC9-33DD-464A-B853-6B0285403A0D}" presName="connectorText" presStyleLbl="sibTrans2D1" presStyleIdx="1" presStyleCnt="5"/>
      <dgm:spPr/>
      <dgm:t>
        <a:bodyPr/>
        <a:lstStyle/>
        <a:p>
          <a:endParaRPr lang="el-GR"/>
        </a:p>
      </dgm:t>
    </dgm:pt>
    <dgm:pt modelId="{15527C78-7DFE-4A4A-AF3B-A258C6381154}" type="pres">
      <dgm:prSet presAssocID="{F4B2D96B-238E-40C9-A658-582715478471}" presName="node" presStyleLbl="node1" presStyleIdx="2" presStyleCnt="6" custScaleX="131924" custScaleY="179990">
        <dgm:presLayoutVars>
          <dgm:bulletEnabled val="1"/>
        </dgm:presLayoutVars>
      </dgm:prSet>
      <dgm:spPr/>
      <dgm:t>
        <a:bodyPr/>
        <a:lstStyle/>
        <a:p>
          <a:endParaRPr lang="el-GR"/>
        </a:p>
      </dgm:t>
    </dgm:pt>
    <dgm:pt modelId="{8111D174-8E9E-40BC-9763-3496D183273D}" type="pres">
      <dgm:prSet presAssocID="{8E39DC90-E425-4999-B68B-AF7B4821193B}" presName="sibTrans" presStyleLbl="sibTrans2D1" presStyleIdx="2" presStyleCnt="5"/>
      <dgm:spPr/>
      <dgm:t>
        <a:bodyPr/>
        <a:lstStyle/>
        <a:p>
          <a:endParaRPr lang="el-GR"/>
        </a:p>
      </dgm:t>
    </dgm:pt>
    <dgm:pt modelId="{091E7E16-73C9-49D8-A2E2-6ADB124C2097}" type="pres">
      <dgm:prSet presAssocID="{8E39DC90-E425-4999-B68B-AF7B4821193B}" presName="connectorText" presStyleLbl="sibTrans2D1" presStyleIdx="2" presStyleCnt="5"/>
      <dgm:spPr/>
      <dgm:t>
        <a:bodyPr/>
        <a:lstStyle/>
        <a:p>
          <a:endParaRPr lang="el-GR"/>
        </a:p>
      </dgm:t>
    </dgm:pt>
    <dgm:pt modelId="{FF8BE01B-EDE9-4FE5-ACF1-1BEB65153090}" type="pres">
      <dgm:prSet presAssocID="{F86A9C3E-6A2F-4549-8A5C-2EED4CDC5F66}" presName="node" presStyleLbl="node1" presStyleIdx="3" presStyleCnt="6" custScaleX="150429" custScaleY="199537">
        <dgm:presLayoutVars>
          <dgm:bulletEnabled val="1"/>
        </dgm:presLayoutVars>
      </dgm:prSet>
      <dgm:spPr/>
      <dgm:t>
        <a:bodyPr/>
        <a:lstStyle/>
        <a:p>
          <a:endParaRPr lang="el-GR"/>
        </a:p>
      </dgm:t>
    </dgm:pt>
    <dgm:pt modelId="{86D1BCB3-0719-45DD-99E4-627E681645A4}" type="pres">
      <dgm:prSet presAssocID="{16A61B1A-16A5-40D0-80B3-23A5E0AFA8AF}" presName="sibTrans" presStyleLbl="sibTrans2D1" presStyleIdx="3" presStyleCnt="5"/>
      <dgm:spPr/>
      <dgm:t>
        <a:bodyPr/>
        <a:lstStyle/>
        <a:p>
          <a:endParaRPr lang="el-GR"/>
        </a:p>
      </dgm:t>
    </dgm:pt>
    <dgm:pt modelId="{15B81D5D-A0D0-452E-A079-48E4E47A927E}" type="pres">
      <dgm:prSet presAssocID="{16A61B1A-16A5-40D0-80B3-23A5E0AFA8AF}" presName="connectorText" presStyleLbl="sibTrans2D1" presStyleIdx="3" presStyleCnt="5"/>
      <dgm:spPr/>
      <dgm:t>
        <a:bodyPr/>
        <a:lstStyle/>
        <a:p>
          <a:endParaRPr lang="el-GR"/>
        </a:p>
      </dgm:t>
    </dgm:pt>
    <dgm:pt modelId="{E1B55F03-F2FF-45C0-A20B-36E048FD4E36}" type="pres">
      <dgm:prSet presAssocID="{C365795F-8B4B-4BF9-8F09-E1FB8BFF0661}" presName="node" presStyleLbl="node1" presStyleIdx="4" presStyleCnt="6" custScaleX="154885" custScaleY="188179">
        <dgm:presLayoutVars>
          <dgm:bulletEnabled val="1"/>
        </dgm:presLayoutVars>
      </dgm:prSet>
      <dgm:spPr/>
      <dgm:t>
        <a:bodyPr/>
        <a:lstStyle/>
        <a:p>
          <a:endParaRPr lang="el-GR"/>
        </a:p>
      </dgm:t>
    </dgm:pt>
    <dgm:pt modelId="{25D46935-D6FE-45BF-9AB6-759F11660C00}" type="pres">
      <dgm:prSet presAssocID="{F889F6C8-BDFE-48C9-9A31-DDDE416D72CE}" presName="sibTrans" presStyleLbl="sibTrans2D1" presStyleIdx="4" presStyleCnt="5"/>
      <dgm:spPr/>
      <dgm:t>
        <a:bodyPr/>
        <a:lstStyle/>
        <a:p>
          <a:endParaRPr lang="el-GR"/>
        </a:p>
      </dgm:t>
    </dgm:pt>
    <dgm:pt modelId="{AA1E8214-C6BE-40F4-8399-1F5ED73AE7DE}" type="pres">
      <dgm:prSet presAssocID="{F889F6C8-BDFE-48C9-9A31-DDDE416D72CE}" presName="connectorText" presStyleLbl="sibTrans2D1" presStyleIdx="4" presStyleCnt="5"/>
      <dgm:spPr/>
      <dgm:t>
        <a:bodyPr/>
        <a:lstStyle/>
        <a:p>
          <a:endParaRPr lang="el-GR"/>
        </a:p>
      </dgm:t>
    </dgm:pt>
    <dgm:pt modelId="{977AD16B-AB5A-4E9B-92F7-88A005243FE8}" type="pres">
      <dgm:prSet presAssocID="{8DFA6F72-B1BF-424C-A148-EF317261229C}" presName="node" presStyleLbl="node1" presStyleIdx="5" presStyleCnt="6" custScaleX="126497" custScaleY="188179">
        <dgm:presLayoutVars>
          <dgm:bulletEnabled val="1"/>
        </dgm:presLayoutVars>
      </dgm:prSet>
      <dgm:spPr/>
      <dgm:t>
        <a:bodyPr/>
        <a:lstStyle/>
        <a:p>
          <a:endParaRPr lang="el-GR"/>
        </a:p>
      </dgm:t>
    </dgm:pt>
  </dgm:ptLst>
  <dgm:cxnLst>
    <dgm:cxn modelId="{A31FB6A4-34FB-4D42-9193-47F70066BA86}" srcId="{67E6FDB7-56FD-4DA0-9839-A58D32673200}" destId="{24FC986A-6259-40D1-9EC2-0E92D39D4362}" srcOrd="0" destOrd="0" parTransId="{8FFCA9B8-5C6E-46FD-AD9F-D7D2B5BCBF03}" sibTransId="{1224C925-09C2-48BB-B92C-EC028CC6A10C}"/>
    <dgm:cxn modelId="{2B5DBFA2-B43B-48E6-9D36-2CA932AA1C16}" type="presOf" srcId="{F86A9C3E-6A2F-4549-8A5C-2EED4CDC5F66}" destId="{FF8BE01B-EDE9-4FE5-ACF1-1BEB65153090}" srcOrd="0" destOrd="0" presId="urn:microsoft.com/office/officeart/2005/8/layout/process5"/>
    <dgm:cxn modelId="{D545696E-F126-4BDD-A19E-B5206BF933BE}" type="presOf" srcId="{1224C925-09C2-48BB-B92C-EC028CC6A10C}" destId="{CFEF95C5-48E8-45D3-9A20-04A4E4F28571}" srcOrd="1" destOrd="0" presId="urn:microsoft.com/office/officeart/2005/8/layout/process5"/>
    <dgm:cxn modelId="{C9152197-C43A-4191-B408-52B000460F58}" type="presOf" srcId="{F889F6C8-BDFE-48C9-9A31-DDDE416D72CE}" destId="{25D46935-D6FE-45BF-9AB6-759F11660C00}" srcOrd="0" destOrd="0" presId="urn:microsoft.com/office/officeart/2005/8/layout/process5"/>
    <dgm:cxn modelId="{27E720A1-64ED-4C7A-8447-48D57D705364}" type="presOf" srcId="{67E6FDB7-56FD-4DA0-9839-A58D32673200}" destId="{C328DB4E-D65A-4982-83FE-795A6F695AA2}" srcOrd="0" destOrd="0" presId="urn:microsoft.com/office/officeart/2005/8/layout/process5"/>
    <dgm:cxn modelId="{F2E9496C-FCE0-4294-AF43-922000994B50}" type="presOf" srcId="{24FC986A-6259-40D1-9EC2-0E92D39D4362}" destId="{0A74479B-5E8F-4595-BC30-CD3B7EC5DA68}" srcOrd="0" destOrd="0" presId="urn:microsoft.com/office/officeart/2005/8/layout/process5"/>
    <dgm:cxn modelId="{6BCF1F19-3438-44D6-9100-2F1838B0115D}" type="presOf" srcId="{C365795F-8B4B-4BF9-8F09-E1FB8BFF0661}" destId="{E1B55F03-F2FF-45C0-A20B-36E048FD4E36}" srcOrd="0" destOrd="0" presId="urn:microsoft.com/office/officeart/2005/8/layout/process5"/>
    <dgm:cxn modelId="{0D6DE1C7-9611-440B-BA08-F34A82D44849}" type="presOf" srcId="{16A61B1A-16A5-40D0-80B3-23A5E0AFA8AF}" destId="{15B81D5D-A0D0-452E-A079-48E4E47A927E}" srcOrd="1" destOrd="0" presId="urn:microsoft.com/office/officeart/2005/8/layout/process5"/>
    <dgm:cxn modelId="{FA5D12E9-6CCF-4AAC-827C-908914206D49}" type="presOf" srcId="{8E39DC90-E425-4999-B68B-AF7B4821193B}" destId="{8111D174-8E9E-40BC-9763-3496D183273D}" srcOrd="0" destOrd="0" presId="urn:microsoft.com/office/officeart/2005/8/layout/process5"/>
    <dgm:cxn modelId="{3FB5B108-1293-4C3A-BE25-972752B68F3D}" srcId="{67E6FDB7-56FD-4DA0-9839-A58D32673200}" destId="{C365795F-8B4B-4BF9-8F09-E1FB8BFF0661}" srcOrd="4" destOrd="0" parTransId="{7BD8E0A5-C83E-45A5-B401-B4C9E7C14184}" sibTransId="{F889F6C8-BDFE-48C9-9A31-DDDE416D72CE}"/>
    <dgm:cxn modelId="{00E42CE0-22C9-4754-9F81-F8B7CF10E6D3}" type="presOf" srcId="{7A66ACC9-33DD-464A-B853-6B0285403A0D}" destId="{796B24BF-7788-4C1B-B649-693EEED959B3}" srcOrd="0" destOrd="0" presId="urn:microsoft.com/office/officeart/2005/8/layout/process5"/>
    <dgm:cxn modelId="{7D90A67C-BF8E-4BCA-9578-00D4658FFE60}" type="presOf" srcId="{F4B2D96B-238E-40C9-A658-582715478471}" destId="{15527C78-7DFE-4A4A-AF3B-A258C6381154}" srcOrd="0" destOrd="0" presId="urn:microsoft.com/office/officeart/2005/8/layout/process5"/>
    <dgm:cxn modelId="{718F113E-AC00-444F-AAF2-3555E93B8A25}" type="presOf" srcId="{F889F6C8-BDFE-48C9-9A31-DDDE416D72CE}" destId="{AA1E8214-C6BE-40F4-8399-1F5ED73AE7DE}" srcOrd="1" destOrd="0" presId="urn:microsoft.com/office/officeart/2005/8/layout/process5"/>
    <dgm:cxn modelId="{A5FCD92F-FAE8-484B-B431-A3EFB638FA0B}" type="presOf" srcId="{5BBB6C5B-972C-4553-915D-90A48679FEF4}" destId="{EDFBF5D3-87DB-40FA-B988-9A3B6DAA7912}" srcOrd="0" destOrd="0" presId="urn:microsoft.com/office/officeart/2005/8/layout/process5"/>
    <dgm:cxn modelId="{B0D63387-73E2-4FC7-8C29-599609129168}" type="presOf" srcId="{8DFA6F72-B1BF-424C-A148-EF317261229C}" destId="{977AD16B-AB5A-4E9B-92F7-88A005243FE8}" srcOrd="0" destOrd="0" presId="urn:microsoft.com/office/officeart/2005/8/layout/process5"/>
    <dgm:cxn modelId="{0B0A66B0-DF2A-42B9-9A4D-E261C08008A5}" type="presOf" srcId="{16A61B1A-16A5-40D0-80B3-23A5E0AFA8AF}" destId="{86D1BCB3-0719-45DD-99E4-627E681645A4}" srcOrd="0" destOrd="0" presId="urn:microsoft.com/office/officeart/2005/8/layout/process5"/>
    <dgm:cxn modelId="{C69F5C29-2902-4E4D-A4FA-D3DD45454748}" type="presOf" srcId="{1224C925-09C2-48BB-B92C-EC028CC6A10C}" destId="{9F85ECC8-004A-4A8C-BA42-4C586507EF55}" srcOrd="0" destOrd="0" presId="urn:microsoft.com/office/officeart/2005/8/layout/process5"/>
    <dgm:cxn modelId="{B0337783-62F4-484F-BB51-847EB17E583D}" srcId="{67E6FDB7-56FD-4DA0-9839-A58D32673200}" destId="{F86A9C3E-6A2F-4549-8A5C-2EED4CDC5F66}" srcOrd="3" destOrd="0" parTransId="{1FA9B738-967B-42A5-B660-D2FA0FB79EAF}" sibTransId="{16A61B1A-16A5-40D0-80B3-23A5E0AFA8AF}"/>
    <dgm:cxn modelId="{927E0558-1669-4FD9-8372-407C0859BA37}" srcId="{67E6FDB7-56FD-4DA0-9839-A58D32673200}" destId="{8DFA6F72-B1BF-424C-A148-EF317261229C}" srcOrd="5" destOrd="0" parTransId="{EB22066D-D793-466C-91E2-04ECE4C190F9}" sibTransId="{4D5FBC2C-3F23-4190-AA68-7D49D0578310}"/>
    <dgm:cxn modelId="{7DB8851F-7E53-444C-8851-D71606CF966A}" srcId="{67E6FDB7-56FD-4DA0-9839-A58D32673200}" destId="{5BBB6C5B-972C-4553-915D-90A48679FEF4}" srcOrd="1" destOrd="0" parTransId="{9D9D12CB-BE13-4C56-A655-9E8FAF91FB2A}" sibTransId="{7A66ACC9-33DD-464A-B853-6B0285403A0D}"/>
    <dgm:cxn modelId="{54D7583F-A49F-4A4C-91BB-55211DE25358}" type="presOf" srcId="{7A66ACC9-33DD-464A-B853-6B0285403A0D}" destId="{90D00159-1B81-434B-8ADF-737E981B8126}" srcOrd="1" destOrd="0" presId="urn:microsoft.com/office/officeart/2005/8/layout/process5"/>
    <dgm:cxn modelId="{230A096A-0402-491C-8ABB-5CE6DBC56724}" type="presOf" srcId="{8E39DC90-E425-4999-B68B-AF7B4821193B}" destId="{091E7E16-73C9-49D8-A2E2-6ADB124C2097}" srcOrd="1" destOrd="0" presId="urn:microsoft.com/office/officeart/2005/8/layout/process5"/>
    <dgm:cxn modelId="{5166C81A-4E56-429D-B4B7-26AE16FF6AF0}" srcId="{67E6FDB7-56FD-4DA0-9839-A58D32673200}" destId="{F4B2D96B-238E-40C9-A658-582715478471}" srcOrd="2" destOrd="0" parTransId="{A76C0E3E-02C9-4562-9FCE-B34AC9BF9234}" sibTransId="{8E39DC90-E425-4999-B68B-AF7B4821193B}"/>
    <dgm:cxn modelId="{979FCC11-ACF1-4A1C-8E41-59B871CD4FD4}" type="presParOf" srcId="{C328DB4E-D65A-4982-83FE-795A6F695AA2}" destId="{0A74479B-5E8F-4595-BC30-CD3B7EC5DA68}" srcOrd="0" destOrd="0" presId="urn:microsoft.com/office/officeart/2005/8/layout/process5"/>
    <dgm:cxn modelId="{BC30BA48-A1CA-482B-B2B7-0A4DD24A180D}" type="presParOf" srcId="{C328DB4E-D65A-4982-83FE-795A6F695AA2}" destId="{9F85ECC8-004A-4A8C-BA42-4C586507EF55}" srcOrd="1" destOrd="0" presId="urn:microsoft.com/office/officeart/2005/8/layout/process5"/>
    <dgm:cxn modelId="{88AB02BA-892E-4C53-8A34-1481EBDBA5A1}" type="presParOf" srcId="{9F85ECC8-004A-4A8C-BA42-4C586507EF55}" destId="{CFEF95C5-48E8-45D3-9A20-04A4E4F28571}" srcOrd="0" destOrd="0" presId="urn:microsoft.com/office/officeart/2005/8/layout/process5"/>
    <dgm:cxn modelId="{5B0C3A2D-21DC-4615-AC6C-B3F8815B0E11}" type="presParOf" srcId="{C328DB4E-D65A-4982-83FE-795A6F695AA2}" destId="{EDFBF5D3-87DB-40FA-B988-9A3B6DAA7912}" srcOrd="2" destOrd="0" presId="urn:microsoft.com/office/officeart/2005/8/layout/process5"/>
    <dgm:cxn modelId="{FF321C4F-6603-4637-924B-22B17928B108}" type="presParOf" srcId="{C328DB4E-D65A-4982-83FE-795A6F695AA2}" destId="{796B24BF-7788-4C1B-B649-693EEED959B3}" srcOrd="3" destOrd="0" presId="urn:microsoft.com/office/officeart/2005/8/layout/process5"/>
    <dgm:cxn modelId="{22C6BED2-AF54-4F67-8285-78E5F6B79584}" type="presParOf" srcId="{796B24BF-7788-4C1B-B649-693EEED959B3}" destId="{90D00159-1B81-434B-8ADF-737E981B8126}" srcOrd="0" destOrd="0" presId="urn:microsoft.com/office/officeart/2005/8/layout/process5"/>
    <dgm:cxn modelId="{0B74B791-7144-4EBF-82E2-014F54783ADA}" type="presParOf" srcId="{C328DB4E-D65A-4982-83FE-795A6F695AA2}" destId="{15527C78-7DFE-4A4A-AF3B-A258C6381154}" srcOrd="4" destOrd="0" presId="urn:microsoft.com/office/officeart/2005/8/layout/process5"/>
    <dgm:cxn modelId="{2133C2FD-CCF8-4108-B27B-B136E2390EDF}" type="presParOf" srcId="{C328DB4E-D65A-4982-83FE-795A6F695AA2}" destId="{8111D174-8E9E-40BC-9763-3496D183273D}" srcOrd="5" destOrd="0" presId="urn:microsoft.com/office/officeart/2005/8/layout/process5"/>
    <dgm:cxn modelId="{3ADC7F00-07CA-492A-8765-CF898C1F5A93}" type="presParOf" srcId="{8111D174-8E9E-40BC-9763-3496D183273D}" destId="{091E7E16-73C9-49D8-A2E2-6ADB124C2097}" srcOrd="0" destOrd="0" presId="urn:microsoft.com/office/officeart/2005/8/layout/process5"/>
    <dgm:cxn modelId="{89BEB0F0-C3D1-42C2-AFBA-E757F7DA3B1F}" type="presParOf" srcId="{C328DB4E-D65A-4982-83FE-795A6F695AA2}" destId="{FF8BE01B-EDE9-4FE5-ACF1-1BEB65153090}" srcOrd="6" destOrd="0" presId="urn:microsoft.com/office/officeart/2005/8/layout/process5"/>
    <dgm:cxn modelId="{A8112E2E-1456-4B13-99D4-DE2E54EDE920}" type="presParOf" srcId="{C328DB4E-D65A-4982-83FE-795A6F695AA2}" destId="{86D1BCB3-0719-45DD-99E4-627E681645A4}" srcOrd="7" destOrd="0" presId="urn:microsoft.com/office/officeart/2005/8/layout/process5"/>
    <dgm:cxn modelId="{43989883-A90D-4508-858D-3CC2EE033B79}" type="presParOf" srcId="{86D1BCB3-0719-45DD-99E4-627E681645A4}" destId="{15B81D5D-A0D0-452E-A079-48E4E47A927E}" srcOrd="0" destOrd="0" presId="urn:microsoft.com/office/officeart/2005/8/layout/process5"/>
    <dgm:cxn modelId="{F351FEF2-8105-4725-8399-5B694B1FACB0}" type="presParOf" srcId="{C328DB4E-D65A-4982-83FE-795A6F695AA2}" destId="{E1B55F03-F2FF-45C0-A20B-36E048FD4E36}" srcOrd="8" destOrd="0" presId="urn:microsoft.com/office/officeart/2005/8/layout/process5"/>
    <dgm:cxn modelId="{A6CC118E-2DD4-4C27-A1D7-B09683DF930B}" type="presParOf" srcId="{C328DB4E-D65A-4982-83FE-795A6F695AA2}" destId="{25D46935-D6FE-45BF-9AB6-759F11660C00}" srcOrd="9" destOrd="0" presId="urn:microsoft.com/office/officeart/2005/8/layout/process5"/>
    <dgm:cxn modelId="{62FB344D-A636-4D50-9149-4651D69F73AA}" type="presParOf" srcId="{25D46935-D6FE-45BF-9AB6-759F11660C00}" destId="{AA1E8214-C6BE-40F4-8399-1F5ED73AE7DE}" srcOrd="0" destOrd="0" presId="urn:microsoft.com/office/officeart/2005/8/layout/process5"/>
    <dgm:cxn modelId="{ED01F58B-5711-460A-BBDC-2E36E6480166}" type="presParOf" srcId="{C328DB4E-D65A-4982-83FE-795A6F695AA2}" destId="{977AD16B-AB5A-4E9B-92F7-88A005243FE8}" srcOrd="10" destOrd="0" presId="urn:microsoft.com/office/officeart/2005/8/layout/process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0A74479B-5E8F-4595-BC30-CD3B7EC5DA68}">
      <dsp:nvSpPr>
        <dsp:cNvPr id="0" name=""/>
        <dsp:cNvSpPr/>
      </dsp:nvSpPr>
      <dsp:spPr>
        <a:xfrm>
          <a:off x="1206962" y="262195"/>
          <a:ext cx="2007427" cy="1781354"/>
        </a:xfrm>
        <a:prstGeom prst="roundRect">
          <a:avLst>
            <a:gd name="adj" fmla="val 10000"/>
          </a:avLst>
        </a:prstGeom>
        <a:solidFill>
          <a:schemeClr val="accent3">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a:lnSpc>
              <a:spcPct val="90000"/>
            </a:lnSpc>
            <a:spcBef>
              <a:spcPct val="0"/>
            </a:spcBef>
            <a:spcAft>
              <a:spcPct val="35000"/>
            </a:spcAft>
          </a:pPr>
          <a:r>
            <a:rPr lang="el-GR" sz="1600" kern="1200" dirty="0"/>
            <a:t>ΣΤΑΔΙΟ Α΄: Έλεγχος πληρότητας και </a:t>
          </a:r>
          <a:r>
            <a:rPr lang="el-GR" sz="1600" kern="1200" dirty="0" err="1"/>
            <a:t>επιλεξιμότητας</a:t>
          </a:r>
          <a:r>
            <a:rPr lang="el-GR" sz="1600" kern="1200" dirty="0"/>
            <a:t> πρότασης</a:t>
          </a:r>
        </a:p>
      </dsp:txBody>
      <dsp:txXfrm>
        <a:off x="1259136" y="314369"/>
        <a:ext cx="1903079" cy="1677006"/>
      </dsp:txXfrm>
    </dsp:sp>
    <dsp:sp modelId="{9F85ECC8-004A-4A8C-BA42-4C586507EF55}">
      <dsp:nvSpPr>
        <dsp:cNvPr id="0" name=""/>
        <dsp:cNvSpPr/>
      </dsp:nvSpPr>
      <dsp:spPr>
        <a:xfrm>
          <a:off x="3355836" y="953561"/>
          <a:ext cx="340756" cy="398621"/>
        </a:xfrm>
        <a:prstGeom prst="rightArrow">
          <a:avLst>
            <a:gd name="adj1" fmla="val 60000"/>
            <a:gd name="adj2" fmla="val 50000"/>
          </a:avLst>
        </a:prstGeom>
        <a:solidFill>
          <a:schemeClr val="accent3">
            <a:hueOff val="0"/>
            <a:satOff val="0"/>
            <a:lumOff val="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11200">
            <a:lnSpc>
              <a:spcPct val="90000"/>
            </a:lnSpc>
            <a:spcBef>
              <a:spcPct val="0"/>
            </a:spcBef>
            <a:spcAft>
              <a:spcPct val="35000"/>
            </a:spcAft>
          </a:pPr>
          <a:endParaRPr lang="el-GR" sz="1600" kern="1200"/>
        </a:p>
      </dsp:txBody>
      <dsp:txXfrm>
        <a:off x="3355836" y="1033285"/>
        <a:ext cx="238529" cy="239173"/>
      </dsp:txXfrm>
    </dsp:sp>
    <dsp:sp modelId="{EDFBF5D3-87DB-40FA-B988-9A3B6DAA7912}">
      <dsp:nvSpPr>
        <dsp:cNvPr id="0" name=""/>
        <dsp:cNvSpPr/>
      </dsp:nvSpPr>
      <dsp:spPr>
        <a:xfrm>
          <a:off x="3857327" y="284955"/>
          <a:ext cx="1607343" cy="1735834"/>
        </a:xfrm>
        <a:prstGeom prst="roundRect">
          <a:avLst>
            <a:gd name="adj" fmla="val 10000"/>
          </a:avLst>
        </a:prstGeom>
        <a:solidFill>
          <a:schemeClr val="accent3">
            <a:hueOff val="239601"/>
            <a:satOff val="-1451"/>
            <a:lumOff val="1725"/>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a:lnSpc>
              <a:spcPct val="90000"/>
            </a:lnSpc>
            <a:spcBef>
              <a:spcPct val="0"/>
            </a:spcBef>
            <a:spcAft>
              <a:spcPct val="35000"/>
            </a:spcAft>
          </a:pPr>
          <a:r>
            <a:rPr lang="el-GR" sz="1600" kern="1200" dirty="0"/>
            <a:t>ΣΤΑΔΙΟ Β΄: Αξιολόγηση των προτάσεων ανά ομάδα κριτηρίων</a:t>
          </a:r>
        </a:p>
      </dsp:txBody>
      <dsp:txXfrm>
        <a:off x="3904404" y="332032"/>
        <a:ext cx="1513189" cy="1641680"/>
      </dsp:txXfrm>
    </dsp:sp>
    <dsp:sp modelId="{796B24BF-7788-4C1B-B649-693EEED959B3}">
      <dsp:nvSpPr>
        <dsp:cNvPr id="0" name=""/>
        <dsp:cNvSpPr/>
      </dsp:nvSpPr>
      <dsp:spPr>
        <a:xfrm>
          <a:off x="5606117" y="953561"/>
          <a:ext cx="340756" cy="398621"/>
        </a:xfrm>
        <a:prstGeom prst="rightArrow">
          <a:avLst>
            <a:gd name="adj1" fmla="val 60000"/>
            <a:gd name="adj2" fmla="val 50000"/>
          </a:avLst>
        </a:prstGeom>
        <a:solidFill>
          <a:schemeClr val="accent3">
            <a:hueOff val="299501"/>
            <a:satOff val="-1814"/>
            <a:lumOff val="2157"/>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11200">
            <a:lnSpc>
              <a:spcPct val="90000"/>
            </a:lnSpc>
            <a:spcBef>
              <a:spcPct val="0"/>
            </a:spcBef>
            <a:spcAft>
              <a:spcPct val="35000"/>
            </a:spcAft>
          </a:pPr>
          <a:endParaRPr lang="el-GR" sz="1600" kern="1200"/>
        </a:p>
      </dsp:txBody>
      <dsp:txXfrm>
        <a:off x="5606117" y="1033285"/>
        <a:ext cx="238529" cy="239173"/>
      </dsp:txXfrm>
    </dsp:sp>
    <dsp:sp modelId="{15527C78-7DFE-4A4A-AF3B-A258C6381154}">
      <dsp:nvSpPr>
        <dsp:cNvPr id="0" name=""/>
        <dsp:cNvSpPr/>
      </dsp:nvSpPr>
      <dsp:spPr>
        <a:xfrm>
          <a:off x="6107608" y="284955"/>
          <a:ext cx="2120472" cy="1735834"/>
        </a:xfrm>
        <a:prstGeom prst="roundRect">
          <a:avLst>
            <a:gd name="adj" fmla="val 10000"/>
          </a:avLst>
        </a:prstGeom>
        <a:solidFill>
          <a:schemeClr val="accent3">
            <a:hueOff val="479202"/>
            <a:satOff val="-2902"/>
            <a:lumOff val="3451"/>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a:lnSpc>
              <a:spcPct val="90000"/>
            </a:lnSpc>
            <a:spcBef>
              <a:spcPct val="0"/>
            </a:spcBef>
            <a:spcAft>
              <a:spcPct val="35000"/>
            </a:spcAft>
          </a:pPr>
          <a:r>
            <a:rPr lang="el-GR" sz="1600" kern="1200" dirty="0"/>
            <a:t>1η ΟΜΑΔΑ ΚΡΙΤΗΡΙΩΝ: Εμπλεκόμενοι Φορείς και πληρότητα περιεχομένου της πρότασης</a:t>
          </a:r>
        </a:p>
      </dsp:txBody>
      <dsp:txXfrm>
        <a:off x="6158449" y="335796"/>
        <a:ext cx="2018790" cy="1634152"/>
      </dsp:txXfrm>
    </dsp:sp>
    <dsp:sp modelId="{8111D174-8E9E-40BC-9763-3496D183273D}">
      <dsp:nvSpPr>
        <dsp:cNvPr id="0" name=""/>
        <dsp:cNvSpPr/>
      </dsp:nvSpPr>
      <dsp:spPr>
        <a:xfrm rot="5604607">
          <a:off x="6920165" y="2144342"/>
          <a:ext cx="353445" cy="398621"/>
        </a:xfrm>
        <a:prstGeom prst="rightArrow">
          <a:avLst>
            <a:gd name="adj1" fmla="val 60000"/>
            <a:gd name="adj2" fmla="val 50000"/>
          </a:avLst>
        </a:prstGeom>
        <a:solidFill>
          <a:schemeClr val="accent3">
            <a:hueOff val="599003"/>
            <a:satOff val="-3627"/>
            <a:lumOff val="4314"/>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11200">
            <a:lnSpc>
              <a:spcPct val="90000"/>
            </a:lnSpc>
            <a:spcBef>
              <a:spcPct val="0"/>
            </a:spcBef>
            <a:spcAft>
              <a:spcPct val="35000"/>
            </a:spcAft>
          </a:pPr>
          <a:endParaRPr lang="el-GR" sz="1600" kern="1200"/>
        </a:p>
      </dsp:txBody>
      <dsp:txXfrm rot="-5400000">
        <a:off x="6980454" y="2167024"/>
        <a:ext cx="239173" cy="247412"/>
      </dsp:txXfrm>
    </dsp:sp>
    <dsp:sp modelId="{FF8BE01B-EDE9-4FE5-ACF1-1BEB65153090}">
      <dsp:nvSpPr>
        <dsp:cNvPr id="0" name=""/>
        <dsp:cNvSpPr/>
      </dsp:nvSpPr>
      <dsp:spPr>
        <a:xfrm>
          <a:off x="5810169" y="2686487"/>
          <a:ext cx="2417911" cy="1924347"/>
        </a:xfrm>
        <a:prstGeom prst="roundRect">
          <a:avLst>
            <a:gd name="adj" fmla="val 10000"/>
          </a:avLst>
        </a:prstGeom>
        <a:solidFill>
          <a:schemeClr val="accent3">
            <a:hueOff val="718803"/>
            <a:satOff val="-4353"/>
            <a:lumOff val="5176"/>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a:lnSpc>
              <a:spcPct val="90000"/>
            </a:lnSpc>
            <a:spcBef>
              <a:spcPct val="0"/>
            </a:spcBef>
            <a:spcAft>
              <a:spcPct val="35000"/>
            </a:spcAft>
          </a:pPr>
          <a:r>
            <a:rPr lang="el-GR" sz="1600" kern="1200" dirty="0"/>
            <a:t>2η ΟΜΑΔΑ ΚΡΙΤΗΡΙΩΝ: Ενσωμάτωση οριζόντιων πολιτικών και τήρηση θεσμικού Πλαισίου</a:t>
          </a:r>
        </a:p>
      </dsp:txBody>
      <dsp:txXfrm>
        <a:off x="5866531" y="2742849"/>
        <a:ext cx="2305187" cy="1811623"/>
      </dsp:txXfrm>
    </dsp:sp>
    <dsp:sp modelId="{86D1BCB3-0719-45DD-99E4-627E681645A4}">
      <dsp:nvSpPr>
        <dsp:cNvPr id="0" name=""/>
        <dsp:cNvSpPr/>
      </dsp:nvSpPr>
      <dsp:spPr>
        <a:xfrm rot="10800000">
          <a:off x="5327966" y="3449350"/>
          <a:ext cx="340756" cy="398621"/>
        </a:xfrm>
        <a:prstGeom prst="rightArrow">
          <a:avLst>
            <a:gd name="adj1" fmla="val 60000"/>
            <a:gd name="adj2" fmla="val 50000"/>
          </a:avLst>
        </a:prstGeom>
        <a:solidFill>
          <a:schemeClr val="accent3">
            <a:hueOff val="898504"/>
            <a:satOff val="-5441"/>
            <a:lumOff val="6470"/>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11200">
            <a:lnSpc>
              <a:spcPct val="90000"/>
            </a:lnSpc>
            <a:spcBef>
              <a:spcPct val="0"/>
            </a:spcBef>
            <a:spcAft>
              <a:spcPct val="35000"/>
            </a:spcAft>
          </a:pPr>
          <a:endParaRPr lang="el-GR" sz="1600" kern="1200"/>
        </a:p>
      </dsp:txBody>
      <dsp:txXfrm rot="10800000">
        <a:off x="5430193" y="3529074"/>
        <a:ext cx="238529" cy="239173"/>
      </dsp:txXfrm>
    </dsp:sp>
    <dsp:sp modelId="{E1B55F03-F2FF-45C0-A20B-36E048FD4E36}">
      <dsp:nvSpPr>
        <dsp:cNvPr id="0" name=""/>
        <dsp:cNvSpPr/>
      </dsp:nvSpPr>
      <dsp:spPr>
        <a:xfrm>
          <a:off x="2677698" y="2741256"/>
          <a:ext cx="2489534" cy="1814810"/>
        </a:xfrm>
        <a:prstGeom prst="roundRect">
          <a:avLst>
            <a:gd name="adj" fmla="val 10000"/>
          </a:avLst>
        </a:prstGeom>
        <a:solidFill>
          <a:schemeClr val="accent3">
            <a:hueOff val="958404"/>
            <a:satOff val="-5804"/>
            <a:lumOff val="6902"/>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a:lnSpc>
              <a:spcPct val="90000"/>
            </a:lnSpc>
            <a:spcBef>
              <a:spcPct val="0"/>
            </a:spcBef>
            <a:spcAft>
              <a:spcPct val="35000"/>
            </a:spcAft>
          </a:pPr>
          <a:r>
            <a:rPr lang="el-GR" sz="1600" kern="1200" dirty="0"/>
            <a:t>3η ΟΜΑΔΑ ΚΡΙΤΗΡΙΩΝ: Σκοπιμότητα πράξης</a:t>
          </a:r>
        </a:p>
      </dsp:txBody>
      <dsp:txXfrm>
        <a:off x="2730852" y="2794410"/>
        <a:ext cx="2383226" cy="1708502"/>
      </dsp:txXfrm>
    </dsp:sp>
    <dsp:sp modelId="{25D46935-D6FE-45BF-9AB6-759F11660C00}">
      <dsp:nvSpPr>
        <dsp:cNvPr id="0" name=""/>
        <dsp:cNvSpPr/>
      </dsp:nvSpPr>
      <dsp:spPr>
        <a:xfrm rot="10800000">
          <a:off x="2195494" y="3449350"/>
          <a:ext cx="340756" cy="398621"/>
        </a:xfrm>
        <a:prstGeom prst="rightArrow">
          <a:avLst>
            <a:gd name="adj1" fmla="val 60000"/>
            <a:gd name="adj2" fmla="val 50000"/>
          </a:avLst>
        </a:prstGeom>
        <a:solidFill>
          <a:schemeClr val="accent3">
            <a:hueOff val="1198005"/>
            <a:satOff val="-7255"/>
            <a:lumOff val="8627"/>
            <a:alphaOff val="0"/>
          </a:schemeClr>
        </a:solidFill>
        <a:ln>
          <a:noFill/>
        </a:ln>
        <a:effectLst/>
      </dsp:spPr>
      <dsp:style>
        <a:lnRef idx="0">
          <a:scrgbClr r="0" g="0" b="0"/>
        </a:lnRef>
        <a:fillRef idx="1">
          <a:scrgbClr r="0" g="0" b="0"/>
        </a:fillRef>
        <a:effectRef idx="0">
          <a:scrgbClr r="0" g="0" b="0"/>
        </a:effectRef>
        <a:fontRef idx="minor">
          <a:schemeClr val="lt1"/>
        </a:fontRef>
      </dsp:style>
      <dsp:txBody>
        <a:bodyPr spcFirstLastPara="0" vert="horz" wrap="square" lIns="0" tIns="0" rIns="0" bIns="0" numCol="1" spcCol="1270" anchor="ctr" anchorCtr="0">
          <a:noAutofit/>
        </a:bodyPr>
        <a:lstStyle/>
        <a:p>
          <a:pPr lvl="0" algn="ctr" defTabSz="711200">
            <a:lnSpc>
              <a:spcPct val="90000"/>
            </a:lnSpc>
            <a:spcBef>
              <a:spcPct val="0"/>
            </a:spcBef>
            <a:spcAft>
              <a:spcPct val="35000"/>
            </a:spcAft>
          </a:pPr>
          <a:endParaRPr lang="el-GR" sz="1600" kern="1200"/>
        </a:p>
      </dsp:txBody>
      <dsp:txXfrm rot="10800000">
        <a:off x="2297721" y="3529074"/>
        <a:ext cx="238529" cy="239173"/>
      </dsp:txXfrm>
    </dsp:sp>
    <dsp:sp modelId="{977AD16B-AB5A-4E9B-92F7-88A005243FE8}">
      <dsp:nvSpPr>
        <dsp:cNvPr id="0" name=""/>
        <dsp:cNvSpPr/>
      </dsp:nvSpPr>
      <dsp:spPr>
        <a:xfrm>
          <a:off x="1518" y="2741256"/>
          <a:ext cx="2033241" cy="1814810"/>
        </a:xfrm>
        <a:prstGeom prst="roundRect">
          <a:avLst>
            <a:gd name="adj" fmla="val 10000"/>
          </a:avLst>
        </a:prstGeom>
        <a:solidFill>
          <a:schemeClr val="accent3">
            <a:hueOff val="1198005"/>
            <a:satOff val="-7255"/>
            <a:lumOff val="8627"/>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a:lnSpc>
              <a:spcPct val="90000"/>
            </a:lnSpc>
            <a:spcBef>
              <a:spcPct val="0"/>
            </a:spcBef>
            <a:spcAft>
              <a:spcPct val="35000"/>
            </a:spcAft>
          </a:pPr>
          <a:r>
            <a:rPr lang="el-GR" sz="1600" kern="1200" dirty="0"/>
            <a:t>4η ΟΜΑΔΑ ΚΡΙΤΗΡΙΩΝ: Ωριμότητα</a:t>
          </a:r>
        </a:p>
      </dsp:txBody>
      <dsp:txXfrm>
        <a:off x="54672" y="2794410"/>
        <a:ext cx="1926933" cy="1708502"/>
      </dsp:txXfrm>
    </dsp:sp>
  </dsp:spTree>
</dsp:drawing>
</file>

<file path=ppt/diagrams/layout1.xml><?xml version="1.0" encoding="utf-8"?>
<dgm:layoutDef xmlns:dgm="http://schemas.openxmlformats.org/drawingml/2006/diagram" xmlns:a="http://schemas.openxmlformats.org/drawingml/2006/main" uniqueId="urn:microsoft.com/office/officeart/2005/8/layout/process5">
  <dgm:title val=""/>
  <dgm:desc val=""/>
  <dgm:catLst>
    <dgm:cat type="process" pri="17000"/>
  </dgm:catLst>
  <dgm:sampData>
    <dgm:dataModel>
      <dgm:ptLst>
        <dgm:pt modelId="0" type="doc"/>
        <dgm:pt modelId="1">
          <dgm:prSet phldr="1"/>
        </dgm:pt>
        <dgm:pt modelId="2">
          <dgm:prSet phldr="1"/>
        </dgm:pt>
        <dgm:pt modelId="3">
          <dgm:prSet phldr="1"/>
        </dgm:pt>
        <dgm:pt modelId="4">
          <dgm:prSet phldr="1"/>
        </dgm:pt>
        <dgm:pt modelId="5">
          <dgm:prSet phldr="1"/>
        </dgm:pt>
      </dgm:ptLst>
      <dgm:cxnLst>
        <dgm:cxn modelId="7" srcId="0" destId="1" srcOrd="0" destOrd="0"/>
        <dgm:cxn modelId="8" srcId="0" destId="2" srcOrd="1" destOrd="0"/>
        <dgm:cxn modelId="9" srcId="0" destId="3" srcOrd="2" destOrd="0"/>
        <dgm:cxn modelId="10" srcId="0" destId="4" srcOrd="3" destOrd="0"/>
        <dgm:cxn modelId="11" srcId="0" destId="5" srcOrd="4" destOrd="0"/>
      </dgm:cxn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diagram">
    <dgm:varLst>
      <dgm:dir/>
      <dgm:resizeHandles val="exact"/>
    </dgm:varLst>
    <dgm:choose name="Name0">
      <dgm:if name="Name1" axis="self" func="var" arg="dir" op="equ" val="norm">
        <dgm:alg type="snake">
          <dgm:param type="grDir" val="tL"/>
          <dgm:param type="flowDir" val="row"/>
          <dgm:param type="contDir" val="revDir"/>
          <dgm:param type="bkpt" val="endCnv"/>
        </dgm:alg>
      </dgm:if>
      <dgm:else name="Name2">
        <dgm:alg type="snake">
          <dgm:param type="grDir" val="tR"/>
          <dgm:param type="flowDir" val="row"/>
          <dgm:param type="contDir" val="revDir"/>
          <dgm:param type="bkpt" val="endCnv"/>
        </dgm:alg>
      </dgm:else>
    </dgm:choose>
    <dgm:shape xmlns:r="http://schemas.openxmlformats.org/officeDocument/2006/relationships" r:blip="">
      <dgm:adjLst/>
    </dgm:shape>
    <dgm:presOf/>
    <dgm:constrLst>
      <dgm:constr type="w" for="ch" ptType="node" refType="w"/>
      <dgm:constr type="w" for="ch" forName="sibTrans" refType="w" refFor="ch" refPtType="node" op="equ" fact="0.4"/>
      <dgm:constr type="sp" refType="w" refFor="ch" refForName="sibTrans" op="equ"/>
      <dgm:constr type="primFontSz" for="ch" ptType="node" op="equ" val="65"/>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5"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Lst>
          <dgm:ruleLst/>
          <dgm:layoutNode name="connectorText">
            <dgm:alg type="tx">
              <dgm:param type="autoTxRot" val="upr"/>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g>
</file>

<file path=ppt/media/image2.jpg>
</file>

<file path=ppt/slideLayouts/_rels/slideLayout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a:t>Click to edit Master title style</a:t>
            </a:r>
            <a:endParaRPr lang="en-US" dirty="0"/>
          </a:p>
        </p:txBody>
      </p:sp>
      <p:sp>
        <p:nvSpPr>
          <p:cNvPr id="3" name="Subtitle 2"/>
          <p:cNvSpPr>
            <a:spLocks noGrp="1"/>
          </p:cNvSpPr>
          <p:nvPr>
            <p:ph type="subTitle" idx="1"/>
          </p:nvPr>
        </p:nvSpPr>
        <p:spPr>
          <a:xfrm>
            <a:off x="1100051" y="4455620"/>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C51CBADB-C279-4240-9A8B-B32895FB239E}" type="datetimeFigureOut">
              <a:rPr lang="el-GR" smtClean="0"/>
              <a:pPr/>
              <a:t>14/11/2022</a:t>
            </a:fld>
            <a:endParaRPr lang="el-GR"/>
          </a:p>
        </p:txBody>
      </p:sp>
      <p:sp>
        <p:nvSpPr>
          <p:cNvPr id="5" name="Footer Placeholder 4"/>
          <p:cNvSpPr>
            <a:spLocks noGrp="1"/>
          </p:cNvSpPr>
          <p:nvPr>
            <p:ph type="ftr" sz="quarter" idx="11"/>
          </p:nvPr>
        </p:nvSpPr>
        <p:spPr/>
        <p:txBody>
          <a:bodyPr/>
          <a:lstStyle/>
          <a:p>
            <a:endParaRPr lang="el-GR"/>
          </a:p>
        </p:txBody>
      </p:sp>
      <p:sp>
        <p:nvSpPr>
          <p:cNvPr id="6" name="Slide Number Placeholder 5"/>
          <p:cNvSpPr>
            <a:spLocks noGrp="1"/>
          </p:cNvSpPr>
          <p:nvPr>
            <p:ph type="sldNum" sz="quarter" idx="12"/>
          </p:nvPr>
        </p:nvSpPr>
        <p:spPr/>
        <p:txBody>
          <a:bodyPr/>
          <a:lstStyle/>
          <a:p>
            <a:fld id="{8492E712-F19B-4DD4-9EA0-24A26FDB87CA}" type="slidenum">
              <a:rPr lang="el-GR" smtClean="0"/>
              <a:pPr/>
              <a:t>‹#›</a:t>
            </a:fld>
            <a:endParaRPr lang="el-GR"/>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pic>
        <p:nvPicPr>
          <p:cNvPr id="10" name="Picture 9">
            <a:extLst>
              <a:ext uri="{FF2B5EF4-FFF2-40B4-BE49-F238E27FC236}">
                <a16:creationId xmlns:a16="http://schemas.microsoft.com/office/drawing/2014/main" id="{97E47831-9903-4A3C-9450-AD317B8DA2BC}"/>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 y="875796"/>
            <a:ext cx="12196800" cy="6009588"/>
          </a:xfrm>
          <a:prstGeom prst="rect">
            <a:avLst/>
          </a:prstGeom>
        </p:spPr>
      </p:pic>
    </p:spTree>
    <p:extLst>
      <p:ext uri="{BB962C8B-B14F-4D97-AF65-F5344CB8AC3E}">
        <p14:creationId xmlns:p14="http://schemas.microsoft.com/office/powerpoint/2010/main" val="234244712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C51CBADB-C279-4240-9A8B-B32895FB239E}" type="datetimeFigureOut">
              <a:rPr lang="el-GR" smtClean="0"/>
              <a:pPr/>
              <a:t>14/11/2022</a:t>
            </a:fld>
            <a:endParaRPr lang="el-GR"/>
          </a:p>
        </p:txBody>
      </p:sp>
      <p:sp>
        <p:nvSpPr>
          <p:cNvPr id="5" name="Footer Placeholder 4"/>
          <p:cNvSpPr>
            <a:spLocks noGrp="1"/>
          </p:cNvSpPr>
          <p:nvPr>
            <p:ph type="ftr" sz="quarter" idx="11"/>
          </p:nvPr>
        </p:nvSpPr>
        <p:spPr/>
        <p:txBody>
          <a:bodyPr/>
          <a:lstStyle/>
          <a:p>
            <a:endParaRPr lang="el-GR"/>
          </a:p>
        </p:txBody>
      </p:sp>
      <p:sp>
        <p:nvSpPr>
          <p:cNvPr id="6" name="Slide Number Placeholder 5"/>
          <p:cNvSpPr>
            <a:spLocks noGrp="1"/>
          </p:cNvSpPr>
          <p:nvPr>
            <p:ph type="sldNum" sz="quarter" idx="12"/>
          </p:nvPr>
        </p:nvSpPr>
        <p:spPr/>
        <p:txBody>
          <a:bodyPr/>
          <a:lstStyle/>
          <a:p>
            <a:fld id="{8492E712-F19B-4DD4-9EA0-24A26FDB87CA}" type="slidenum">
              <a:rPr lang="el-GR" smtClean="0"/>
              <a:pPr/>
              <a:t>‹#›</a:t>
            </a:fld>
            <a:endParaRPr lang="el-GR"/>
          </a:p>
        </p:txBody>
      </p:sp>
    </p:spTree>
    <p:extLst>
      <p:ext uri="{BB962C8B-B14F-4D97-AF65-F5344CB8AC3E}">
        <p14:creationId xmlns:p14="http://schemas.microsoft.com/office/powerpoint/2010/main" val="1047067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4778"/>
            <a:ext cx="2628900" cy="5757421"/>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838200" y="414778"/>
            <a:ext cx="7734300" cy="5757422"/>
          </a:xfrm>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C51CBADB-C279-4240-9A8B-B32895FB239E}" type="datetimeFigureOut">
              <a:rPr lang="el-GR" smtClean="0"/>
              <a:pPr/>
              <a:t>14/11/2022</a:t>
            </a:fld>
            <a:endParaRPr lang="el-GR"/>
          </a:p>
        </p:txBody>
      </p:sp>
      <p:sp>
        <p:nvSpPr>
          <p:cNvPr id="5" name="Footer Placeholder 4"/>
          <p:cNvSpPr>
            <a:spLocks noGrp="1"/>
          </p:cNvSpPr>
          <p:nvPr>
            <p:ph type="ftr" sz="quarter" idx="11"/>
          </p:nvPr>
        </p:nvSpPr>
        <p:spPr/>
        <p:txBody>
          <a:bodyPr/>
          <a:lstStyle/>
          <a:p>
            <a:endParaRPr lang="el-GR"/>
          </a:p>
        </p:txBody>
      </p:sp>
      <p:sp>
        <p:nvSpPr>
          <p:cNvPr id="6" name="Slide Number Placeholder 5"/>
          <p:cNvSpPr>
            <a:spLocks noGrp="1"/>
          </p:cNvSpPr>
          <p:nvPr>
            <p:ph type="sldNum" sz="quarter" idx="12"/>
          </p:nvPr>
        </p:nvSpPr>
        <p:spPr/>
        <p:txBody>
          <a:bodyPr/>
          <a:lstStyle/>
          <a:p>
            <a:fld id="{8492E712-F19B-4DD4-9EA0-24A26FDB87CA}" type="slidenum">
              <a:rPr lang="el-GR" smtClean="0"/>
              <a:pPr/>
              <a:t>‹#›</a:t>
            </a:fld>
            <a:endParaRPr lang="el-GR"/>
          </a:p>
        </p:txBody>
      </p:sp>
    </p:spTree>
    <p:extLst>
      <p:ext uri="{BB962C8B-B14F-4D97-AF65-F5344CB8AC3E}">
        <p14:creationId xmlns:p14="http://schemas.microsoft.com/office/powerpoint/2010/main" val="22377460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marL="0">
              <a:defRPr/>
            </a:lvl1p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C51CBADB-C279-4240-9A8B-B32895FB239E}" type="datetimeFigureOut">
              <a:rPr lang="el-GR" smtClean="0"/>
              <a:pPr/>
              <a:t>14/11/2022</a:t>
            </a:fld>
            <a:endParaRPr lang="el-GR"/>
          </a:p>
        </p:txBody>
      </p:sp>
      <p:sp>
        <p:nvSpPr>
          <p:cNvPr id="5" name="Footer Placeholder 4"/>
          <p:cNvSpPr>
            <a:spLocks noGrp="1"/>
          </p:cNvSpPr>
          <p:nvPr>
            <p:ph type="ftr" sz="quarter" idx="11"/>
          </p:nvPr>
        </p:nvSpPr>
        <p:spPr/>
        <p:txBody>
          <a:bodyPr/>
          <a:lstStyle/>
          <a:p>
            <a:endParaRPr lang="el-GR"/>
          </a:p>
        </p:txBody>
      </p:sp>
      <p:sp>
        <p:nvSpPr>
          <p:cNvPr id="6" name="Slide Number Placeholder 5"/>
          <p:cNvSpPr>
            <a:spLocks noGrp="1"/>
          </p:cNvSpPr>
          <p:nvPr>
            <p:ph type="sldNum" sz="quarter" idx="12"/>
          </p:nvPr>
        </p:nvSpPr>
        <p:spPr/>
        <p:txBody>
          <a:bodyPr/>
          <a:lstStyle/>
          <a:p>
            <a:fld id="{8492E712-F19B-4DD4-9EA0-24A26FDB87CA}" type="slidenum">
              <a:rPr lang="el-GR" smtClean="0"/>
              <a:pPr/>
              <a:t>‹#›</a:t>
            </a:fld>
            <a:endParaRPr lang="el-GR"/>
          </a:p>
        </p:txBody>
      </p:sp>
      <p:pic>
        <p:nvPicPr>
          <p:cNvPr id="7" name="Picture 6">
            <a:extLst>
              <a:ext uri="{FF2B5EF4-FFF2-40B4-BE49-F238E27FC236}">
                <a16:creationId xmlns:a16="http://schemas.microsoft.com/office/drawing/2014/main" id="{7DADF062-333B-4AB0-9561-A375A14AA736}"/>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 y="875796"/>
            <a:ext cx="12196800" cy="6009588"/>
          </a:xfrm>
          <a:prstGeom prst="rect">
            <a:avLst/>
          </a:prstGeom>
        </p:spPr>
      </p:pic>
    </p:spTree>
    <p:extLst>
      <p:ext uri="{BB962C8B-B14F-4D97-AF65-F5344CB8AC3E}">
        <p14:creationId xmlns:p14="http://schemas.microsoft.com/office/powerpoint/2010/main" val="428571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C51CBADB-C279-4240-9A8B-B32895FB239E}" type="datetimeFigureOut">
              <a:rPr lang="el-GR" smtClean="0"/>
              <a:pPr/>
              <a:t>14/11/2022</a:t>
            </a:fld>
            <a:endParaRPr lang="el-GR"/>
          </a:p>
        </p:txBody>
      </p:sp>
      <p:sp>
        <p:nvSpPr>
          <p:cNvPr id="5" name="Footer Placeholder 4"/>
          <p:cNvSpPr>
            <a:spLocks noGrp="1"/>
          </p:cNvSpPr>
          <p:nvPr>
            <p:ph type="ftr" sz="quarter" idx="11"/>
          </p:nvPr>
        </p:nvSpPr>
        <p:spPr/>
        <p:txBody>
          <a:bodyPr/>
          <a:lstStyle/>
          <a:p>
            <a:endParaRPr lang="el-GR"/>
          </a:p>
        </p:txBody>
      </p:sp>
      <p:sp>
        <p:nvSpPr>
          <p:cNvPr id="6" name="Slide Number Placeholder 5"/>
          <p:cNvSpPr>
            <a:spLocks noGrp="1"/>
          </p:cNvSpPr>
          <p:nvPr>
            <p:ph type="sldNum" sz="quarter" idx="12"/>
          </p:nvPr>
        </p:nvSpPr>
        <p:spPr/>
        <p:txBody>
          <a:bodyPr/>
          <a:lstStyle/>
          <a:p>
            <a:fld id="{8492E712-F19B-4DD4-9EA0-24A26FDB87CA}" type="slidenum">
              <a:rPr lang="el-GR" smtClean="0"/>
              <a:pPr/>
              <a:t>‹#›</a:t>
            </a:fld>
            <a:endParaRPr lang="el-GR"/>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pic>
        <p:nvPicPr>
          <p:cNvPr id="10" name="Picture 9">
            <a:extLst>
              <a:ext uri="{FF2B5EF4-FFF2-40B4-BE49-F238E27FC236}">
                <a16:creationId xmlns:a16="http://schemas.microsoft.com/office/drawing/2014/main" id="{C6B3B3E2-488A-4C23-851C-0DC586200D64}"/>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 y="875796"/>
            <a:ext cx="12196800" cy="6009588"/>
          </a:xfrm>
          <a:prstGeom prst="rect">
            <a:avLst/>
          </a:prstGeom>
        </p:spPr>
      </p:pic>
    </p:spTree>
    <p:extLst>
      <p:ext uri="{BB962C8B-B14F-4D97-AF65-F5344CB8AC3E}">
        <p14:creationId xmlns:p14="http://schemas.microsoft.com/office/powerpoint/2010/main" val="197266352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n-US"/>
              <a:t>Click to edit Master title style</a:t>
            </a:r>
            <a:endParaRPr lang="en-US" dirty="0"/>
          </a:p>
        </p:txBody>
      </p:sp>
      <p:sp>
        <p:nvSpPr>
          <p:cNvPr id="3" name="Content Placeholder 2"/>
          <p:cNvSpPr>
            <a:spLocks noGrp="1"/>
          </p:cNvSpPr>
          <p:nvPr>
            <p:ph sz="half" idx="1"/>
          </p:nvPr>
        </p:nvSpPr>
        <p:spPr>
          <a:xfrm>
            <a:off x="1097279" y="1845734"/>
            <a:ext cx="4937760" cy="40233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C51CBADB-C279-4240-9A8B-B32895FB239E}" type="datetimeFigureOut">
              <a:rPr lang="el-GR" smtClean="0"/>
              <a:pPr/>
              <a:t>14/11/2022</a:t>
            </a:fld>
            <a:endParaRPr lang="el-GR"/>
          </a:p>
        </p:txBody>
      </p:sp>
      <p:sp>
        <p:nvSpPr>
          <p:cNvPr id="6" name="Footer Placeholder 5"/>
          <p:cNvSpPr>
            <a:spLocks noGrp="1"/>
          </p:cNvSpPr>
          <p:nvPr>
            <p:ph type="ftr" sz="quarter" idx="11"/>
          </p:nvPr>
        </p:nvSpPr>
        <p:spPr/>
        <p:txBody>
          <a:bodyPr/>
          <a:lstStyle/>
          <a:p>
            <a:endParaRPr lang="el-GR"/>
          </a:p>
        </p:txBody>
      </p:sp>
      <p:sp>
        <p:nvSpPr>
          <p:cNvPr id="7" name="Slide Number Placeholder 6"/>
          <p:cNvSpPr>
            <a:spLocks noGrp="1"/>
          </p:cNvSpPr>
          <p:nvPr>
            <p:ph type="sldNum" sz="quarter" idx="12"/>
          </p:nvPr>
        </p:nvSpPr>
        <p:spPr/>
        <p:txBody>
          <a:bodyPr/>
          <a:lstStyle/>
          <a:p>
            <a:fld id="{8492E712-F19B-4DD4-9EA0-24A26FDB87CA}" type="slidenum">
              <a:rPr lang="el-GR" smtClean="0"/>
              <a:pPr/>
              <a:t>‹#›</a:t>
            </a:fld>
            <a:endParaRPr lang="el-GR"/>
          </a:p>
        </p:txBody>
      </p:sp>
      <p:pic>
        <p:nvPicPr>
          <p:cNvPr id="9" name="Picture 8">
            <a:extLst>
              <a:ext uri="{FF2B5EF4-FFF2-40B4-BE49-F238E27FC236}">
                <a16:creationId xmlns:a16="http://schemas.microsoft.com/office/drawing/2014/main" id="{29904274-5B4A-4A17-913A-FAD849D6C259}"/>
              </a:ext>
            </a:extLst>
          </p:cNvPr>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 y="875796"/>
            <a:ext cx="12196800" cy="6009588"/>
          </a:xfrm>
          <a:prstGeom prst="rect">
            <a:avLst/>
          </a:prstGeom>
        </p:spPr>
      </p:pic>
    </p:spTree>
    <p:extLst>
      <p:ext uri="{BB962C8B-B14F-4D97-AF65-F5344CB8AC3E}">
        <p14:creationId xmlns:p14="http://schemas.microsoft.com/office/powerpoint/2010/main" val="40282661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n-US"/>
              <a:t>Click to edit Master title style</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1097280" y="2582334"/>
            <a:ext cx="4937760" cy="3378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217920" y="2582334"/>
            <a:ext cx="4937760" cy="33782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C51CBADB-C279-4240-9A8B-B32895FB239E}" type="datetimeFigureOut">
              <a:rPr lang="el-GR" smtClean="0"/>
              <a:pPr/>
              <a:t>14/11/2022</a:t>
            </a:fld>
            <a:endParaRPr lang="el-GR"/>
          </a:p>
        </p:txBody>
      </p:sp>
      <p:sp>
        <p:nvSpPr>
          <p:cNvPr id="8" name="Footer Placeholder 7"/>
          <p:cNvSpPr>
            <a:spLocks noGrp="1"/>
          </p:cNvSpPr>
          <p:nvPr>
            <p:ph type="ftr" sz="quarter" idx="11"/>
          </p:nvPr>
        </p:nvSpPr>
        <p:spPr/>
        <p:txBody>
          <a:bodyPr/>
          <a:lstStyle/>
          <a:p>
            <a:endParaRPr lang="el-GR"/>
          </a:p>
        </p:txBody>
      </p:sp>
      <p:sp>
        <p:nvSpPr>
          <p:cNvPr id="9" name="Slide Number Placeholder 8"/>
          <p:cNvSpPr>
            <a:spLocks noGrp="1"/>
          </p:cNvSpPr>
          <p:nvPr>
            <p:ph type="sldNum" sz="quarter" idx="12"/>
          </p:nvPr>
        </p:nvSpPr>
        <p:spPr/>
        <p:txBody>
          <a:bodyPr/>
          <a:lstStyle/>
          <a:p>
            <a:fld id="{8492E712-F19B-4DD4-9EA0-24A26FDB87CA}" type="slidenum">
              <a:rPr lang="el-GR" smtClean="0"/>
              <a:pPr/>
              <a:t>‹#›</a:t>
            </a:fld>
            <a:endParaRPr lang="el-GR"/>
          </a:p>
        </p:txBody>
      </p:sp>
    </p:spTree>
    <p:extLst>
      <p:ext uri="{BB962C8B-B14F-4D97-AF65-F5344CB8AC3E}">
        <p14:creationId xmlns:p14="http://schemas.microsoft.com/office/powerpoint/2010/main" val="191276709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C51CBADB-C279-4240-9A8B-B32895FB239E}" type="datetimeFigureOut">
              <a:rPr lang="el-GR" smtClean="0"/>
              <a:pPr/>
              <a:t>14/11/2022</a:t>
            </a:fld>
            <a:endParaRPr lang="el-GR"/>
          </a:p>
        </p:txBody>
      </p:sp>
      <p:sp>
        <p:nvSpPr>
          <p:cNvPr id="4" name="Footer Placeholder 3"/>
          <p:cNvSpPr>
            <a:spLocks noGrp="1"/>
          </p:cNvSpPr>
          <p:nvPr>
            <p:ph type="ftr" sz="quarter" idx="11"/>
          </p:nvPr>
        </p:nvSpPr>
        <p:spPr/>
        <p:txBody>
          <a:bodyPr/>
          <a:lstStyle/>
          <a:p>
            <a:endParaRPr lang="el-GR"/>
          </a:p>
        </p:txBody>
      </p:sp>
      <p:sp>
        <p:nvSpPr>
          <p:cNvPr id="5" name="Slide Number Placeholder 4"/>
          <p:cNvSpPr>
            <a:spLocks noGrp="1"/>
          </p:cNvSpPr>
          <p:nvPr>
            <p:ph type="sldNum" sz="quarter" idx="12"/>
          </p:nvPr>
        </p:nvSpPr>
        <p:spPr/>
        <p:txBody>
          <a:bodyPr/>
          <a:lstStyle/>
          <a:p>
            <a:fld id="{8492E712-F19B-4DD4-9EA0-24A26FDB87CA}" type="slidenum">
              <a:rPr lang="el-GR" smtClean="0"/>
              <a:pPr/>
              <a:t>‹#›</a:t>
            </a:fld>
            <a:endParaRPr lang="el-GR"/>
          </a:p>
        </p:txBody>
      </p:sp>
    </p:spTree>
    <p:extLst>
      <p:ext uri="{BB962C8B-B14F-4D97-AF65-F5344CB8AC3E}">
        <p14:creationId xmlns:p14="http://schemas.microsoft.com/office/powerpoint/2010/main" val="246533088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C51CBADB-C279-4240-9A8B-B32895FB239E}" type="datetimeFigureOut">
              <a:rPr lang="el-GR" smtClean="0"/>
              <a:pPr/>
              <a:t>14/11/2022</a:t>
            </a:fld>
            <a:endParaRPr lang="el-GR"/>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l-GR"/>
          </a:p>
        </p:txBody>
      </p:sp>
      <p:sp>
        <p:nvSpPr>
          <p:cNvPr id="9" name="Slide Number Placeholder 8"/>
          <p:cNvSpPr>
            <a:spLocks noGrp="1"/>
          </p:cNvSpPr>
          <p:nvPr>
            <p:ph type="sldNum" sz="quarter" idx="12"/>
          </p:nvPr>
        </p:nvSpPr>
        <p:spPr/>
        <p:txBody>
          <a:bodyPr/>
          <a:lstStyle/>
          <a:p>
            <a:fld id="{8492E712-F19B-4DD4-9EA0-24A26FDB87CA}" type="slidenum">
              <a:rPr lang="el-GR" smtClean="0"/>
              <a:pPr/>
              <a:t>‹#›</a:t>
            </a:fld>
            <a:endParaRPr lang="el-GR"/>
          </a:p>
        </p:txBody>
      </p:sp>
    </p:spTree>
    <p:extLst>
      <p:ext uri="{BB962C8B-B14F-4D97-AF65-F5344CB8AC3E}">
        <p14:creationId xmlns:p14="http://schemas.microsoft.com/office/powerpoint/2010/main" val="181451824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n-US"/>
              <a:t>Click to edit Master title style</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C51CBADB-C279-4240-9A8B-B32895FB239E}" type="datetimeFigureOut">
              <a:rPr lang="el-GR" smtClean="0"/>
              <a:pPr/>
              <a:t>14/11/2022</a:t>
            </a:fld>
            <a:endParaRPr lang="el-GR"/>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el-GR"/>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8492E712-F19B-4DD4-9EA0-24A26FDB87CA}" type="slidenum">
              <a:rPr lang="el-GR" smtClean="0"/>
              <a:pPr/>
              <a:t>‹#›</a:t>
            </a:fld>
            <a:endParaRPr lang="el-GR"/>
          </a:p>
        </p:txBody>
      </p:sp>
    </p:spTree>
    <p:extLst>
      <p:ext uri="{BB962C8B-B14F-4D97-AF65-F5344CB8AC3E}">
        <p14:creationId xmlns:p14="http://schemas.microsoft.com/office/powerpoint/2010/main" val="259817421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264" cy="822960"/>
          </a:xfrm>
        </p:spPr>
        <p:txBody>
          <a:bodyPr lIns="91440" tIns="0" rIns="91440" bIns="0" anchor="b">
            <a:noAutofit/>
          </a:bodyPr>
          <a:lstStyle>
            <a:lvl1pPr>
              <a:defRPr sz="3600" b="0">
                <a:solidFill>
                  <a:srgbClr val="FFFFFF"/>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15" y="0"/>
            <a:ext cx="12191985" cy="4915076"/>
          </a:xfrm>
          <a:blipFill>
            <a:blip r:embed="rId2"/>
            <a:stretch>
              <a:fillRect/>
            </a:stretch>
          </a:blipFill>
        </p:spPr>
        <p:txBody>
          <a:bodyPr lIns="457200" tIns="457200" anchor="t"/>
          <a:lstStyle>
            <a:lvl1pPr marL="0" indent="0">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097280" y="5907023"/>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C51CBADB-C279-4240-9A8B-B32895FB239E}" type="datetimeFigureOut">
              <a:rPr lang="el-GR" smtClean="0"/>
              <a:pPr/>
              <a:t>14/11/2022</a:t>
            </a:fld>
            <a:endParaRPr lang="el-GR"/>
          </a:p>
        </p:txBody>
      </p:sp>
      <p:sp>
        <p:nvSpPr>
          <p:cNvPr id="6" name="Footer Placeholder 5"/>
          <p:cNvSpPr>
            <a:spLocks noGrp="1"/>
          </p:cNvSpPr>
          <p:nvPr>
            <p:ph type="ftr" sz="quarter" idx="11"/>
          </p:nvPr>
        </p:nvSpPr>
        <p:spPr/>
        <p:txBody>
          <a:bodyPr/>
          <a:lstStyle/>
          <a:p>
            <a:endParaRPr lang="el-GR"/>
          </a:p>
        </p:txBody>
      </p:sp>
      <p:sp>
        <p:nvSpPr>
          <p:cNvPr id="7" name="Slide Number Placeholder 6"/>
          <p:cNvSpPr>
            <a:spLocks noGrp="1"/>
          </p:cNvSpPr>
          <p:nvPr>
            <p:ph type="sldNum" sz="quarter" idx="12"/>
          </p:nvPr>
        </p:nvSpPr>
        <p:spPr/>
        <p:txBody>
          <a:bodyPr/>
          <a:lstStyle/>
          <a:p>
            <a:fld id="{8492E712-F19B-4DD4-9EA0-24A26FDB87CA}" type="slidenum">
              <a:rPr lang="el-GR" smtClean="0"/>
              <a:pPr/>
              <a:t>‹#›</a:t>
            </a:fld>
            <a:endParaRPr lang="el-GR"/>
          </a:p>
        </p:txBody>
      </p:sp>
    </p:spTree>
    <p:extLst>
      <p:ext uri="{BB962C8B-B14F-4D97-AF65-F5344CB8AC3E}">
        <p14:creationId xmlns:p14="http://schemas.microsoft.com/office/powerpoint/2010/main" val="116114419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0" y="6334316"/>
            <a:ext cx="12192001" cy="6599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C51CBADB-C279-4240-9A8B-B32895FB239E}" type="datetimeFigureOut">
              <a:rPr lang="el-GR" smtClean="0"/>
              <a:pPr/>
              <a:t>14/11/2022</a:t>
            </a:fld>
            <a:endParaRPr lang="el-GR"/>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l-GR"/>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8492E712-F19B-4DD4-9EA0-24A26FDB87CA}" type="slidenum">
              <a:rPr lang="el-GR" smtClean="0"/>
              <a:pPr/>
              <a:t>‹#›</a:t>
            </a:fld>
            <a:endParaRPr lang="el-GR"/>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942461145"/>
      </p:ext>
    </p:extLst>
  </p:cSld>
  <p:clrMap bg1="lt1" tx1="dk1" bg2="lt2" tx2="dk2" accent1="accent1" accent2="accent2" accent3="accent3" accent4="accent4" accent5="accent5" accent6="accent6" hlink="hlink" folHlink="folHlink"/>
  <p:sldLayoutIdLst>
    <p:sldLayoutId id="2147483743" r:id="rId1"/>
    <p:sldLayoutId id="2147483744" r:id="rId2"/>
    <p:sldLayoutId id="2147483745" r:id="rId3"/>
    <p:sldLayoutId id="2147483746" r:id="rId4"/>
    <p:sldLayoutId id="2147483747" r:id="rId5"/>
    <p:sldLayoutId id="2147483748" r:id="rId6"/>
    <p:sldLayoutId id="2147483749" r:id="rId7"/>
    <p:sldLayoutId id="2147483750" r:id="rId8"/>
    <p:sldLayoutId id="2147483751" r:id="rId9"/>
    <p:sldLayoutId id="2147483752" r:id="rId10"/>
    <p:sldLayoutId id="2147483753" r:id="rId11"/>
  </p:sldLayoutIdLst>
  <p:transition spd="slow">
    <p:fade/>
  </p:transition>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ext>
  </p:extLst>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1 - Τίτλος"/>
          <p:cNvSpPr>
            <a:spLocks noGrp="1"/>
          </p:cNvSpPr>
          <p:nvPr>
            <p:ph type="ctrTitle"/>
          </p:nvPr>
        </p:nvSpPr>
        <p:spPr>
          <a:xfrm>
            <a:off x="1415480" y="2492896"/>
            <a:ext cx="8458200" cy="1152128"/>
          </a:xfrm>
        </p:spPr>
        <p:txBody>
          <a:bodyPr>
            <a:normAutofit/>
          </a:bodyPr>
          <a:lstStyle/>
          <a:p>
            <a:r>
              <a:rPr lang="en-US" sz="3200" b="1" dirty="0">
                <a:solidFill>
                  <a:schemeClr val="accent2"/>
                </a:solidFill>
                <a:effectLst>
                  <a:outerShdw blurRad="38100" dist="38100" dir="2700000" algn="tl">
                    <a:srgbClr val="000000">
                      <a:alpha val="43137"/>
                    </a:srgbClr>
                  </a:outerShdw>
                </a:effectLst>
              </a:rPr>
              <a:t>1</a:t>
            </a:r>
            <a:r>
              <a:rPr lang="el-GR" sz="3200" b="1" baseline="30000" dirty="0">
                <a:solidFill>
                  <a:schemeClr val="accent2"/>
                </a:solidFill>
                <a:effectLst>
                  <a:outerShdw blurRad="38100" dist="38100" dir="2700000" algn="tl">
                    <a:srgbClr val="000000">
                      <a:alpha val="43137"/>
                    </a:srgbClr>
                  </a:outerShdw>
                </a:effectLst>
              </a:rPr>
              <a:t>η</a:t>
            </a:r>
            <a:r>
              <a:rPr lang="el-GR" sz="3200" b="1" dirty="0">
                <a:solidFill>
                  <a:schemeClr val="accent2"/>
                </a:solidFill>
                <a:effectLst>
                  <a:outerShdw blurRad="38100" dist="38100" dir="2700000" algn="tl">
                    <a:srgbClr val="000000">
                      <a:alpha val="43137"/>
                    </a:srgbClr>
                  </a:outerShdw>
                </a:effectLst>
              </a:rPr>
              <a:t> Συνεδρίαση Επιτροπής Παρακολούθησης</a:t>
            </a:r>
            <a:br>
              <a:rPr lang="el-GR" sz="3200" b="1" dirty="0">
                <a:solidFill>
                  <a:schemeClr val="accent2"/>
                </a:solidFill>
                <a:effectLst>
                  <a:outerShdw blurRad="38100" dist="38100" dir="2700000" algn="tl">
                    <a:srgbClr val="000000">
                      <a:alpha val="43137"/>
                    </a:srgbClr>
                  </a:outerShdw>
                </a:effectLst>
              </a:rPr>
            </a:br>
            <a:r>
              <a:rPr lang="el-GR" sz="3200" b="1" dirty="0">
                <a:solidFill>
                  <a:schemeClr val="accent2"/>
                </a:solidFill>
                <a:effectLst>
                  <a:outerShdw blurRad="38100" dist="38100" dir="2700000" algn="tl">
                    <a:srgbClr val="000000">
                      <a:alpha val="43137"/>
                    </a:srgbClr>
                  </a:outerShdw>
                </a:effectLst>
              </a:rPr>
              <a:t>Π </a:t>
            </a:r>
            <a:r>
              <a:rPr lang="el-GR" sz="3200" b="1" dirty="0" err="1">
                <a:solidFill>
                  <a:schemeClr val="accent2"/>
                </a:solidFill>
                <a:effectLst>
                  <a:outerShdw blurRad="38100" dist="38100" dir="2700000" algn="tl">
                    <a:srgbClr val="000000">
                      <a:alpha val="43137"/>
                    </a:srgbClr>
                  </a:outerShdw>
                </a:effectLst>
              </a:rPr>
              <a:t>Π</a:t>
            </a:r>
            <a:r>
              <a:rPr lang="el-GR" sz="3200" b="1" dirty="0">
                <a:solidFill>
                  <a:schemeClr val="accent2"/>
                </a:solidFill>
                <a:effectLst>
                  <a:outerShdw blurRad="38100" dist="38100" dir="2700000" algn="tl">
                    <a:srgbClr val="000000">
                      <a:alpha val="43137"/>
                    </a:srgbClr>
                  </a:outerShdw>
                </a:effectLst>
              </a:rPr>
              <a:t> Στερεά Ελλάδα 2021-2027</a:t>
            </a:r>
          </a:p>
        </p:txBody>
      </p:sp>
      <p:sp>
        <p:nvSpPr>
          <p:cNvPr id="3" name="2 - Υπότιτλος"/>
          <p:cNvSpPr>
            <a:spLocks noGrp="1"/>
          </p:cNvSpPr>
          <p:nvPr>
            <p:ph type="subTitle" idx="1"/>
          </p:nvPr>
        </p:nvSpPr>
        <p:spPr>
          <a:xfrm>
            <a:off x="1271464" y="764704"/>
            <a:ext cx="9649072" cy="1656184"/>
          </a:xfrm>
        </p:spPr>
        <p:txBody>
          <a:bodyPr>
            <a:normAutofit fontScale="92500"/>
          </a:bodyPr>
          <a:lstStyle/>
          <a:p>
            <a:r>
              <a:rPr lang="el-GR" sz="5400" b="1" dirty="0">
                <a:effectLst>
                  <a:outerShdw blurRad="38100" dist="38100" dir="2700000" algn="tl">
                    <a:srgbClr val="000000">
                      <a:alpha val="43137"/>
                    </a:srgbClr>
                  </a:outerShdw>
                </a:effectLst>
              </a:rPr>
              <a:t>ΜΕΘΟΔΟΛΟΓΙΑ ΑΞΙΟΛΟΓΗΣΗΣ &amp;</a:t>
            </a:r>
          </a:p>
          <a:p>
            <a:r>
              <a:rPr lang="el-GR" sz="5400" b="1" dirty="0">
                <a:effectLst>
                  <a:outerShdw blurRad="38100" dist="38100" dir="2700000" algn="tl">
                    <a:srgbClr val="000000">
                      <a:alpha val="43137"/>
                    </a:srgbClr>
                  </a:outerShdw>
                </a:effectLst>
              </a:rPr>
              <a:t>ΚΡΙΤΗΡΙΑ ΕΠΙΛΟΓΗΣ ΠΡΑΞΕΩΝ</a:t>
            </a:r>
          </a:p>
        </p:txBody>
      </p:sp>
      <p:sp>
        <p:nvSpPr>
          <p:cNvPr id="6" name="TextBox 5">
            <a:extLst>
              <a:ext uri="{FF2B5EF4-FFF2-40B4-BE49-F238E27FC236}">
                <a16:creationId xmlns:a16="http://schemas.microsoft.com/office/drawing/2014/main" id="{0F60F09D-617A-40C6-949E-3332D6165D00}"/>
              </a:ext>
            </a:extLst>
          </p:cNvPr>
          <p:cNvSpPr txBox="1"/>
          <p:nvPr/>
        </p:nvSpPr>
        <p:spPr>
          <a:xfrm>
            <a:off x="8328248" y="4725144"/>
            <a:ext cx="3290736" cy="461665"/>
          </a:xfrm>
          <a:prstGeom prst="rect">
            <a:avLst/>
          </a:prstGeom>
          <a:noFill/>
        </p:spPr>
        <p:txBody>
          <a:bodyPr wrap="square">
            <a:spAutoFit/>
          </a:bodyPr>
          <a:lstStyle/>
          <a:p>
            <a:r>
              <a:rPr lang="el-GR" sz="2400" dirty="0">
                <a:solidFill>
                  <a:schemeClr val="accent2"/>
                </a:solidFill>
              </a:rPr>
              <a:t>Αράχοβα, 16/11/2022</a:t>
            </a:r>
          </a:p>
        </p:txBody>
      </p:sp>
    </p:spTree>
  </p:cSld>
  <p:clrMapOvr>
    <a:masterClrMapping/>
  </p:clrMapOvr>
  <p:transition spd="slow">
    <p:fade/>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a:xfrm>
            <a:off x="1091444" y="404664"/>
            <a:ext cx="10369152" cy="1080120"/>
          </a:xfrm>
        </p:spPr>
        <p:txBody>
          <a:bodyPr>
            <a:noAutofit/>
          </a:bodyPr>
          <a:lstStyle/>
          <a:p>
            <a:r>
              <a:rPr lang="el-GR" sz="4300" dirty="0"/>
              <a:t>Προσαρμογή κριτηρίων και προσδιορισμός τρόπου βαθμολόγησης </a:t>
            </a:r>
          </a:p>
        </p:txBody>
      </p:sp>
      <p:sp>
        <p:nvSpPr>
          <p:cNvPr id="3" name="2 - Θέση περιεχομένου"/>
          <p:cNvSpPr>
            <a:spLocks noGrp="1"/>
          </p:cNvSpPr>
          <p:nvPr>
            <p:ph idx="1"/>
          </p:nvPr>
        </p:nvSpPr>
        <p:spPr>
          <a:xfrm>
            <a:off x="1055440" y="1844824"/>
            <a:ext cx="10405156" cy="3024336"/>
          </a:xfrm>
          <a:noFill/>
        </p:spPr>
        <p:style>
          <a:lnRef idx="1">
            <a:schemeClr val="accent2"/>
          </a:lnRef>
          <a:fillRef idx="2">
            <a:schemeClr val="accent2"/>
          </a:fillRef>
          <a:effectRef idx="1">
            <a:schemeClr val="accent2"/>
          </a:effectRef>
          <a:fontRef idx="minor">
            <a:schemeClr val="dk1"/>
          </a:fontRef>
        </p:style>
        <p:txBody>
          <a:bodyPr>
            <a:noAutofit/>
          </a:bodyPr>
          <a:lstStyle/>
          <a:p>
            <a:pPr marL="358775" lvl="2" indent="-265113">
              <a:buFont typeface="Wingdings" pitchFamily="2" charset="2"/>
              <a:buChar char="ü"/>
            </a:pPr>
            <a:endParaRPr lang="el-GR" sz="2000" dirty="0"/>
          </a:p>
          <a:p>
            <a:pPr marL="358775" lvl="2" indent="-265113">
              <a:buFont typeface="Wingdings" pitchFamily="2" charset="2"/>
              <a:buChar char="ü"/>
            </a:pPr>
            <a:endParaRPr lang="el-GR" sz="2000" dirty="0"/>
          </a:p>
          <a:p>
            <a:pPr marL="358775" lvl="2" indent="-265113">
              <a:buFont typeface="Wingdings" pitchFamily="2" charset="2"/>
              <a:buChar char="ü"/>
            </a:pPr>
            <a:r>
              <a:rPr lang="el-GR" sz="1800" dirty="0"/>
              <a:t>Η ΕΥΔ ορίζει τον </a:t>
            </a:r>
            <a:r>
              <a:rPr lang="el-GR" sz="1800" b="1" dirty="0"/>
              <a:t>τρόπο βαθμολόγησης </a:t>
            </a:r>
            <a:r>
              <a:rPr lang="el-GR" sz="1800" dirty="0"/>
              <a:t>των κριτηρίων κατά περίπτωση.</a:t>
            </a:r>
          </a:p>
          <a:p>
            <a:pPr marL="358775" lvl="2" indent="-265113">
              <a:buFont typeface="Wingdings" pitchFamily="2" charset="2"/>
              <a:buChar char="ü"/>
            </a:pPr>
            <a:r>
              <a:rPr lang="el-GR" sz="1800" dirty="0"/>
              <a:t>Η διαδικασία αξιολόγησης εφαρμόζεται </a:t>
            </a:r>
            <a:r>
              <a:rPr lang="el-GR" sz="1800" b="1" dirty="0"/>
              <a:t>διαδοχικά για τις επιμέρους κατηγορίες κριτηρίων</a:t>
            </a:r>
            <a:r>
              <a:rPr lang="el-GR" sz="1800" dirty="0"/>
              <a:t>.</a:t>
            </a:r>
            <a:endParaRPr lang="el-GR" sz="1800" b="1" dirty="0"/>
          </a:p>
          <a:p>
            <a:pPr marL="358775" lvl="2" indent="-265113">
              <a:buFont typeface="Wingdings" pitchFamily="2" charset="2"/>
              <a:buChar char="ü"/>
            </a:pPr>
            <a:r>
              <a:rPr lang="el-GR" sz="1800" dirty="0"/>
              <a:t>Το αποτέλεσμα της αξιολόγησης καθώς και η τεκμηρίωση κάθε κριτηρίου καταγράφεται συμπληρώνοντας το </a:t>
            </a:r>
            <a:r>
              <a:rPr lang="el-GR" sz="1800" b="1" dirty="0"/>
              <a:t>Φύλλο Αξιολόγησης της Πράξης.</a:t>
            </a:r>
            <a:endParaRPr lang="el-GR" sz="1800" dirty="0"/>
          </a:p>
          <a:p>
            <a:pPr marL="358775" lvl="2" indent="-265113">
              <a:buFont typeface="Wingdings" pitchFamily="2" charset="2"/>
              <a:buChar char="ü"/>
            </a:pPr>
            <a:endParaRPr lang="el-GR" sz="2000" dirty="0"/>
          </a:p>
          <a:p>
            <a:pPr lvl="0">
              <a:buNone/>
            </a:pPr>
            <a:endParaRPr lang="el-GR" sz="2000" dirty="0"/>
          </a:p>
          <a:p>
            <a:pPr>
              <a:lnSpc>
                <a:spcPct val="110000"/>
              </a:lnSpc>
              <a:buNone/>
            </a:pPr>
            <a:endParaRPr lang="el-GR" sz="2000" dirty="0"/>
          </a:p>
        </p:txBody>
      </p:sp>
    </p:spTree>
  </p:cSld>
  <p:clrMapOvr>
    <a:masterClrMapping/>
  </p:clrMapOvr>
  <p:transition spd="slow">
    <p:fade/>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p:cNvSpPr>
            <a:spLocks noGrp="1"/>
          </p:cNvSpPr>
          <p:nvPr>
            <p:ph type="title"/>
          </p:nvPr>
        </p:nvSpPr>
        <p:spPr>
          <a:xfrm>
            <a:off x="721448" y="116633"/>
            <a:ext cx="11449272" cy="936104"/>
          </a:xfrm>
        </p:spPr>
        <p:txBody>
          <a:bodyPr>
            <a:normAutofit/>
          </a:bodyPr>
          <a:lstStyle/>
          <a:p>
            <a:r>
              <a:rPr lang="el-GR" sz="4000" dirty="0" smtClean="0"/>
              <a:t>Κριτήρια </a:t>
            </a:r>
            <a:r>
              <a:rPr lang="el-GR" sz="4000" dirty="0"/>
              <a:t>Αξιολόγησης </a:t>
            </a:r>
            <a:r>
              <a:rPr lang="el-GR" sz="4000" smtClean="0"/>
              <a:t>προς έγκριση</a:t>
            </a:r>
            <a:endParaRPr lang="el-GR" sz="4000" dirty="0"/>
          </a:p>
        </p:txBody>
      </p:sp>
      <p:graphicFrame>
        <p:nvGraphicFramePr>
          <p:cNvPr id="5" name="Θέση περιεχομένου 4"/>
          <p:cNvGraphicFramePr>
            <a:graphicFrameLocks noGrp="1"/>
          </p:cNvGraphicFramePr>
          <p:nvPr>
            <p:ph idx="1"/>
            <p:extLst>
              <p:ext uri="{D42A27DB-BD31-4B8C-83A1-F6EECF244321}">
                <p14:modId xmlns:p14="http://schemas.microsoft.com/office/powerpoint/2010/main" val="1900827000"/>
              </p:ext>
            </p:extLst>
          </p:nvPr>
        </p:nvGraphicFramePr>
        <p:xfrm>
          <a:off x="919831" y="1268760"/>
          <a:ext cx="10792792" cy="641868"/>
        </p:xfrm>
        <a:graphic>
          <a:graphicData uri="http://schemas.openxmlformats.org/drawingml/2006/table">
            <a:tbl>
              <a:tblPr firstRow="1" firstCol="1" lastRow="1" lastCol="1" bandRow="1" bandCol="1">
                <a:tableStyleId>{5C22544A-7EE6-4342-B048-85BDC9FD1C3A}</a:tableStyleId>
              </a:tblPr>
              <a:tblGrid>
                <a:gridCol w="567657">
                  <a:extLst>
                    <a:ext uri="{9D8B030D-6E8A-4147-A177-3AD203B41FA5}">
                      <a16:colId xmlns:a16="http://schemas.microsoft.com/office/drawing/2014/main" val="1719675481"/>
                    </a:ext>
                  </a:extLst>
                </a:gridCol>
                <a:gridCol w="864096">
                  <a:extLst>
                    <a:ext uri="{9D8B030D-6E8A-4147-A177-3AD203B41FA5}">
                      <a16:colId xmlns:a16="http://schemas.microsoft.com/office/drawing/2014/main" val="2845179251"/>
                    </a:ext>
                  </a:extLst>
                </a:gridCol>
                <a:gridCol w="2448272">
                  <a:extLst>
                    <a:ext uri="{9D8B030D-6E8A-4147-A177-3AD203B41FA5}">
                      <a16:colId xmlns:a16="http://schemas.microsoft.com/office/drawing/2014/main" val="1642350965"/>
                    </a:ext>
                  </a:extLst>
                </a:gridCol>
                <a:gridCol w="5577081">
                  <a:extLst>
                    <a:ext uri="{9D8B030D-6E8A-4147-A177-3AD203B41FA5}">
                      <a16:colId xmlns:a16="http://schemas.microsoft.com/office/drawing/2014/main" val="1137174639"/>
                    </a:ext>
                  </a:extLst>
                </a:gridCol>
                <a:gridCol w="1335686">
                  <a:extLst>
                    <a:ext uri="{9D8B030D-6E8A-4147-A177-3AD203B41FA5}">
                      <a16:colId xmlns:a16="http://schemas.microsoft.com/office/drawing/2014/main" val="1200351963"/>
                    </a:ext>
                  </a:extLst>
                </a:gridCol>
              </a:tblGrid>
              <a:tr h="641868">
                <a:tc>
                  <a:txBody>
                    <a:bodyPr/>
                    <a:lstStyle/>
                    <a:p>
                      <a:pPr algn="ctr">
                        <a:lnSpc>
                          <a:spcPct val="140000"/>
                        </a:lnSpc>
                        <a:spcAft>
                          <a:spcPts val="0"/>
                        </a:spcAft>
                      </a:pPr>
                      <a:r>
                        <a:rPr lang="el-GR" sz="1000" dirty="0">
                          <a:effectLst/>
                        </a:rPr>
                        <a:t>α/α</a:t>
                      </a:r>
                      <a:endParaRPr lang="el-GR" sz="1100" dirty="0">
                        <a:effectLst/>
                        <a:latin typeface="Verdana" panose="020B0604030504040204" pitchFamily="34" charset="0"/>
                        <a:ea typeface="Times New Roman" panose="02020603050405020304" pitchFamily="18" charset="0"/>
                        <a:cs typeface="Times New Roman" panose="02020603050405020304" pitchFamily="18" charset="0"/>
                      </a:endParaRPr>
                    </a:p>
                  </a:txBody>
                  <a:tcPr marL="53292" marR="53292" marT="0" marB="0" anchor="ctr">
                    <a:solidFill>
                      <a:schemeClr val="bg2">
                        <a:lumMod val="90000"/>
                      </a:schemeClr>
                    </a:solidFill>
                  </a:tcPr>
                </a:tc>
                <a:tc>
                  <a:txBody>
                    <a:bodyPr/>
                    <a:lstStyle/>
                    <a:p>
                      <a:pPr algn="ctr">
                        <a:lnSpc>
                          <a:spcPct val="140000"/>
                        </a:lnSpc>
                        <a:spcAft>
                          <a:spcPts val="0"/>
                        </a:spcAft>
                      </a:pPr>
                      <a:r>
                        <a:rPr lang="el-GR" sz="1000" dirty="0">
                          <a:effectLst/>
                        </a:rPr>
                        <a:t>Κωδικός Δράσης</a:t>
                      </a:r>
                      <a:endParaRPr lang="el-GR" sz="1100" dirty="0">
                        <a:effectLst/>
                        <a:latin typeface="Verdana" panose="020B0604030504040204" pitchFamily="34" charset="0"/>
                        <a:ea typeface="Times New Roman" panose="02020603050405020304" pitchFamily="18" charset="0"/>
                        <a:cs typeface="Times New Roman" panose="02020603050405020304" pitchFamily="18" charset="0"/>
                      </a:endParaRPr>
                    </a:p>
                  </a:txBody>
                  <a:tcPr marL="53292" marR="53292" marT="0" marB="0" anchor="ctr">
                    <a:solidFill>
                      <a:schemeClr val="bg2">
                        <a:lumMod val="90000"/>
                      </a:schemeClr>
                    </a:solidFill>
                  </a:tcPr>
                </a:tc>
                <a:tc>
                  <a:txBody>
                    <a:bodyPr/>
                    <a:lstStyle/>
                    <a:p>
                      <a:pPr algn="ctr">
                        <a:lnSpc>
                          <a:spcPct val="140000"/>
                        </a:lnSpc>
                        <a:spcAft>
                          <a:spcPts val="0"/>
                        </a:spcAft>
                      </a:pPr>
                      <a:r>
                        <a:rPr lang="el-GR" sz="1000" dirty="0">
                          <a:effectLst/>
                        </a:rPr>
                        <a:t>Τίτλος Δράσης</a:t>
                      </a:r>
                      <a:endParaRPr lang="el-GR" sz="1100" dirty="0">
                        <a:effectLst/>
                        <a:latin typeface="Verdana" panose="020B0604030504040204" pitchFamily="34" charset="0"/>
                        <a:ea typeface="Times New Roman" panose="02020603050405020304" pitchFamily="18" charset="0"/>
                        <a:cs typeface="Times New Roman" panose="02020603050405020304" pitchFamily="18" charset="0"/>
                      </a:endParaRPr>
                    </a:p>
                  </a:txBody>
                  <a:tcPr marL="53292" marR="53292" marT="0" marB="0" anchor="ctr">
                    <a:solidFill>
                      <a:schemeClr val="bg2">
                        <a:lumMod val="90000"/>
                      </a:schemeClr>
                    </a:solidFill>
                  </a:tcPr>
                </a:tc>
                <a:tc>
                  <a:txBody>
                    <a:bodyPr/>
                    <a:lstStyle/>
                    <a:p>
                      <a:pPr algn="ctr">
                        <a:lnSpc>
                          <a:spcPct val="140000"/>
                        </a:lnSpc>
                        <a:spcAft>
                          <a:spcPts val="0"/>
                        </a:spcAft>
                      </a:pPr>
                      <a:r>
                        <a:rPr lang="el-GR" sz="1000" dirty="0">
                          <a:effectLst/>
                        </a:rPr>
                        <a:t> </a:t>
                      </a:r>
                      <a:endParaRPr lang="el-GR" sz="1100" dirty="0">
                        <a:effectLst/>
                      </a:endParaRPr>
                    </a:p>
                    <a:p>
                      <a:pPr algn="ctr">
                        <a:lnSpc>
                          <a:spcPct val="140000"/>
                        </a:lnSpc>
                        <a:spcAft>
                          <a:spcPts val="0"/>
                        </a:spcAft>
                      </a:pPr>
                      <a:r>
                        <a:rPr lang="el-GR" sz="1000" dirty="0">
                          <a:effectLst/>
                        </a:rPr>
                        <a:t>Περιγραφή Δράσης</a:t>
                      </a:r>
                      <a:endParaRPr lang="el-GR" sz="1100" dirty="0">
                        <a:effectLst/>
                        <a:latin typeface="Verdana" panose="020B0604030504040204" pitchFamily="34" charset="0"/>
                        <a:ea typeface="Times New Roman" panose="02020603050405020304" pitchFamily="18" charset="0"/>
                        <a:cs typeface="Times New Roman" panose="02020603050405020304" pitchFamily="18" charset="0"/>
                      </a:endParaRPr>
                    </a:p>
                  </a:txBody>
                  <a:tcPr marL="53292" marR="53292" marT="0" marB="0">
                    <a:solidFill>
                      <a:schemeClr val="bg2">
                        <a:lumMod val="90000"/>
                      </a:schemeClr>
                    </a:solidFill>
                  </a:tcPr>
                </a:tc>
                <a:tc>
                  <a:txBody>
                    <a:bodyPr/>
                    <a:lstStyle/>
                    <a:p>
                      <a:pPr algn="ctr">
                        <a:lnSpc>
                          <a:spcPct val="140000"/>
                        </a:lnSpc>
                        <a:spcAft>
                          <a:spcPts val="0"/>
                        </a:spcAft>
                      </a:pPr>
                      <a:r>
                        <a:rPr lang="el-GR" sz="1000" dirty="0">
                          <a:effectLst/>
                        </a:rPr>
                        <a:t>Μεθοδολογία  Αξιολόγησης</a:t>
                      </a:r>
                      <a:endParaRPr lang="el-GR" sz="1100" dirty="0">
                        <a:effectLst/>
                        <a:latin typeface="Verdana" panose="020B0604030504040204" pitchFamily="34" charset="0"/>
                        <a:ea typeface="Times New Roman" panose="02020603050405020304" pitchFamily="18" charset="0"/>
                        <a:cs typeface="Times New Roman" panose="02020603050405020304" pitchFamily="18" charset="0"/>
                      </a:endParaRPr>
                    </a:p>
                  </a:txBody>
                  <a:tcPr marL="53292" marR="53292" marT="0" marB="0" anchor="ctr">
                    <a:solidFill>
                      <a:schemeClr val="bg2">
                        <a:lumMod val="90000"/>
                      </a:schemeClr>
                    </a:solidFill>
                  </a:tcPr>
                </a:tc>
                <a:extLst>
                  <a:ext uri="{0D108BD9-81ED-4DB2-BD59-A6C34878D82A}">
                    <a16:rowId xmlns:a16="http://schemas.microsoft.com/office/drawing/2014/main" val="2579098017"/>
                  </a:ext>
                </a:extLst>
              </a:tr>
            </a:tbl>
          </a:graphicData>
        </a:graphic>
      </p:graphicFrame>
      <p:graphicFrame>
        <p:nvGraphicFramePr>
          <p:cNvPr id="7" name="Πίνακας 6"/>
          <p:cNvGraphicFramePr>
            <a:graphicFrameLocks noGrp="1"/>
          </p:cNvGraphicFramePr>
          <p:nvPr>
            <p:extLst>
              <p:ext uri="{D42A27DB-BD31-4B8C-83A1-F6EECF244321}">
                <p14:modId xmlns:p14="http://schemas.microsoft.com/office/powerpoint/2010/main" val="3672911245"/>
              </p:ext>
            </p:extLst>
          </p:nvPr>
        </p:nvGraphicFramePr>
        <p:xfrm>
          <a:off x="911424" y="1844825"/>
          <a:ext cx="10801201" cy="4248472"/>
        </p:xfrm>
        <a:graphic>
          <a:graphicData uri="http://schemas.openxmlformats.org/drawingml/2006/table">
            <a:tbl>
              <a:tblPr firstRow="1" firstCol="1" lastRow="1" lastCol="1" bandRow="1" bandCol="1">
                <a:tableStyleId>{5C22544A-7EE6-4342-B048-85BDC9FD1C3A}</a:tableStyleId>
              </a:tblPr>
              <a:tblGrid>
                <a:gridCol w="542605">
                  <a:extLst>
                    <a:ext uri="{9D8B030D-6E8A-4147-A177-3AD203B41FA5}">
                      <a16:colId xmlns:a16="http://schemas.microsoft.com/office/drawing/2014/main" val="3394619470"/>
                    </a:ext>
                  </a:extLst>
                </a:gridCol>
                <a:gridCol w="890209">
                  <a:extLst>
                    <a:ext uri="{9D8B030D-6E8A-4147-A177-3AD203B41FA5}">
                      <a16:colId xmlns:a16="http://schemas.microsoft.com/office/drawing/2014/main" val="353907187"/>
                    </a:ext>
                  </a:extLst>
                </a:gridCol>
                <a:gridCol w="2431117">
                  <a:extLst>
                    <a:ext uri="{9D8B030D-6E8A-4147-A177-3AD203B41FA5}">
                      <a16:colId xmlns:a16="http://schemas.microsoft.com/office/drawing/2014/main" val="3227958303"/>
                    </a:ext>
                  </a:extLst>
                </a:gridCol>
                <a:gridCol w="5600542">
                  <a:extLst>
                    <a:ext uri="{9D8B030D-6E8A-4147-A177-3AD203B41FA5}">
                      <a16:colId xmlns:a16="http://schemas.microsoft.com/office/drawing/2014/main" val="1823516616"/>
                    </a:ext>
                  </a:extLst>
                </a:gridCol>
                <a:gridCol w="1336728">
                  <a:extLst>
                    <a:ext uri="{9D8B030D-6E8A-4147-A177-3AD203B41FA5}">
                      <a16:colId xmlns:a16="http://schemas.microsoft.com/office/drawing/2014/main" val="1551101330"/>
                    </a:ext>
                  </a:extLst>
                </a:gridCol>
              </a:tblGrid>
              <a:tr h="4248472">
                <a:tc>
                  <a:txBody>
                    <a:bodyPr/>
                    <a:lstStyle/>
                    <a:p>
                      <a:pPr algn="ctr">
                        <a:lnSpc>
                          <a:spcPct val="140000"/>
                        </a:lnSpc>
                        <a:spcAft>
                          <a:spcPts val="0"/>
                        </a:spcAft>
                      </a:pPr>
                      <a:r>
                        <a:rPr lang="el-GR" sz="1000" dirty="0">
                          <a:solidFill>
                            <a:schemeClr val="tx1"/>
                          </a:solidFill>
                          <a:effectLst/>
                          <a:latin typeface="+mn-lt"/>
                          <a:ea typeface="+mn-ea"/>
                          <a:cs typeface="+mn-cs"/>
                        </a:rPr>
                        <a:t>1</a:t>
                      </a:r>
                      <a:endParaRPr lang="el-GR" sz="1100" dirty="0">
                        <a:solidFill>
                          <a:schemeClr val="tx1"/>
                        </a:solidFill>
                        <a:effectLst/>
                        <a:latin typeface="Verdana" panose="020B0604030504040204" pitchFamily="34" charset="0"/>
                        <a:ea typeface="Times New Roman" panose="02020603050405020304" pitchFamily="18" charset="0"/>
                        <a:cs typeface="Times New Roman" panose="02020603050405020304" pitchFamily="18" charset="0"/>
                      </a:endParaRPr>
                    </a:p>
                  </a:txBody>
                  <a:tcPr marL="53292" marR="53292" marT="0" marB="0" anchor="ctr">
                    <a:solidFill>
                      <a:schemeClr val="accent4">
                        <a:lumMod val="20000"/>
                        <a:lumOff val="80000"/>
                      </a:schemeClr>
                    </a:solidFill>
                  </a:tcPr>
                </a:tc>
                <a:tc>
                  <a:txBody>
                    <a:bodyPr/>
                    <a:lstStyle/>
                    <a:p>
                      <a:pPr algn="ctr">
                        <a:lnSpc>
                          <a:spcPct val="140000"/>
                        </a:lnSpc>
                        <a:spcAft>
                          <a:spcPts val="0"/>
                        </a:spcAft>
                      </a:pPr>
                      <a:r>
                        <a:rPr lang="el-GR" sz="1000" dirty="0">
                          <a:solidFill>
                            <a:schemeClr val="tx1"/>
                          </a:solidFill>
                          <a:effectLst/>
                        </a:rPr>
                        <a:t>4.ια.19</a:t>
                      </a:r>
                      <a:endParaRPr lang="el-GR" sz="1100" dirty="0">
                        <a:solidFill>
                          <a:schemeClr val="tx1"/>
                        </a:solidFill>
                        <a:effectLst/>
                        <a:latin typeface="Verdana" panose="020B0604030504040204" pitchFamily="34" charset="0"/>
                        <a:ea typeface="Times New Roman" panose="02020603050405020304" pitchFamily="18" charset="0"/>
                        <a:cs typeface="Times New Roman" panose="02020603050405020304" pitchFamily="18" charset="0"/>
                      </a:endParaRPr>
                    </a:p>
                  </a:txBody>
                  <a:tcPr marL="53292" marR="53292" marT="0" marB="0" anchor="ctr">
                    <a:solidFill>
                      <a:schemeClr val="accent4">
                        <a:lumMod val="20000"/>
                        <a:lumOff val="80000"/>
                      </a:schemeClr>
                    </a:solidFill>
                  </a:tcPr>
                </a:tc>
                <a:tc>
                  <a:txBody>
                    <a:bodyPr/>
                    <a:lstStyle/>
                    <a:p>
                      <a:pPr algn="l">
                        <a:lnSpc>
                          <a:spcPct val="140000"/>
                        </a:lnSpc>
                        <a:spcAft>
                          <a:spcPts val="0"/>
                        </a:spcAft>
                      </a:pPr>
                      <a:r>
                        <a:rPr lang="el-GR" sz="1000" dirty="0">
                          <a:solidFill>
                            <a:schemeClr val="tx1"/>
                          </a:solidFill>
                          <a:effectLst/>
                        </a:rPr>
                        <a:t>Προώθηση και υποστήριξη παιδιών για την ένταξή τους στην προσχολική εκπαίδευση καθώς και για την πρόσβαση παιδιών σχολικής ηλικίας, εφήβων και ατόμων με αναπηρία, σε υπηρεσίες δημιουργικής απασχόλησης</a:t>
                      </a:r>
                      <a:endParaRPr lang="el-GR" sz="1100" dirty="0">
                        <a:solidFill>
                          <a:schemeClr val="tx1"/>
                        </a:solidFill>
                        <a:effectLst/>
                        <a:latin typeface="Verdana" panose="020B0604030504040204" pitchFamily="34" charset="0"/>
                        <a:ea typeface="Times New Roman" panose="02020603050405020304" pitchFamily="18" charset="0"/>
                        <a:cs typeface="Times New Roman" panose="02020603050405020304" pitchFamily="18" charset="0"/>
                      </a:endParaRPr>
                    </a:p>
                  </a:txBody>
                  <a:tcPr marL="53292" marR="53292" marT="0" marB="0" anchor="ctr">
                    <a:solidFill>
                      <a:schemeClr val="accent4">
                        <a:lumMod val="20000"/>
                        <a:lumOff val="80000"/>
                      </a:schemeClr>
                    </a:solidFill>
                  </a:tcPr>
                </a:tc>
                <a:tc>
                  <a:txBody>
                    <a:bodyPr/>
                    <a:lstStyle/>
                    <a:p>
                      <a:pPr>
                        <a:spcAft>
                          <a:spcPts val="0"/>
                        </a:spcAft>
                      </a:pPr>
                      <a:r>
                        <a:rPr lang="en-US" sz="1100" dirty="0">
                          <a:solidFill>
                            <a:schemeClr val="tx1"/>
                          </a:solidFill>
                          <a:effectLst/>
                        </a:rPr>
                        <a:t>H </a:t>
                      </a:r>
                      <a:r>
                        <a:rPr lang="el-GR" sz="1100" dirty="0">
                          <a:solidFill>
                            <a:schemeClr val="tx1"/>
                          </a:solidFill>
                          <a:effectLst/>
                        </a:rPr>
                        <a:t>πράξη αποτελεί συνεχιζόμενη δράση της προηγούμενης ΠΠ και αφορά στην διάθεση προς μητέρες (και πατέρες που έχουν την επιμέλεια) θέσεων παροχής υπηρεσιών φροντίδας και φύλαξης παιδιών, στις ακόλουθες κατηγορίες δομών (δημόσιες και ιδιωτικές): </a:t>
                      </a:r>
                    </a:p>
                    <a:p>
                      <a:pPr marL="342900" lvl="0" indent="-342900" algn="l">
                        <a:lnSpc>
                          <a:spcPct val="140000"/>
                        </a:lnSpc>
                        <a:spcAft>
                          <a:spcPts val="880"/>
                        </a:spcAft>
                        <a:buFont typeface="Calibri" panose="020F0502020204030204" pitchFamily="34" charset="0"/>
                        <a:buChar char="-"/>
                      </a:pPr>
                      <a:r>
                        <a:rPr lang="el-GR" sz="1100" dirty="0">
                          <a:solidFill>
                            <a:schemeClr val="tx1"/>
                          </a:solidFill>
                          <a:effectLst/>
                        </a:rPr>
                        <a:t>Βρεφικοί Σταθμοί </a:t>
                      </a:r>
                    </a:p>
                    <a:p>
                      <a:pPr marL="342900" lvl="0" indent="-342900" algn="l">
                        <a:lnSpc>
                          <a:spcPct val="140000"/>
                        </a:lnSpc>
                        <a:spcAft>
                          <a:spcPts val="880"/>
                        </a:spcAft>
                        <a:buFont typeface="Calibri" panose="020F0502020204030204" pitchFamily="34" charset="0"/>
                        <a:buChar char="-"/>
                      </a:pPr>
                      <a:r>
                        <a:rPr lang="el-GR" sz="1100" dirty="0">
                          <a:solidFill>
                            <a:schemeClr val="tx1"/>
                          </a:solidFill>
                          <a:effectLst/>
                        </a:rPr>
                        <a:t>Βρεφονηπιακοί Σταθμοί </a:t>
                      </a:r>
                    </a:p>
                    <a:p>
                      <a:pPr algn="l">
                        <a:lnSpc>
                          <a:spcPct val="140000"/>
                        </a:lnSpc>
                        <a:spcAft>
                          <a:spcPts val="880"/>
                        </a:spcAft>
                      </a:pPr>
                      <a:r>
                        <a:rPr lang="el-GR" sz="1100" dirty="0">
                          <a:solidFill>
                            <a:schemeClr val="tx1"/>
                          </a:solidFill>
                          <a:effectLst/>
                        </a:rPr>
                        <a:t>        -     Βρεφονηπιακοί Σταθμοί Ολοκληρωμένης Φροντίδας </a:t>
                      </a:r>
                    </a:p>
                    <a:p>
                      <a:pPr algn="l">
                        <a:lnSpc>
                          <a:spcPct val="140000"/>
                        </a:lnSpc>
                        <a:spcAft>
                          <a:spcPts val="880"/>
                        </a:spcAft>
                      </a:pPr>
                      <a:r>
                        <a:rPr lang="el-GR" sz="1100" dirty="0">
                          <a:solidFill>
                            <a:schemeClr val="tx1"/>
                          </a:solidFill>
                          <a:effectLst/>
                        </a:rPr>
                        <a:t>         -    Παιδικοί Σταθμοί </a:t>
                      </a:r>
                    </a:p>
                    <a:p>
                      <a:pPr algn="l">
                        <a:lnSpc>
                          <a:spcPct val="140000"/>
                        </a:lnSpc>
                        <a:spcAft>
                          <a:spcPts val="0"/>
                        </a:spcAft>
                      </a:pPr>
                      <a:r>
                        <a:rPr lang="el-GR" sz="1100" dirty="0">
                          <a:solidFill>
                            <a:schemeClr val="tx1"/>
                          </a:solidFill>
                          <a:effectLst/>
                        </a:rPr>
                        <a:t>      -  Κέντρα Δημιουργικής Απασχόλησης Παιδιών (Κ.Δ.Α.Π.). </a:t>
                      </a:r>
                    </a:p>
                    <a:p>
                      <a:pPr algn="l">
                        <a:lnSpc>
                          <a:spcPct val="140000"/>
                        </a:lnSpc>
                        <a:spcAft>
                          <a:spcPts val="0"/>
                        </a:spcAft>
                      </a:pPr>
                      <a:r>
                        <a:rPr lang="el-GR" sz="1100" dirty="0">
                          <a:solidFill>
                            <a:schemeClr val="tx1"/>
                          </a:solidFill>
                          <a:effectLst/>
                        </a:rPr>
                        <a:t> </a:t>
                      </a:r>
                    </a:p>
                    <a:p>
                      <a:pPr algn="l">
                        <a:lnSpc>
                          <a:spcPct val="140000"/>
                        </a:lnSpc>
                        <a:spcAft>
                          <a:spcPts val="0"/>
                        </a:spcAft>
                      </a:pPr>
                      <a:r>
                        <a:rPr lang="el-GR" sz="1100" dirty="0">
                          <a:solidFill>
                            <a:schemeClr val="tx1"/>
                          </a:solidFill>
                          <a:effectLst/>
                        </a:rPr>
                        <a:t>Επίσης  αφορά στην διάθεση προς μητέρες (και πατέρες που έχουν την επιμέλεια), καθώς και όποιο άλλο πρόσωπο είναι κηδεμόνας παιδιού με αναπηρία, θέσεων παροχής υπηρεσιών φροντίδας και φύλαξης παιδιών με αναπηρία στις ακόλουθες κατηγορίες δομών (δημόσιες και ιδιωτικές): </a:t>
                      </a:r>
                    </a:p>
                    <a:p>
                      <a:pPr marL="342900" lvl="0" indent="-342900" algn="l">
                        <a:lnSpc>
                          <a:spcPct val="140000"/>
                        </a:lnSpc>
                        <a:spcAft>
                          <a:spcPts val="880"/>
                        </a:spcAft>
                        <a:buFont typeface="Calibri" panose="020F0502020204030204" pitchFamily="34" charset="0"/>
                        <a:buChar char="-"/>
                      </a:pPr>
                      <a:r>
                        <a:rPr lang="el-GR" sz="1100" dirty="0">
                          <a:solidFill>
                            <a:schemeClr val="tx1"/>
                          </a:solidFill>
                          <a:effectLst/>
                        </a:rPr>
                        <a:t>Βρεφονηπιακοί Σταθμοί Ολοκληρωμένης Φροντίδας για </a:t>
                      </a:r>
                      <a:r>
                        <a:rPr lang="el-GR" sz="1100" dirty="0" err="1">
                          <a:solidFill>
                            <a:schemeClr val="tx1"/>
                          </a:solidFill>
                          <a:effectLst/>
                        </a:rPr>
                        <a:t>προνήπια</a:t>
                      </a:r>
                      <a:r>
                        <a:rPr lang="el-GR" sz="1100" dirty="0">
                          <a:solidFill>
                            <a:schemeClr val="tx1"/>
                          </a:solidFill>
                          <a:effectLst/>
                        </a:rPr>
                        <a:t> με αναπηρία και </a:t>
                      </a:r>
                    </a:p>
                    <a:p>
                      <a:pPr marL="342900" lvl="0" indent="-342900" algn="l">
                        <a:lnSpc>
                          <a:spcPct val="140000"/>
                        </a:lnSpc>
                        <a:spcAft>
                          <a:spcPts val="0"/>
                        </a:spcAft>
                        <a:buFont typeface="Calibri" panose="020F0502020204030204" pitchFamily="34" charset="0"/>
                        <a:buChar char="-"/>
                      </a:pPr>
                      <a:r>
                        <a:rPr lang="el-GR" sz="1100" dirty="0">
                          <a:solidFill>
                            <a:schemeClr val="tx1"/>
                          </a:solidFill>
                          <a:effectLst/>
                        </a:rPr>
                        <a:t>Κέντρα Δημιουργικής Απασχόλησης Παιδιών με Αναπηρία (Κ.Δ.Α.Π.-Μ.Ε.Α.). </a:t>
                      </a:r>
                    </a:p>
                  </a:txBody>
                  <a:tcPr marL="53292" marR="53292" marT="0" marB="0">
                    <a:solidFill>
                      <a:schemeClr val="accent4">
                        <a:lumMod val="20000"/>
                        <a:lumOff val="80000"/>
                      </a:schemeClr>
                    </a:solidFill>
                  </a:tcPr>
                </a:tc>
                <a:tc>
                  <a:txBody>
                    <a:bodyPr/>
                    <a:lstStyle/>
                    <a:p>
                      <a:pPr algn="ctr">
                        <a:lnSpc>
                          <a:spcPct val="140000"/>
                        </a:lnSpc>
                        <a:spcAft>
                          <a:spcPts val="0"/>
                        </a:spcAft>
                      </a:pPr>
                      <a:r>
                        <a:rPr lang="el-GR" sz="1100" dirty="0">
                          <a:solidFill>
                            <a:schemeClr val="tx1"/>
                          </a:solidFill>
                          <a:effectLst/>
                        </a:rPr>
                        <a:t>Άμεση</a:t>
                      </a:r>
                      <a:endParaRPr lang="el-GR" sz="1100" dirty="0">
                        <a:solidFill>
                          <a:schemeClr val="tx1"/>
                        </a:solidFill>
                        <a:effectLst/>
                        <a:latin typeface="Verdana" panose="020B0604030504040204" pitchFamily="34" charset="0"/>
                        <a:ea typeface="Times New Roman" panose="02020603050405020304" pitchFamily="18" charset="0"/>
                        <a:cs typeface="Times New Roman" panose="02020603050405020304" pitchFamily="18" charset="0"/>
                      </a:endParaRPr>
                    </a:p>
                  </a:txBody>
                  <a:tcPr marL="53292" marR="53292" marT="0" marB="0">
                    <a:solidFill>
                      <a:schemeClr val="accent4">
                        <a:lumMod val="20000"/>
                        <a:lumOff val="80000"/>
                      </a:schemeClr>
                    </a:solidFill>
                  </a:tcPr>
                </a:tc>
                <a:extLst>
                  <a:ext uri="{0D108BD9-81ED-4DB2-BD59-A6C34878D82A}">
                    <a16:rowId xmlns:a16="http://schemas.microsoft.com/office/drawing/2014/main" val="4195304145"/>
                  </a:ext>
                </a:extLst>
              </a:tr>
            </a:tbl>
          </a:graphicData>
        </a:graphic>
      </p:graphicFrame>
    </p:spTree>
    <p:extLst>
      <p:ext uri="{BB962C8B-B14F-4D97-AF65-F5344CB8AC3E}">
        <p14:creationId xmlns:p14="http://schemas.microsoft.com/office/powerpoint/2010/main" val="3228695381"/>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p:cNvSpPr>
            <a:spLocks noGrp="1"/>
          </p:cNvSpPr>
          <p:nvPr>
            <p:ph type="title"/>
          </p:nvPr>
        </p:nvSpPr>
        <p:spPr>
          <a:xfrm>
            <a:off x="1199456" y="116632"/>
            <a:ext cx="7543800" cy="766132"/>
          </a:xfrm>
        </p:spPr>
        <p:txBody>
          <a:bodyPr>
            <a:normAutofit/>
          </a:bodyPr>
          <a:lstStyle/>
          <a:p>
            <a:r>
              <a:rPr lang="el-GR" sz="4000" dirty="0" smtClean="0"/>
              <a:t>Φύλλα </a:t>
            </a:r>
            <a:r>
              <a:rPr lang="el-GR" sz="4000" dirty="0"/>
              <a:t>Αξιολόγησης </a:t>
            </a:r>
          </a:p>
        </p:txBody>
      </p:sp>
      <p:graphicFrame>
        <p:nvGraphicFramePr>
          <p:cNvPr id="6" name="Θέση περιεχομένου 5"/>
          <p:cNvGraphicFramePr>
            <a:graphicFrameLocks noGrp="1"/>
          </p:cNvGraphicFramePr>
          <p:nvPr>
            <p:ph idx="1"/>
            <p:extLst>
              <p:ext uri="{D42A27DB-BD31-4B8C-83A1-F6EECF244321}">
                <p14:modId xmlns:p14="http://schemas.microsoft.com/office/powerpoint/2010/main" val="2824420602"/>
              </p:ext>
            </p:extLst>
          </p:nvPr>
        </p:nvGraphicFramePr>
        <p:xfrm>
          <a:off x="191344" y="872508"/>
          <a:ext cx="11809312" cy="5099050"/>
        </p:xfrm>
        <a:graphic>
          <a:graphicData uri="http://schemas.openxmlformats.org/drawingml/2006/table">
            <a:tbl>
              <a:tblPr>
                <a:tableStyleId>{5C22544A-7EE6-4342-B048-85BDC9FD1C3A}</a:tableStyleId>
              </a:tblPr>
              <a:tblGrid>
                <a:gridCol w="761890">
                  <a:extLst>
                    <a:ext uri="{9D8B030D-6E8A-4147-A177-3AD203B41FA5}">
                      <a16:colId xmlns:a16="http://schemas.microsoft.com/office/drawing/2014/main" val="1542269166"/>
                    </a:ext>
                  </a:extLst>
                </a:gridCol>
                <a:gridCol w="2438051">
                  <a:extLst>
                    <a:ext uri="{9D8B030D-6E8A-4147-A177-3AD203B41FA5}">
                      <a16:colId xmlns:a16="http://schemas.microsoft.com/office/drawing/2014/main" val="2403026105"/>
                    </a:ext>
                  </a:extLst>
                </a:gridCol>
                <a:gridCol w="1864343">
                  <a:extLst>
                    <a:ext uri="{9D8B030D-6E8A-4147-A177-3AD203B41FA5}">
                      <a16:colId xmlns:a16="http://schemas.microsoft.com/office/drawing/2014/main" val="1694254675"/>
                    </a:ext>
                  </a:extLst>
                </a:gridCol>
                <a:gridCol w="2680024">
                  <a:extLst>
                    <a:ext uri="{9D8B030D-6E8A-4147-A177-3AD203B41FA5}">
                      <a16:colId xmlns:a16="http://schemas.microsoft.com/office/drawing/2014/main" val="986061386"/>
                    </a:ext>
                  </a:extLst>
                </a:gridCol>
                <a:gridCol w="1097192">
                  <a:extLst>
                    <a:ext uri="{9D8B030D-6E8A-4147-A177-3AD203B41FA5}">
                      <a16:colId xmlns:a16="http://schemas.microsoft.com/office/drawing/2014/main" val="1212677746"/>
                    </a:ext>
                  </a:extLst>
                </a:gridCol>
                <a:gridCol w="1483906">
                  <a:extLst>
                    <a:ext uri="{9D8B030D-6E8A-4147-A177-3AD203B41FA5}">
                      <a16:colId xmlns:a16="http://schemas.microsoft.com/office/drawing/2014/main" val="1333125364"/>
                    </a:ext>
                  </a:extLst>
                </a:gridCol>
                <a:gridCol w="1483906">
                  <a:extLst>
                    <a:ext uri="{9D8B030D-6E8A-4147-A177-3AD203B41FA5}">
                      <a16:colId xmlns:a16="http://schemas.microsoft.com/office/drawing/2014/main" val="4015684918"/>
                    </a:ext>
                  </a:extLst>
                </a:gridCol>
              </a:tblGrid>
              <a:tr h="126131">
                <a:tc gridSpan="7">
                  <a:txBody>
                    <a:bodyPr/>
                    <a:lstStyle/>
                    <a:p>
                      <a:pPr algn="ctr" fontAlgn="ctr"/>
                      <a:r>
                        <a:rPr lang="el-GR" sz="700" u="none" strike="noStrike">
                          <a:effectLst/>
                        </a:rPr>
                        <a:t>ΣΤΑΔΙΟ Α΄  ΕΛΕΓΧΟΣ ΠΛΗΡΟΤΗΤΑΣ ΚΑΙ ΕΠΙΛΕΞΙΜΟΤΗΤΑΣ ΠΡΟΤΑΣΗΣ</a:t>
                      </a:r>
                      <a:endParaRPr lang="el-GR" sz="700" b="1" i="0" u="none" strike="noStrike">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1772909153"/>
                  </a:ext>
                </a:extLst>
              </a:tr>
              <a:tr h="120325">
                <a:tc gridSpan="3">
                  <a:txBody>
                    <a:bodyPr/>
                    <a:lstStyle/>
                    <a:p>
                      <a:pPr algn="l" fontAlgn="ctr"/>
                      <a:r>
                        <a:rPr lang="el-GR" sz="700" u="none" strike="noStrike" dirty="0">
                          <a:effectLst/>
                        </a:rPr>
                        <a:t>ΠΡΟΓΡΑΜΜΑ :</a:t>
                      </a:r>
                      <a:endParaRPr lang="el-GR" sz="700" b="1" i="0" u="none" strike="noStrike" dirty="0">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hMerge="1">
                  <a:txBody>
                    <a:bodyPr/>
                    <a:lstStyle/>
                    <a:p>
                      <a:pPr algn="l" fontAlgn="ctr"/>
                      <a:endParaRPr lang="el-GR" sz="700" b="1" i="0" u="none" strike="noStrike" dirty="0">
                        <a:effectLst/>
                        <a:latin typeface="Verdana" panose="020B0604030504040204" pitchFamily="34" charset="0"/>
                      </a:endParaRPr>
                    </a:p>
                  </a:txBody>
                  <a:tcPr marL="5094" marR="5094" marT="5094" marB="0" anchor="ctr"/>
                </a:tc>
                <a:tc>
                  <a:txBody>
                    <a:bodyPr/>
                    <a:lstStyle/>
                    <a:p>
                      <a:pPr algn="l" fontAlgn="ctr"/>
                      <a:r>
                        <a:rPr lang="el-GR" sz="700" u="none" strike="noStrike">
                          <a:effectLst/>
                        </a:rPr>
                        <a:t>ΣΤΕΡΕΑ ΕΛΛΑΔΑ 2021 -2027</a:t>
                      </a:r>
                      <a:endParaRPr lang="el-GR" sz="700" b="1" i="0" u="none" strike="noStrike">
                        <a:effectLst/>
                        <a:latin typeface="Verdana" panose="020B0604030504040204" pitchFamily="34" charset="0"/>
                      </a:endParaRPr>
                    </a:p>
                  </a:txBody>
                  <a:tcPr marL="5094" marR="5094" marT="5094" marB="0" anchor="ctr">
                    <a:solidFill>
                      <a:schemeClr val="bg2"/>
                    </a:solidFill>
                  </a:tcPr>
                </a:tc>
                <a:tc gridSpan="2">
                  <a:txBody>
                    <a:bodyPr/>
                    <a:lstStyle/>
                    <a:p>
                      <a:pPr algn="ctr" fontAlgn="ctr"/>
                      <a:endParaRPr lang="el-GR" sz="700" b="1" i="0" u="none" strike="noStrike">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3590510507"/>
                  </a:ext>
                </a:extLst>
              </a:tr>
              <a:tr h="120325">
                <a:tc gridSpan="3">
                  <a:txBody>
                    <a:bodyPr/>
                    <a:lstStyle/>
                    <a:p>
                      <a:pPr algn="l" fontAlgn="ctr"/>
                      <a:r>
                        <a:rPr lang="el-GR" sz="700" u="none" strike="noStrike" dirty="0">
                          <a:effectLst/>
                        </a:rPr>
                        <a:t>ΠΡΟΤΕΡΑΙΟΤΗΤΑ:</a:t>
                      </a:r>
                      <a:endParaRPr lang="el-GR" sz="700" b="1" i="0" u="none" strike="noStrike" dirty="0">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hMerge="1">
                  <a:txBody>
                    <a:bodyPr/>
                    <a:lstStyle/>
                    <a:p>
                      <a:pPr algn="l" fontAlgn="ctr"/>
                      <a:endParaRPr lang="el-GR" sz="700" b="1" i="0" u="none" strike="noStrike" dirty="0">
                        <a:effectLst/>
                        <a:latin typeface="Verdana" panose="020B0604030504040204" pitchFamily="34" charset="0"/>
                      </a:endParaRPr>
                    </a:p>
                  </a:txBody>
                  <a:tcPr marL="5094" marR="5094" marT="5094" marB="0" anchor="ctr"/>
                </a:tc>
                <a:tc>
                  <a:txBody>
                    <a:bodyPr/>
                    <a:lstStyle/>
                    <a:p>
                      <a:pPr algn="l" fontAlgn="ctr"/>
                      <a:r>
                        <a:rPr lang="el-GR" sz="700" u="none" strike="noStrike" dirty="0">
                          <a:effectLst/>
                        </a:rPr>
                        <a:t>4</a:t>
                      </a:r>
                      <a:endParaRPr lang="el-GR" sz="700" b="1" i="0" u="none" strike="noStrike" dirty="0">
                        <a:effectLst/>
                        <a:latin typeface="Verdana" panose="020B0604030504040204" pitchFamily="34" charset="0"/>
                      </a:endParaRPr>
                    </a:p>
                  </a:txBody>
                  <a:tcPr marL="5094" marR="5094" marT="5094" marB="0" anchor="ctr">
                    <a:solidFill>
                      <a:schemeClr val="bg2"/>
                    </a:solidFill>
                  </a:tcPr>
                </a:tc>
                <a:tc gridSpan="2">
                  <a:txBody>
                    <a:bodyPr/>
                    <a:lstStyle/>
                    <a:p>
                      <a:pPr algn="ctr" fontAlgn="ctr"/>
                      <a:endParaRPr lang="el-GR" sz="700" b="1" i="0" u="none" strike="noStrike">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1057276558"/>
                  </a:ext>
                </a:extLst>
              </a:tr>
              <a:tr h="120325">
                <a:tc gridSpan="3">
                  <a:txBody>
                    <a:bodyPr/>
                    <a:lstStyle/>
                    <a:p>
                      <a:pPr algn="l" fontAlgn="ctr"/>
                      <a:r>
                        <a:rPr lang="el-GR" sz="700" u="none" strike="noStrike" dirty="0">
                          <a:effectLst/>
                        </a:rPr>
                        <a:t>ΕΙΔΙΚΟΣ ΣΤΟΧΟΣ:</a:t>
                      </a:r>
                      <a:endParaRPr lang="el-GR" sz="700" b="1" i="0" u="none" strike="noStrike" dirty="0">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hMerge="1">
                  <a:txBody>
                    <a:bodyPr/>
                    <a:lstStyle/>
                    <a:p>
                      <a:pPr algn="l" fontAlgn="ctr"/>
                      <a:endParaRPr lang="el-GR" sz="700" b="1" i="0" u="none" strike="noStrike" dirty="0">
                        <a:effectLst/>
                        <a:latin typeface="Verdana" panose="020B0604030504040204" pitchFamily="34" charset="0"/>
                      </a:endParaRPr>
                    </a:p>
                  </a:txBody>
                  <a:tcPr marL="5094" marR="5094" marT="5094" marB="0" anchor="ctr"/>
                </a:tc>
                <a:tc>
                  <a:txBody>
                    <a:bodyPr/>
                    <a:lstStyle/>
                    <a:p>
                      <a:pPr algn="l" fontAlgn="ctr"/>
                      <a:r>
                        <a:rPr lang="el-GR" sz="700" u="none" strike="noStrike" dirty="0">
                          <a:effectLst/>
                        </a:rPr>
                        <a:t>4.ια</a:t>
                      </a:r>
                      <a:endParaRPr lang="el-GR" sz="700" b="1" i="0" u="none" strike="noStrike" dirty="0">
                        <a:effectLst/>
                        <a:latin typeface="Verdana" panose="020B0604030504040204" pitchFamily="34" charset="0"/>
                      </a:endParaRPr>
                    </a:p>
                  </a:txBody>
                  <a:tcPr marL="5094" marR="5094" marT="5094" marB="0" anchor="ctr">
                    <a:solidFill>
                      <a:schemeClr val="bg2"/>
                    </a:solidFill>
                  </a:tcPr>
                </a:tc>
                <a:tc gridSpan="2">
                  <a:txBody>
                    <a:bodyPr/>
                    <a:lstStyle/>
                    <a:p>
                      <a:pPr algn="ctr" fontAlgn="ctr"/>
                      <a:endParaRPr lang="el-GR" sz="700" b="1" i="0" u="none" strike="noStrike">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1431757651"/>
                  </a:ext>
                </a:extLst>
              </a:tr>
              <a:tr h="120325">
                <a:tc gridSpan="3">
                  <a:txBody>
                    <a:bodyPr/>
                    <a:lstStyle/>
                    <a:p>
                      <a:pPr algn="l" fontAlgn="ctr"/>
                      <a:r>
                        <a:rPr lang="el-GR" sz="700" u="none" strike="noStrike">
                          <a:effectLst/>
                        </a:rPr>
                        <a:t>ΚΩΔΙΚΟΣ ΠΡΟΣΚΛΗΣΗΣ  : </a:t>
                      </a:r>
                      <a:endParaRPr lang="el-GR" sz="700" b="1" i="0" u="none" strike="noStrike">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hMerge="1">
                  <a:txBody>
                    <a:bodyPr/>
                    <a:lstStyle/>
                    <a:p>
                      <a:pPr algn="l" fontAlgn="ctr"/>
                      <a:endParaRPr lang="el-GR" sz="700" b="1" i="0" u="none" strike="noStrike">
                        <a:effectLst/>
                        <a:latin typeface="Verdana" panose="020B0604030504040204" pitchFamily="34" charset="0"/>
                      </a:endParaRPr>
                    </a:p>
                  </a:txBody>
                  <a:tcPr marL="5094" marR="5094" marT="5094" marB="0" anchor="ctr"/>
                </a:tc>
                <a:tc>
                  <a:txBody>
                    <a:bodyPr/>
                    <a:lstStyle/>
                    <a:p>
                      <a:pPr algn="l" fontAlgn="ctr"/>
                      <a:endParaRPr lang="el-GR" sz="700" b="1" i="0" u="none" strike="noStrike" dirty="0">
                        <a:effectLst/>
                        <a:latin typeface="Verdana" panose="020B0604030504040204" pitchFamily="34" charset="0"/>
                      </a:endParaRPr>
                    </a:p>
                  </a:txBody>
                  <a:tcPr marL="5094" marR="5094" marT="5094" marB="0" anchor="ctr">
                    <a:solidFill>
                      <a:schemeClr val="bg2"/>
                    </a:solidFill>
                  </a:tcPr>
                </a:tc>
                <a:tc gridSpan="2">
                  <a:txBody>
                    <a:bodyPr/>
                    <a:lstStyle/>
                    <a:p>
                      <a:pPr algn="ctr" fontAlgn="ctr"/>
                      <a:endParaRPr lang="el-GR" sz="700" b="1" i="0" u="none" strike="noStrike">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4117508118"/>
                  </a:ext>
                </a:extLst>
              </a:tr>
              <a:tr h="120325">
                <a:tc gridSpan="3">
                  <a:txBody>
                    <a:bodyPr/>
                    <a:lstStyle/>
                    <a:p>
                      <a:pPr algn="l" fontAlgn="ctr"/>
                      <a:r>
                        <a:rPr lang="el-GR" sz="700" u="none" strike="noStrike">
                          <a:effectLst/>
                        </a:rPr>
                        <a:t>ΦΟΡΕΑΣ ΥΠΟΒΟΛΗΣ ΤΗΣ ΠΡΑΞΗΣ :</a:t>
                      </a:r>
                      <a:endParaRPr lang="el-GR" sz="700" b="1" i="0" u="none" strike="noStrike">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hMerge="1">
                  <a:txBody>
                    <a:bodyPr/>
                    <a:lstStyle/>
                    <a:p>
                      <a:pPr algn="l" fontAlgn="ctr"/>
                      <a:endParaRPr lang="el-GR" sz="700" b="1" i="0" u="none" strike="noStrike">
                        <a:effectLst/>
                        <a:latin typeface="Verdana" panose="020B0604030504040204" pitchFamily="34" charset="0"/>
                      </a:endParaRPr>
                    </a:p>
                  </a:txBody>
                  <a:tcPr marL="5094" marR="5094" marT="5094" marB="0" anchor="ctr"/>
                </a:tc>
                <a:tc>
                  <a:txBody>
                    <a:bodyPr/>
                    <a:lstStyle/>
                    <a:p>
                      <a:pPr algn="l" fontAlgn="ctr"/>
                      <a:endParaRPr lang="el-GR" sz="700" b="1" i="0" u="none" strike="noStrike">
                        <a:effectLst/>
                        <a:latin typeface="Verdana" panose="020B0604030504040204" pitchFamily="34" charset="0"/>
                      </a:endParaRPr>
                    </a:p>
                  </a:txBody>
                  <a:tcPr marL="5094" marR="5094" marT="5094" marB="0" anchor="ctr">
                    <a:solidFill>
                      <a:schemeClr val="bg2"/>
                    </a:solidFill>
                  </a:tcPr>
                </a:tc>
                <a:tc gridSpan="3">
                  <a:txBody>
                    <a:bodyPr/>
                    <a:lstStyle/>
                    <a:p>
                      <a:pPr algn="ctr" fontAlgn="ctr"/>
                      <a:endParaRPr lang="el-GR" sz="700" b="1" i="0" u="none" strike="noStrike">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1798444068"/>
                  </a:ext>
                </a:extLst>
              </a:tr>
              <a:tr h="268713">
                <a:tc gridSpan="3">
                  <a:txBody>
                    <a:bodyPr/>
                    <a:lstStyle/>
                    <a:p>
                      <a:pPr algn="l" fontAlgn="ctr"/>
                      <a:r>
                        <a:rPr lang="el-GR" sz="700" u="none" strike="noStrike">
                          <a:effectLst/>
                        </a:rPr>
                        <a:t>ΤΙΤΛΟΣ ΠΡΟΤΕΙΝΟΜΕΝΗΣ ΠΡΑΞΗΣ :</a:t>
                      </a:r>
                      <a:endParaRPr lang="el-GR" sz="700" b="1" i="0" u="none" strike="noStrike">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hMerge="1">
                  <a:txBody>
                    <a:bodyPr/>
                    <a:lstStyle/>
                    <a:p>
                      <a:pPr algn="l" fontAlgn="ctr"/>
                      <a:endParaRPr lang="el-GR" sz="700" b="1" i="0" u="none" strike="noStrike">
                        <a:effectLst/>
                        <a:latin typeface="Verdana" panose="020B0604030504040204" pitchFamily="34" charset="0"/>
                      </a:endParaRPr>
                    </a:p>
                  </a:txBody>
                  <a:tcPr marL="5094" marR="5094" marT="5094" marB="0" anchor="ctr"/>
                </a:tc>
                <a:tc gridSpan="4">
                  <a:txBody>
                    <a:bodyPr/>
                    <a:lstStyle/>
                    <a:p>
                      <a:pPr algn="ctr" fontAlgn="ctr"/>
                      <a:r>
                        <a:rPr lang="el-GR" sz="700" u="none" strike="noStrike">
                          <a:effectLst/>
                        </a:rPr>
                        <a:t>Προώθηση και υποστήριξη παιδιών για την ένταξή τους στην προσχολική εκπαίδευση καθώς και για τη πρόσβαση παιδιών σχολικής ηλικίας, εφήβων και ατόμων με αναπηρία, σε υπηρεσίες δημιουργικής απασχόλησης</a:t>
                      </a:r>
                      <a:endParaRPr lang="el-GR" sz="700" b="1" i="0" u="none" strike="noStrike">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701456698"/>
                  </a:ext>
                </a:extLst>
              </a:tr>
              <a:tr h="170001">
                <a:tc gridSpan="4">
                  <a:txBody>
                    <a:bodyPr/>
                    <a:lstStyle/>
                    <a:p>
                      <a:pPr algn="ctr" fontAlgn="ctr"/>
                      <a:r>
                        <a:rPr lang="el-GR" sz="1000" u="none" strike="noStrike" dirty="0">
                          <a:effectLst/>
                        </a:rPr>
                        <a:t>ΣΤΑΔΙΟ Α' : </a:t>
                      </a:r>
                      <a:r>
                        <a:rPr lang="el-GR" sz="1000" u="none" strike="noStrike" dirty="0" err="1">
                          <a:effectLst/>
                        </a:rPr>
                        <a:t>Ελεγχος</a:t>
                      </a:r>
                      <a:r>
                        <a:rPr lang="el-GR" sz="1000" u="none" strike="noStrike" dirty="0">
                          <a:effectLst/>
                        </a:rPr>
                        <a:t> πληρότητας και </a:t>
                      </a:r>
                      <a:r>
                        <a:rPr lang="el-GR" sz="1000" u="none" strike="noStrike" dirty="0" err="1">
                          <a:effectLst/>
                        </a:rPr>
                        <a:t>επιλεξιμότητας</a:t>
                      </a:r>
                      <a:r>
                        <a:rPr lang="el-GR" sz="1000" u="none" strike="noStrike" dirty="0">
                          <a:effectLst/>
                        </a:rPr>
                        <a:t> πρότασης</a:t>
                      </a:r>
                      <a:endParaRPr lang="el-GR" sz="1000" b="1" i="0" u="none" strike="noStrike" dirty="0">
                        <a:effectLst/>
                        <a:latin typeface="Verdana" panose="020B0604030504040204" pitchFamily="34" charset="0"/>
                      </a:endParaRPr>
                    </a:p>
                  </a:txBody>
                  <a:tcPr marL="5094" marR="5094" marT="5094"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rowSpan="2" gridSpan="2">
                  <a:txBody>
                    <a:bodyPr/>
                    <a:lstStyle/>
                    <a:p>
                      <a:pPr algn="ctr" fontAlgn="ctr"/>
                      <a:r>
                        <a:rPr lang="el-GR" sz="900" u="none" strike="noStrike">
                          <a:effectLst/>
                        </a:rPr>
                        <a:t>Τιμή</a:t>
                      </a:r>
                      <a:endParaRPr lang="el-GR" sz="900" b="1" i="0" u="none" strike="noStrike">
                        <a:effectLst/>
                        <a:latin typeface="Verdana" panose="020B0604030504040204" pitchFamily="34" charset="0"/>
                      </a:endParaRPr>
                    </a:p>
                  </a:txBody>
                  <a:tcPr marL="5094" marR="5094" marT="5094" marB="0" anchor="ctr">
                    <a:solidFill>
                      <a:schemeClr val="bg2"/>
                    </a:solidFill>
                  </a:tcPr>
                </a:tc>
                <a:tc rowSpan="2" hMerge="1">
                  <a:txBody>
                    <a:bodyPr/>
                    <a:lstStyle/>
                    <a:p>
                      <a:endParaRPr lang="el-GR"/>
                    </a:p>
                  </a:txBody>
                  <a:tcPr/>
                </a:tc>
                <a:tc rowSpan="2">
                  <a:txBody>
                    <a:bodyPr/>
                    <a:lstStyle/>
                    <a:p>
                      <a:pPr algn="ctr" fontAlgn="ctr"/>
                      <a:r>
                        <a:rPr lang="el-GR" sz="900" u="none" strike="noStrike">
                          <a:effectLst/>
                        </a:rPr>
                        <a:t>Αιτιολόγηση/Παρατηρήσεις</a:t>
                      </a:r>
                      <a:endParaRPr lang="el-GR" sz="900" b="1"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433409444"/>
                  </a:ext>
                </a:extLst>
              </a:tr>
              <a:tr h="164518">
                <a:tc>
                  <a:txBody>
                    <a:bodyPr/>
                    <a:lstStyle/>
                    <a:p>
                      <a:pPr algn="ctr" fontAlgn="ctr"/>
                      <a:r>
                        <a:rPr lang="el-GR" sz="900" u="none" strike="noStrike">
                          <a:effectLst/>
                        </a:rPr>
                        <a:t>Α/Α</a:t>
                      </a:r>
                      <a:endParaRPr lang="el-GR" sz="900" b="1"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1000" u="none" strike="noStrike" dirty="0">
                          <a:effectLst/>
                        </a:rPr>
                        <a:t>Περιγραφή</a:t>
                      </a:r>
                      <a:endParaRPr lang="el-GR" sz="1000" b="1" i="0" u="none" strike="noStrike" dirty="0">
                        <a:effectLst/>
                        <a:latin typeface="Verdana" panose="020B0604030504040204" pitchFamily="34" charset="0"/>
                      </a:endParaRPr>
                    </a:p>
                  </a:txBody>
                  <a:tcPr marL="5094" marR="5094" marT="5094" marB="0" anchor="ctr">
                    <a:solidFill>
                      <a:schemeClr val="bg2"/>
                    </a:solidFill>
                  </a:tcPr>
                </a:tc>
                <a:tc gridSpan="2">
                  <a:txBody>
                    <a:bodyPr/>
                    <a:lstStyle/>
                    <a:p>
                      <a:pPr algn="ctr" fontAlgn="ctr"/>
                      <a:r>
                        <a:rPr lang="el-GR" sz="1000" u="none" strike="noStrike" dirty="0">
                          <a:effectLst/>
                        </a:rPr>
                        <a:t>Εξειδίκευση</a:t>
                      </a:r>
                      <a:endParaRPr lang="el-GR" sz="1000" b="1" i="0" u="none" strike="noStrike" dirty="0">
                        <a:effectLst/>
                        <a:latin typeface="Verdana" panose="020B0604030504040204" pitchFamily="34" charset="0"/>
                      </a:endParaRPr>
                    </a:p>
                  </a:txBody>
                  <a:tcPr marL="5094" marR="5094" marT="5094" marB="0" anchor="ctr">
                    <a:solidFill>
                      <a:schemeClr val="bg2"/>
                    </a:solidFill>
                  </a:tcPr>
                </a:tc>
                <a:tc hMerge="1">
                  <a:txBody>
                    <a:bodyPr/>
                    <a:lstStyle/>
                    <a:p>
                      <a:pPr algn="ctr" fontAlgn="ctr"/>
                      <a:r>
                        <a:rPr lang="el-GR" sz="900" u="none" strike="noStrike" dirty="0">
                          <a:effectLst/>
                        </a:rPr>
                        <a:t>Εξειδίκευση</a:t>
                      </a:r>
                      <a:endParaRPr lang="el-GR" sz="900" b="1" i="0" u="none" strike="noStrike" dirty="0">
                        <a:effectLst/>
                        <a:latin typeface="Verdana" panose="020B0604030504040204" pitchFamily="34" charset="0"/>
                      </a:endParaRPr>
                    </a:p>
                  </a:txBody>
                  <a:tcPr marL="5094" marR="5094" marT="5094" marB="0" anchor="ctr"/>
                </a:tc>
                <a:tc gridSpan="2" vMerge="1">
                  <a:txBody>
                    <a:bodyPr/>
                    <a:lstStyle/>
                    <a:p>
                      <a:endParaRPr lang="el-GR"/>
                    </a:p>
                  </a:txBody>
                  <a:tcPr/>
                </a:tc>
                <a:tc hMerge="1" vMerge="1">
                  <a:txBody>
                    <a:bodyPr/>
                    <a:lstStyle/>
                    <a:p>
                      <a:endParaRPr lang="el-GR"/>
                    </a:p>
                  </a:txBody>
                  <a:tcPr/>
                </a:tc>
                <a:tc vMerge="1">
                  <a:txBody>
                    <a:bodyPr/>
                    <a:lstStyle/>
                    <a:p>
                      <a:endParaRPr lang="el-GR"/>
                    </a:p>
                  </a:txBody>
                  <a:tcPr/>
                </a:tc>
                <a:extLst>
                  <a:ext uri="{0D108BD9-81ED-4DB2-BD59-A6C34878D82A}">
                    <a16:rowId xmlns:a16="http://schemas.microsoft.com/office/drawing/2014/main" val="2468054404"/>
                  </a:ext>
                </a:extLst>
              </a:tr>
              <a:tr h="268713">
                <a:tc rowSpan="2">
                  <a:txBody>
                    <a:bodyPr/>
                    <a:lstStyle/>
                    <a:p>
                      <a:pPr algn="ctr" fontAlgn="ctr"/>
                      <a:r>
                        <a:rPr lang="el-GR" sz="900" u="none" strike="noStrike">
                          <a:effectLst/>
                        </a:rPr>
                        <a:t>1</a:t>
                      </a:r>
                      <a:endParaRPr lang="el-GR" sz="900" b="1" i="0" u="none" strike="noStrike">
                        <a:effectLst/>
                        <a:latin typeface="Verdana" panose="020B0604030504040204" pitchFamily="34" charset="0"/>
                      </a:endParaRPr>
                    </a:p>
                  </a:txBody>
                  <a:tcPr marL="5094" marR="5094" marT="5094" marB="0" anchor="ctr">
                    <a:solidFill>
                      <a:schemeClr val="bg2"/>
                    </a:solidFill>
                  </a:tcPr>
                </a:tc>
                <a:tc rowSpan="2">
                  <a:txBody>
                    <a:bodyPr/>
                    <a:lstStyle/>
                    <a:p>
                      <a:pPr algn="ctr" fontAlgn="ctr"/>
                      <a:r>
                        <a:rPr lang="el-GR" sz="1000" u="none" strike="noStrike" dirty="0">
                          <a:effectLst/>
                        </a:rPr>
                        <a:t>Δικαιούχος που εμπίπτει στην πρόσκληση</a:t>
                      </a:r>
                      <a:endParaRPr lang="el-GR" sz="1000" b="1" i="0" u="none" strike="noStrike" dirty="0">
                        <a:effectLst/>
                        <a:latin typeface="Verdana" panose="020B0604030504040204" pitchFamily="34" charset="0"/>
                      </a:endParaRPr>
                    </a:p>
                  </a:txBody>
                  <a:tcPr marL="5094" marR="5094" marT="5094" marB="0" anchor="ctr">
                    <a:solidFill>
                      <a:schemeClr val="bg2"/>
                    </a:solidFill>
                  </a:tcPr>
                </a:tc>
                <a:tc rowSpan="2" gridSpan="2">
                  <a:txBody>
                    <a:bodyPr/>
                    <a:lstStyle/>
                    <a:p>
                      <a:pPr algn="ctr" fontAlgn="ctr"/>
                      <a:r>
                        <a:rPr lang="el-GR" sz="1000" u="none" strike="noStrike" dirty="0">
                          <a:effectLst/>
                        </a:rPr>
                        <a:t>Εξετάζεται εάν ο φορέας που υποβάλλει την πρόταση εμπίπτει στις κατηγορίες δυνητικών δικαιούχων που ορίζονται στην πρόσκληση</a:t>
                      </a:r>
                      <a:endParaRPr lang="el-GR" sz="1000" b="1" i="0" u="none" strike="noStrike" dirty="0">
                        <a:effectLst/>
                        <a:latin typeface="Verdana" panose="020B0604030504040204" pitchFamily="34" charset="0"/>
                      </a:endParaRPr>
                    </a:p>
                  </a:txBody>
                  <a:tcPr marL="5094" marR="5094" marT="5094" marB="0" anchor="ctr">
                    <a:solidFill>
                      <a:schemeClr val="bg2"/>
                    </a:solidFill>
                  </a:tcPr>
                </a:tc>
                <a:tc rowSpan="2" hMerge="1">
                  <a:txBody>
                    <a:bodyPr/>
                    <a:lstStyle/>
                    <a:p>
                      <a:pPr algn="ctr" fontAlgn="ctr"/>
                      <a:r>
                        <a:rPr lang="el-GR" sz="900" u="none" strike="noStrike" dirty="0">
                          <a:effectLst/>
                        </a:rPr>
                        <a:t>Εξετάζεται εάν ο φορέας που υποβάλλει την πρόταση εμπίπτει στις κατηγορίες δυνητικών δικαιούχων που ορίζονται στην πρόσκληση</a:t>
                      </a:r>
                      <a:endParaRPr lang="el-GR" sz="900" b="0" i="0" u="none" strike="noStrike" dirty="0">
                        <a:effectLst/>
                        <a:latin typeface="Verdana" panose="020B0604030504040204" pitchFamily="34" charset="0"/>
                      </a:endParaRPr>
                    </a:p>
                  </a:txBody>
                  <a:tcPr marL="5094" marR="5094" marT="5094" marB="0" anchor="ctr"/>
                </a:tc>
                <a:tc>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900" u="none" strike="noStrike">
                          <a:effectLst/>
                        </a:rPr>
                        <a:t> </a:t>
                      </a:r>
                      <a:endParaRPr lang="el-GR" sz="900" b="1"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2494050801"/>
                  </a:ext>
                </a:extLst>
              </a:tr>
              <a:tr h="296132">
                <a:tc vMerge="1">
                  <a:txBody>
                    <a:bodyPr/>
                    <a:lstStyle/>
                    <a:p>
                      <a:endParaRPr lang="el-GR"/>
                    </a:p>
                  </a:txBody>
                  <a:tcPr/>
                </a:tc>
                <a:tc vMerge="1">
                  <a:txBody>
                    <a:bodyPr/>
                    <a:lstStyle/>
                    <a:p>
                      <a:endParaRPr lang="el-GR"/>
                    </a:p>
                  </a:txBody>
                  <a:tcPr/>
                </a:tc>
                <a:tc gridSpan="2" vMerge="1">
                  <a:txBody>
                    <a:bodyPr/>
                    <a:lstStyle/>
                    <a:p>
                      <a:endParaRPr lang="el-GR"/>
                    </a:p>
                  </a:txBody>
                  <a:tcPr/>
                </a:tc>
                <a:tc hMerge="1" vMerge="1">
                  <a:txBody>
                    <a:bodyPr/>
                    <a:lstStyle/>
                    <a:p>
                      <a:endParaRPr lang="el-GR"/>
                    </a:p>
                  </a:txBody>
                  <a:tcPr/>
                </a:tc>
                <a:tc>
                  <a:txBody>
                    <a:bodyPr/>
                    <a:lstStyle/>
                    <a:p>
                      <a:pPr algn="ctr" fontAlgn="ctr"/>
                      <a:r>
                        <a:rPr lang="el-GR" sz="900" u="none" strike="noStrike">
                          <a:effectLst/>
                        </a:rPr>
                        <a:t>ΟΧΙ</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900" u="none" strike="noStrike">
                          <a:effectLst/>
                        </a:rPr>
                        <a:t> </a:t>
                      </a:r>
                      <a:endParaRPr lang="el-GR" sz="900" b="1"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421011834"/>
                  </a:ext>
                </a:extLst>
              </a:tr>
              <a:tr h="694532">
                <a:tc>
                  <a:txBody>
                    <a:bodyPr/>
                    <a:lstStyle/>
                    <a:p>
                      <a:pPr algn="ctr" fontAlgn="ctr"/>
                      <a:r>
                        <a:rPr lang="el-GR" sz="900" u="none" strike="noStrike">
                          <a:effectLst/>
                        </a:rPr>
                        <a:t>2</a:t>
                      </a:r>
                      <a:endParaRPr lang="el-GR" sz="900" b="1"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1000" u="none" strike="noStrike">
                          <a:effectLst/>
                        </a:rPr>
                        <a:t>Τυπική Πληρότητα υποβαλλόμενης πρότασης </a:t>
                      </a:r>
                      <a:endParaRPr lang="el-GR" sz="1000" b="1" i="0" u="none" strike="noStrike">
                        <a:effectLst/>
                        <a:latin typeface="Verdana" panose="020B0604030504040204" pitchFamily="34" charset="0"/>
                      </a:endParaRPr>
                    </a:p>
                  </a:txBody>
                  <a:tcPr marL="5094" marR="5094" marT="5094" marB="0" anchor="ctr">
                    <a:solidFill>
                      <a:schemeClr val="bg2"/>
                    </a:solidFill>
                  </a:tcPr>
                </a:tc>
                <a:tc gridSpan="2">
                  <a:txBody>
                    <a:bodyPr/>
                    <a:lstStyle/>
                    <a:p>
                      <a:pPr algn="ctr" fontAlgn="ctr"/>
                      <a:r>
                        <a:rPr lang="el-GR" sz="1000" u="none" strike="noStrike" dirty="0">
                          <a:effectLst/>
                        </a:rPr>
                        <a:t>Εξετάζεται αν, για την υποβολή της πρότασης, ακολουθήθηκε η προβλεπόμενη διαδικασία και έχουν επισυναφθεί όλα τα συνοδευτικά έγγραφα (π.χ. μελέτες, διοικητικές πράξεις, τυποποιημένα έντυπα, κ.λπ.) σύμφωνα με τα αναφερόμενα στη σχετική πρόσκληση  </a:t>
                      </a:r>
                      <a:endParaRPr lang="el-GR" sz="1000" b="1" i="0" u="none" strike="noStrike" dirty="0">
                        <a:effectLst/>
                        <a:latin typeface="Verdana" panose="020B0604030504040204" pitchFamily="34" charset="0"/>
                      </a:endParaRPr>
                    </a:p>
                  </a:txBody>
                  <a:tcPr marL="5094" marR="5094" marT="5094" marB="0" anchor="ctr">
                    <a:solidFill>
                      <a:schemeClr val="bg2"/>
                    </a:solidFill>
                  </a:tcPr>
                </a:tc>
                <a:tc hMerge="1">
                  <a:txBody>
                    <a:bodyPr/>
                    <a:lstStyle/>
                    <a:p>
                      <a:pPr algn="ctr" fontAlgn="ctr"/>
                      <a:r>
                        <a:rPr lang="el-GR" sz="900" u="none" strike="noStrike" dirty="0">
                          <a:effectLst/>
                        </a:rPr>
                        <a:t>Εξετάζεται αν, για την υποβολή της πρότασης, ακολουθήθηκε η προβλεπόμενη διαδικασία και έχουν επισυναφθεί όλα τα συνοδευτικά έγγραφα (π.χ. μελέτες, διοικητικές πράξεις, τυποποιημένα έντυπα, κ.λπ.) σύμφωνα με τα αναφερόμενα στη σχετική πρόσκληση  </a:t>
                      </a:r>
                      <a:endParaRPr lang="el-GR" sz="900" b="0" i="0" u="none" strike="noStrike" dirty="0">
                        <a:effectLst/>
                        <a:latin typeface="Verdana" panose="020B0604030504040204" pitchFamily="34" charset="0"/>
                      </a:endParaRPr>
                    </a:p>
                  </a:txBody>
                  <a:tcPr marL="5094" marR="5094" marT="5094" marB="0" anchor="ctr"/>
                </a:tc>
                <a:tc>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l"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1725203503"/>
                  </a:ext>
                </a:extLst>
              </a:tr>
              <a:tr h="367424">
                <a:tc rowSpan="2">
                  <a:txBody>
                    <a:bodyPr/>
                    <a:lstStyle/>
                    <a:p>
                      <a:pPr algn="ctr" fontAlgn="ctr"/>
                      <a:r>
                        <a:rPr lang="el-GR" sz="900" u="none" strike="noStrike" dirty="0">
                          <a:effectLst/>
                        </a:rPr>
                        <a:t>3</a:t>
                      </a:r>
                      <a:endParaRPr lang="el-GR" sz="900" b="1" i="0" u="none" strike="noStrike" dirty="0">
                        <a:effectLst/>
                        <a:latin typeface="Verdana" panose="020B0604030504040204" pitchFamily="34" charset="0"/>
                      </a:endParaRPr>
                    </a:p>
                  </a:txBody>
                  <a:tcPr marL="5094" marR="5094" marT="5094" marB="0" anchor="ctr">
                    <a:solidFill>
                      <a:schemeClr val="bg2"/>
                    </a:solidFill>
                  </a:tcPr>
                </a:tc>
                <a:tc rowSpan="2">
                  <a:txBody>
                    <a:bodyPr/>
                    <a:lstStyle/>
                    <a:p>
                      <a:pPr algn="ctr" fontAlgn="ctr"/>
                      <a:r>
                        <a:rPr lang="el-GR" sz="1000" u="none" strike="noStrike">
                          <a:effectLst/>
                        </a:rPr>
                        <a:t>Η πράξη εμπίπτει στο στόχο πολιτικής, στην προτεραιότητα, στους ειδικούς στόχους, στα πεδία παρέμβασης, καθώς και στους τύπους των δράσεων και στους όρους της εκάστοτε πρόσκλησης (Το κριτήριο εντάσσεται και εξετάζεται είτε στο Α’ στάδιο της αξιολόγησης, είτε στο Β’ στάδιο).</a:t>
                      </a:r>
                      <a:endParaRPr lang="el-GR" sz="1000" b="1" i="0" u="none" strike="noStrike">
                        <a:effectLst/>
                        <a:latin typeface="Verdana" panose="020B0604030504040204" pitchFamily="34" charset="0"/>
                      </a:endParaRPr>
                    </a:p>
                  </a:txBody>
                  <a:tcPr marL="5094" marR="5094" marT="5094" marB="0" anchor="ctr">
                    <a:solidFill>
                      <a:schemeClr val="bg2"/>
                    </a:solidFill>
                  </a:tcPr>
                </a:tc>
                <a:tc rowSpan="2" gridSpan="2">
                  <a:txBody>
                    <a:bodyPr/>
                    <a:lstStyle/>
                    <a:p>
                      <a:pPr algn="ctr" fontAlgn="ctr"/>
                      <a:r>
                        <a:rPr lang="el-GR" sz="1000" u="none" strike="noStrike" dirty="0">
                          <a:effectLst/>
                        </a:rPr>
                        <a:t>Εξετάζεται αν η πράξη εμπίπτει στο στόχο πολιτικής, στην προτεραιότητα, στους ειδικούς στόχους, στα πεδία παρέμβασης, καθώς και στους τύπους των δράσεων και στους όρους της εκάστοτε πρόσκλησης. [Η ΔΑ δύναται κατά την κρίση της και συνεκτιμώντας το είδος των δράσεων της κάθε πρόσκλησης, να εντάσσει και να εξετάζει το συγκεκριμένο κριτήριο είτε στο Α’ στάδιο της αξιολόγησης, είτε στο Β’ στάδιο.]</a:t>
                      </a:r>
                      <a:endParaRPr lang="el-GR" sz="1000" b="1" i="0" u="none" strike="noStrike" dirty="0">
                        <a:effectLst/>
                        <a:latin typeface="Verdana" panose="020B0604030504040204" pitchFamily="34" charset="0"/>
                      </a:endParaRPr>
                    </a:p>
                  </a:txBody>
                  <a:tcPr marL="5094" marR="5094" marT="5094" marB="0" anchor="ctr">
                    <a:solidFill>
                      <a:schemeClr val="bg2"/>
                    </a:solidFill>
                  </a:tcPr>
                </a:tc>
                <a:tc rowSpan="2" hMerge="1">
                  <a:txBody>
                    <a:bodyPr/>
                    <a:lstStyle/>
                    <a:p>
                      <a:pPr algn="ctr" fontAlgn="ctr"/>
                      <a:r>
                        <a:rPr lang="el-GR" sz="900" u="none" strike="noStrike" dirty="0">
                          <a:effectLst/>
                        </a:rPr>
                        <a:t>Εξετάζεται αν η πράξη εμπίπτει στο στόχο πολιτικής, στην προτεραιότητα, στους ειδικούς στόχους, στα πεδία παρέμβασης, καθώς και στους τύπους των δράσεων και στους όρους της εκάστοτε πρόσκλησης. [Η ΔΑ δύναται κατά την κρίση της και συνεκτιμώντας το είδος των δράσεων της κάθε πρόσκλησης, να εντάσσει και να εξετάζει το συγκεκριμένο κριτήριο είτε στο Α’ στάδιο της αξιολόγησης, είτε στο Β’ στάδιο.]</a:t>
                      </a:r>
                      <a:endParaRPr lang="el-GR" sz="900" b="0" i="0" u="none" strike="noStrike" dirty="0">
                        <a:effectLst/>
                        <a:latin typeface="Verdana" panose="020B0604030504040204" pitchFamily="34" charset="0"/>
                      </a:endParaRPr>
                    </a:p>
                  </a:txBody>
                  <a:tcPr marL="5094" marR="5094" marT="5094" marB="0" anchor="ctr"/>
                </a:tc>
                <a:tc>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l"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3258717963"/>
                  </a:ext>
                </a:extLst>
              </a:tr>
              <a:tr h="671633">
                <a:tc vMerge="1">
                  <a:txBody>
                    <a:bodyPr/>
                    <a:lstStyle/>
                    <a:p>
                      <a:endParaRPr lang="el-GR"/>
                    </a:p>
                  </a:txBody>
                  <a:tcPr/>
                </a:tc>
                <a:tc vMerge="1">
                  <a:txBody>
                    <a:bodyPr/>
                    <a:lstStyle/>
                    <a:p>
                      <a:endParaRPr lang="el-GR"/>
                    </a:p>
                  </a:txBody>
                  <a:tcPr/>
                </a:tc>
                <a:tc gridSpan="2" vMerge="1">
                  <a:txBody>
                    <a:bodyPr/>
                    <a:lstStyle/>
                    <a:p>
                      <a:endParaRPr lang="el-GR"/>
                    </a:p>
                  </a:txBody>
                  <a:tcPr/>
                </a:tc>
                <a:tc hMerge="1" vMerge="1">
                  <a:txBody>
                    <a:bodyPr/>
                    <a:lstStyle/>
                    <a:p>
                      <a:endParaRPr lang="el-GR"/>
                    </a:p>
                  </a:txBody>
                  <a:tcPr/>
                </a:tc>
                <a:tc>
                  <a:txBody>
                    <a:bodyPr/>
                    <a:lstStyle/>
                    <a:p>
                      <a:pPr algn="ctr" fontAlgn="ctr"/>
                      <a:r>
                        <a:rPr lang="el-GR" sz="900" u="none" strike="noStrike">
                          <a:effectLst/>
                        </a:rPr>
                        <a:t>ΟΧΙ</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900" u="none" strike="noStrike" dirty="0">
                          <a:effectLst/>
                        </a:rPr>
                        <a:t> </a:t>
                      </a:r>
                      <a:endParaRPr lang="el-GR" sz="900" b="0" i="0" u="none" strike="noStrike" dirty="0">
                        <a:effectLst/>
                        <a:latin typeface="Verdana" panose="020B0604030504040204" pitchFamily="34" charset="0"/>
                      </a:endParaRPr>
                    </a:p>
                  </a:txBody>
                  <a:tcPr marL="5094" marR="5094" marT="5094" marB="0" anchor="ctr">
                    <a:solidFill>
                      <a:schemeClr val="bg2"/>
                    </a:solidFill>
                  </a:tcPr>
                </a:tc>
                <a:tc>
                  <a:txBody>
                    <a:bodyPr/>
                    <a:lstStyle/>
                    <a:p>
                      <a:pPr algn="l"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1896217543"/>
                  </a:ext>
                </a:extLst>
              </a:tr>
              <a:tr h="257745">
                <a:tc rowSpan="3">
                  <a:txBody>
                    <a:bodyPr/>
                    <a:lstStyle/>
                    <a:p>
                      <a:pPr algn="ctr" fontAlgn="ctr"/>
                      <a:r>
                        <a:rPr lang="el-GR" sz="900" u="none" strike="noStrike">
                          <a:effectLst/>
                        </a:rPr>
                        <a:t>4</a:t>
                      </a:r>
                      <a:endParaRPr lang="el-GR" sz="900" b="1" i="0" u="none" strike="noStrike">
                        <a:effectLst/>
                        <a:latin typeface="Verdana" panose="020B0604030504040204" pitchFamily="34" charset="0"/>
                      </a:endParaRPr>
                    </a:p>
                  </a:txBody>
                  <a:tcPr marL="5094" marR="5094" marT="5094" marB="0" anchor="ctr">
                    <a:solidFill>
                      <a:schemeClr val="bg2"/>
                    </a:solidFill>
                  </a:tcPr>
                </a:tc>
                <a:tc rowSpan="3">
                  <a:txBody>
                    <a:bodyPr/>
                    <a:lstStyle/>
                    <a:p>
                      <a:pPr algn="ctr" fontAlgn="ctr"/>
                      <a:r>
                        <a:rPr lang="el-GR" sz="1000" u="none" strike="noStrike">
                          <a:effectLst/>
                        </a:rPr>
                        <a:t>Υποβολή αποφάσεων των αρμόδιων ή και συλλογικών οργάνων του δικαιούχου ή άλλων αρμοδίων οργάνων</a:t>
                      </a:r>
                      <a:endParaRPr lang="el-GR" sz="1000" b="1" i="0" u="none" strike="noStrike">
                        <a:effectLst/>
                        <a:latin typeface="Verdana" panose="020B0604030504040204" pitchFamily="34" charset="0"/>
                      </a:endParaRPr>
                    </a:p>
                  </a:txBody>
                  <a:tcPr marL="5094" marR="5094" marT="5094" marB="0" anchor="ctr">
                    <a:solidFill>
                      <a:schemeClr val="bg2"/>
                    </a:solidFill>
                  </a:tcPr>
                </a:tc>
                <a:tc rowSpan="3" gridSpan="2">
                  <a:txBody>
                    <a:bodyPr/>
                    <a:lstStyle/>
                    <a:p>
                      <a:pPr algn="ctr" fontAlgn="ctr"/>
                      <a:r>
                        <a:rPr lang="el-GR" sz="1000" u="none" strike="noStrike" dirty="0">
                          <a:effectLst/>
                        </a:rPr>
                        <a:t>Εξετάζεται αν υποβάλλονται αποφάσεις των αρμόδιων ή και συλλογικών οργάνων του δικαιούχου ή άλλων αρμόδιων οργάνων, όπου αυτό προβλέπεται από τη σχετική νομοθεσία</a:t>
                      </a:r>
                      <a:endParaRPr lang="el-GR" sz="1000" b="1" i="0" u="none" strike="noStrike" dirty="0">
                        <a:effectLst/>
                        <a:latin typeface="Verdana" panose="020B0604030504040204" pitchFamily="34" charset="0"/>
                      </a:endParaRPr>
                    </a:p>
                  </a:txBody>
                  <a:tcPr marL="5094" marR="5094" marT="5094" marB="0" anchor="ctr">
                    <a:solidFill>
                      <a:schemeClr val="bg2"/>
                    </a:solidFill>
                  </a:tcPr>
                </a:tc>
                <a:tc rowSpan="3" hMerge="1">
                  <a:txBody>
                    <a:bodyPr/>
                    <a:lstStyle/>
                    <a:p>
                      <a:pPr algn="ctr" fontAlgn="ctr"/>
                      <a:r>
                        <a:rPr lang="el-GR" sz="900" u="none" strike="noStrike" dirty="0">
                          <a:effectLst/>
                        </a:rPr>
                        <a:t>Εξετάζεται αν υποβάλλονται αποφάσεις των αρμόδιων ή και συλλογικών οργάνων του δικαιούχου ή άλλων αρμόδιων οργάνων, όπου αυτό προβλέπεται από τη σχετική νομοθεσία</a:t>
                      </a:r>
                      <a:endParaRPr lang="el-GR" sz="900" b="0" i="0" u="none" strike="noStrike" dirty="0">
                        <a:effectLst/>
                        <a:latin typeface="Verdana" panose="020B0604030504040204" pitchFamily="34" charset="0"/>
                      </a:endParaRPr>
                    </a:p>
                  </a:txBody>
                  <a:tcPr marL="5094" marR="5094" marT="5094" marB="0" anchor="ctr"/>
                </a:tc>
                <a:tc>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l"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2423371614"/>
                  </a:ext>
                </a:extLst>
              </a:tr>
              <a:tr h="285165">
                <a:tc vMerge="1">
                  <a:txBody>
                    <a:bodyPr/>
                    <a:lstStyle/>
                    <a:p>
                      <a:endParaRPr lang="el-GR"/>
                    </a:p>
                  </a:txBody>
                  <a:tcPr/>
                </a:tc>
                <a:tc vMerge="1">
                  <a:txBody>
                    <a:bodyPr/>
                    <a:lstStyle/>
                    <a:p>
                      <a:endParaRPr lang="el-GR"/>
                    </a:p>
                  </a:txBody>
                  <a:tcPr/>
                </a:tc>
                <a:tc gridSpan="2" vMerge="1">
                  <a:txBody>
                    <a:bodyPr/>
                    <a:lstStyle/>
                    <a:p>
                      <a:endParaRPr lang="el-GR"/>
                    </a:p>
                  </a:txBody>
                  <a:tcPr/>
                </a:tc>
                <a:tc hMerge="1" vMerge="1">
                  <a:txBody>
                    <a:bodyPr/>
                    <a:lstStyle/>
                    <a:p>
                      <a:endParaRPr lang="el-GR"/>
                    </a:p>
                  </a:txBody>
                  <a:tcPr/>
                </a:tc>
                <a:tc>
                  <a:txBody>
                    <a:bodyPr/>
                    <a:lstStyle/>
                    <a:p>
                      <a:pPr algn="ctr" fontAlgn="ctr"/>
                      <a:r>
                        <a:rPr lang="el-GR" sz="900" u="none" strike="noStrike">
                          <a:effectLst/>
                        </a:rPr>
                        <a:t>ΟΧΙ</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l"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879009372"/>
                  </a:ext>
                </a:extLst>
              </a:tr>
              <a:tr h="285165">
                <a:tc vMerge="1">
                  <a:txBody>
                    <a:bodyPr/>
                    <a:lstStyle/>
                    <a:p>
                      <a:endParaRPr lang="el-GR"/>
                    </a:p>
                  </a:txBody>
                  <a:tcPr/>
                </a:tc>
                <a:tc vMerge="1">
                  <a:txBody>
                    <a:bodyPr/>
                    <a:lstStyle/>
                    <a:p>
                      <a:endParaRPr lang="el-GR"/>
                    </a:p>
                  </a:txBody>
                  <a:tcPr/>
                </a:tc>
                <a:tc gridSpan="2" vMerge="1">
                  <a:txBody>
                    <a:bodyPr/>
                    <a:lstStyle/>
                    <a:p>
                      <a:endParaRPr lang="el-GR"/>
                    </a:p>
                  </a:txBody>
                  <a:tcPr/>
                </a:tc>
                <a:tc hMerge="1" vMerge="1">
                  <a:txBody>
                    <a:bodyPr/>
                    <a:lstStyle/>
                    <a:p>
                      <a:endParaRPr lang="el-GR"/>
                    </a:p>
                  </a:txBody>
                  <a:tcPr/>
                </a:tc>
                <a:tc>
                  <a:txBody>
                    <a:bodyPr/>
                    <a:lstStyle/>
                    <a:p>
                      <a:pPr algn="ctr" fontAlgn="ctr"/>
                      <a:r>
                        <a:rPr lang="el-GR" sz="900" u="none" strike="noStrike">
                          <a:effectLst/>
                        </a:rPr>
                        <a:t>Δεν εφαρμόζεται</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tc>
                  <a:txBody>
                    <a:bodyPr/>
                    <a:lstStyle/>
                    <a:p>
                      <a:pPr algn="l" fontAlgn="ctr"/>
                      <a:r>
                        <a:rPr lang="el-GR" sz="900" u="none" strike="noStrike">
                          <a:effectLst/>
                        </a:rPr>
                        <a:t> </a:t>
                      </a:r>
                      <a:endParaRPr lang="el-GR" sz="900" b="0"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3854019219"/>
                  </a:ext>
                </a:extLst>
              </a:tr>
              <a:tr h="350971">
                <a:tc rowSpan="2" gridSpan="4">
                  <a:txBody>
                    <a:bodyPr/>
                    <a:lstStyle/>
                    <a:p>
                      <a:pPr algn="l" fontAlgn="t"/>
                      <a:r>
                        <a:rPr lang="el-GR" sz="900" u="none" strike="noStrike" dirty="0">
                          <a:effectLst/>
                        </a:rPr>
                        <a:t>ΠΡΟΫΠΟΘΕΣΗ ΓΙΑ ΘΕΤΙΚΗ ΑΞΙΟΛΟΓΗΣΗ:                                                                                                                                                                                                                          Όλα τα παραπάνω κριτήρια του Σταδίου Α, με εξαίρεση όσα τυχόν δεν έχουν εφαρμογή, έχουν υποχρεωτική εφαρμογή και η θετική τους αξιολόγηση (ΝΑΙ) αποτελεί απαραίτητη προϋπόθεση για να ξεκινήσει το Στάδιο Β΄ της αξιολόγησης των προτάσεων. Διαφορετικά η πρόταση απορρίπτεται και ενημερώνεται σχετικά ο δυνητικός Δικαιούχος.</a:t>
                      </a:r>
                      <a:endParaRPr lang="el-GR" sz="900" b="0" i="0" u="none" strike="noStrike" dirty="0">
                        <a:effectLst/>
                        <a:latin typeface="Verdana" panose="020B0604030504040204" pitchFamily="34" charset="0"/>
                      </a:endParaRPr>
                    </a:p>
                  </a:txBody>
                  <a:tcPr marL="5094" marR="5094" marT="5094" marB="0">
                    <a:solidFill>
                      <a:schemeClr val="bg2"/>
                    </a:solidFill>
                  </a:tcPr>
                </a:tc>
                <a:tc rowSpan="2" hMerge="1">
                  <a:txBody>
                    <a:bodyPr/>
                    <a:lstStyle/>
                    <a:p>
                      <a:endParaRPr lang="el-GR"/>
                    </a:p>
                  </a:txBody>
                  <a:tcPr/>
                </a:tc>
                <a:tc rowSpan="2" hMerge="1">
                  <a:txBody>
                    <a:bodyPr/>
                    <a:lstStyle/>
                    <a:p>
                      <a:endParaRPr lang="el-GR"/>
                    </a:p>
                  </a:txBody>
                  <a:tcPr/>
                </a:tc>
                <a:tc rowSpan="2" hMerge="1">
                  <a:txBody>
                    <a:bodyPr/>
                    <a:lstStyle/>
                    <a:p>
                      <a:endParaRPr lang="el-GR"/>
                    </a:p>
                  </a:txBody>
                  <a:tcPr/>
                </a:tc>
                <a:tc rowSpan="2">
                  <a:txBody>
                    <a:bodyPr/>
                    <a:lstStyle/>
                    <a:p>
                      <a:pPr algn="ctr" fontAlgn="ctr"/>
                      <a:r>
                        <a:rPr lang="el-GR" sz="900" u="none" strike="noStrike" dirty="0">
                          <a:effectLst/>
                        </a:rPr>
                        <a:t>ΕΚΠΛΗΡΩΣΗ ΚΡΙΤΗΡΙΩΝ ΠΛΗΡΟΤΗΤΑΣ </a:t>
                      </a:r>
                      <a:endParaRPr lang="el-GR" sz="900" b="1" i="0" u="none" strike="noStrike" dirty="0">
                        <a:effectLst/>
                        <a:latin typeface="Verdana" panose="020B0604030504040204" pitchFamily="34" charset="0"/>
                      </a:endParaRPr>
                    </a:p>
                  </a:txBody>
                  <a:tcPr marL="5094" marR="5094" marT="5094" marB="0" anchor="ctr">
                    <a:solidFill>
                      <a:schemeClr val="bg2"/>
                    </a:solidFill>
                  </a:tcPr>
                </a:tc>
                <a:tc>
                  <a:txBody>
                    <a:bodyPr/>
                    <a:lstStyle/>
                    <a:p>
                      <a:pPr algn="l" fontAlgn="ctr"/>
                      <a:r>
                        <a:rPr lang="el-GR" sz="900" u="none" strike="noStrike">
                          <a:effectLst/>
                        </a:rPr>
                        <a:t>ΝΑΙ</a:t>
                      </a:r>
                      <a:endParaRPr lang="el-GR" sz="900" b="1" i="0" u="none" strike="noStrike">
                        <a:effectLst/>
                        <a:latin typeface="Verdana" panose="020B0604030504040204" pitchFamily="34" charset="0"/>
                      </a:endParaRPr>
                    </a:p>
                  </a:txBody>
                  <a:tcPr marL="5094" marR="5094" marT="5094" marB="0" anchor="ctr">
                    <a:solidFill>
                      <a:schemeClr val="bg2"/>
                    </a:solidFill>
                  </a:tcPr>
                </a:tc>
                <a:tc rowSpan="2">
                  <a:txBody>
                    <a:bodyPr/>
                    <a:lstStyle/>
                    <a:p>
                      <a:pPr algn="l" fontAlgn="ctr"/>
                      <a:r>
                        <a:rPr lang="el-GR" sz="900" u="none" strike="noStrike">
                          <a:effectLst/>
                        </a:rPr>
                        <a:t> </a:t>
                      </a:r>
                      <a:endParaRPr lang="el-GR" sz="900" b="1" i="0" u="none" strike="noStrike">
                        <a:effectLst/>
                        <a:latin typeface="Verdana" panose="020B0604030504040204" pitchFamily="34" charset="0"/>
                      </a:endParaRPr>
                    </a:p>
                  </a:txBody>
                  <a:tcPr marL="5094" marR="5094" marT="5094" marB="0" anchor="ctr">
                    <a:solidFill>
                      <a:schemeClr val="bg2"/>
                    </a:solidFill>
                  </a:tcPr>
                </a:tc>
                <a:extLst>
                  <a:ext uri="{0D108BD9-81ED-4DB2-BD59-A6C34878D82A}">
                    <a16:rowId xmlns:a16="http://schemas.microsoft.com/office/drawing/2014/main" val="3611076615"/>
                  </a:ext>
                </a:extLst>
              </a:tr>
              <a:tr h="257745">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vMerge="1">
                  <a:txBody>
                    <a:bodyPr/>
                    <a:lstStyle/>
                    <a:p>
                      <a:endParaRPr lang="el-GR"/>
                    </a:p>
                  </a:txBody>
                  <a:tcPr/>
                </a:tc>
                <a:tc>
                  <a:txBody>
                    <a:bodyPr/>
                    <a:lstStyle/>
                    <a:p>
                      <a:pPr algn="l" fontAlgn="ctr"/>
                      <a:r>
                        <a:rPr lang="el-GR" sz="900" u="none" strike="noStrike" dirty="0">
                          <a:effectLst/>
                        </a:rPr>
                        <a:t>ΟΧΙ</a:t>
                      </a:r>
                      <a:endParaRPr lang="el-GR" sz="900" b="1" i="0" u="none" strike="noStrike" dirty="0">
                        <a:effectLst/>
                        <a:latin typeface="Verdana" panose="020B0604030504040204" pitchFamily="34" charset="0"/>
                      </a:endParaRPr>
                    </a:p>
                  </a:txBody>
                  <a:tcPr marL="5094" marR="5094" marT="5094" marB="0" anchor="ctr">
                    <a:solidFill>
                      <a:schemeClr val="bg2"/>
                    </a:solidFill>
                  </a:tcPr>
                </a:tc>
                <a:tc vMerge="1">
                  <a:txBody>
                    <a:bodyPr/>
                    <a:lstStyle/>
                    <a:p>
                      <a:endParaRPr lang="el-GR"/>
                    </a:p>
                  </a:txBody>
                  <a:tcPr/>
                </a:tc>
                <a:extLst>
                  <a:ext uri="{0D108BD9-81ED-4DB2-BD59-A6C34878D82A}">
                    <a16:rowId xmlns:a16="http://schemas.microsoft.com/office/drawing/2014/main" val="442959432"/>
                  </a:ext>
                </a:extLst>
              </a:tr>
            </a:tbl>
          </a:graphicData>
        </a:graphic>
      </p:graphicFrame>
    </p:spTree>
    <p:extLst>
      <p:ext uri="{BB962C8B-B14F-4D97-AF65-F5344CB8AC3E}">
        <p14:creationId xmlns:p14="http://schemas.microsoft.com/office/powerpoint/2010/main" val="207272472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p:cNvSpPr>
            <a:spLocks noGrp="1"/>
          </p:cNvSpPr>
          <p:nvPr>
            <p:ph type="title"/>
          </p:nvPr>
        </p:nvSpPr>
        <p:spPr>
          <a:xfrm>
            <a:off x="2346960" y="286605"/>
            <a:ext cx="7543800" cy="478100"/>
          </a:xfrm>
        </p:spPr>
        <p:txBody>
          <a:bodyPr>
            <a:normAutofit/>
          </a:bodyPr>
          <a:lstStyle/>
          <a:p>
            <a:endParaRPr lang="el-GR" sz="800" dirty="0"/>
          </a:p>
        </p:txBody>
      </p:sp>
      <p:graphicFrame>
        <p:nvGraphicFramePr>
          <p:cNvPr id="4" name="Θέση περιεχομένου 3"/>
          <p:cNvGraphicFramePr>
            <a:graphicFrameLocks noGrp="1"/>
          </p:cNvGraphicFramePr>
          <p:nvPr>
            <p:ph idx="1"/>
            <p:extLst>
              <p:ext uri="{D42A27DB-BD31-4B8C-83A1-F6EECF244321}">
                <p14:modId xmlns:p14="http://schemas.microsoft.com/office/powerpoint/2010/main" val="1774866537"/>
              </p:ext>
            </p:extLst>
          </p:nvPr>
        </p:nvGraphicFramePr>
        <p:xfrm>
          <a:off x="191345" y="116632"/>
          <a:ext cx="11809312" cy="6048663"/>
        </p:xfrm>
        <a:graphic>
          <a:graphicData uri="http://schemas.openxmlformats.org/drawingml/2006/table">
            <a:tbl>
              <a:tblPr>
                <a:tableStyleId>{5C22544A-7EE6-4342-B048-85BDC9FD1C3A}</a:tableStyleId>
              </a:tblPr>
              <a:tblGrid>
                <a:gridCol w="1805597">
                  <a:extLst>
                    <a:ext uri="{9D8B030D-6E8A-4147-A177-3AD203B41FA5}">
                      <a16:colId xmlns:a16="http://schemas.microsoft.com/office/drawing/2014/main" val="110754516"/>
                    </a:ext>
                  </a:extLst>
                </a:gridCol>
                <a:gridCol w="2614648">
                  <a:extLst>
                    <a:ext uri="{9D8B030D-6E8A-4147-A177-3AD203B41FA5}">
                      <a16:colId xmlns:a16="http://schemas.microsoft.com/office/drawing/2014/main" val="1816792582"/>
                    </a:ext>
                  </a:extLst>
                </a:gridCol>
                <a:gridCol w="1805597">
                  <a:extLst>
                    <a:ext uri="{9D8B030D-6E8A-4147-A177-3AD203B41FA5}">
                      <a16:colId xmlns:a16="http://schemas.microsoft.com/office/drawing/2014/main" val="169174838"/>
                    </a:ext>
                  </a:extLst>
                </a:gridCol>
                <a:gridCol w="1805597">
                  <a:extLst>
                    <a:ext uri="{9D8B030D-6E8A-4147-A177-3AD203B41FA5}">
                      <a16:colId xmlns:a16="http://schemas.microsoft.com/office/drawing/2014/main" val="3471321682"/>
                    </a:ext>
                  </a:extLst>
                </a:gridCol>
                <a:gridCol w="3777873">
                  <a:extLst>
                    <a:ext uri="{9D8B030D-6E8A-4147-A177-3AD203B41FA5}">
                      <a16:colId xmlns:a16="http://schemas.microsoft.com/office/drawing/2014/main" val="105124541"/>
                    </a:ext>
                  </a:extLst>
                </a:gridCol>
              </a:tblGrid>
              <a:tr h="218752">
                <a:tc gridSpan="5">
                  <a:txBody>
                    <a:bodyPr/>
                    <a:lstStyle/>
                    <a:p>
                      <a:pPr algn="ctr" fontAlgn="ctr"/>
                      <a:r>
                        <a:rPr lang="el-GR" sz="1050" u="none" strike="noStrike" dirty="0">
                          <a:effectLst/>
                        </a:rPr>
                        <a:t>ΣΤΑΔΙΟ Β΄ - ΦΥΛΛΟ ΑΞΙΟΛΟΓΗΣΗΣ ΠΡΑΞΗΣ</a:t>
                      </a:r>
                      <a:endParaRPr lang="el-GR" sz="1050" b="1" i="0" u="none" strike="noStrike" dirty="0">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807089594"/>
                  </a:ext>
                </a:extLst>
              </a:tr>
              <a:tr h="177085">
                <a:tc>
                  <a:txBody>
                    <a:bodyPr/>
                    <a:lstStyle/>
                    <a:p>
                      <a:pPr algn="ctr" fontAlgn="ctr"/>
                      <a:r>
                        <a:rPr lang="el-GR" sz="1050" u="none" strike="noStrike" dirty="0">
                          <a:effectLst/>
                        </a:rPr>
                        <a:t> </a:t>
                      </a:r>
                      <a:endParaRPr lang="el-GR" sz="1050" b="1" i="0" u="none" strike="noStrike" dirty="0">
                        <a:effectLst/>
                        <a:latin typeface="Verdana" panose="020B0604030504040204" pitchFamily="34" charset="0"/>
                      </a:endParaRPr>
                    </a:p>
                  </a:txBody>
                  <a:tcPr marL="6928" marR="6928" marT="6928" marB="0" anchor="ctr">
                    <a:solidFill>
                      <a:schemeClr val="bg2"/>
                    </a:solidFill>
                  </a:tcPr>
                </a:tc>
                <a:tc>
                  <a:txBody>
                    <a:bodyPr/>
                    <a:lstStyle/>
                    <a:p>
                      <a:pPr algn="ctr" fontAlgn="ctr"/>
                      <a:endParaRPr lang="el-GR" sz="1050" b="1" i="0" u="none" strike="noStrike" dirty="0">
                        <a:effectLst/>
                        <a:latin typeface="Verdana" panose="020B0604030504040204" pitchFamily="34" charset="0"/>
                      </a:endParaRPr>
                    </a:p>
                  </a:txBody>
                  <a:tcPr marL="6928" marR="6928" marT="6928" marB="0" anchor="ctr">
                    <a:solidFill>
                      <a:schemeClr val="bg2"/>
                    </a:solidFill>
                  </a:tcPr>
                </a:tc>
                <a:tc>
                  <a:txBody>
                    <a:bodyPr/>
                    <a:lstStyle/>
                    <a:p>
                      <a:pPr algn="ctr" fontAlgn="ctr"/>
                      <a:endParaRPr lang="el-GR" sz="1050" b="1" i="0" u="none" strike="noStrike" dirty="0">
                        <a:effectLst/>
                        <a:latin typeface="Verdana" panose="020B0604030504040204" pitchFamily="34" charset="0"/>
                      </a:endParaRPr>
                    </a:p>
                  </a:txBody>
                  <a:tcPr marL="6928" marR="6928" marT="6928" marB="0" anchor="ctr">
                    <a:solidFill>
                      <a:schemeClr val="bg2"/>
                    </a:solidFill>
                  </a:tcPr>
                </a:tc>
                <a:tc>
                  <a:txBody>
                    <a:bodyPr/>
                    <a:lstStyle/>
                    <a:p>
                      <a:pPr algn="ctr" fontAlgn="ctr"/>
                      <a:endParaRPr lang="el-GR" sz="1050" b="1" i="0" u="none" strike="noStrike" dirty="0">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 </a:t>
                      </a:r>
                      <a:endParaRPr lang="el-GR" sz="1050" b="1" i="0" u="none" strike="noStrike">
                        <a:effectLst/>
                        <a:latin typeface="Verdana" panose="020B0604030504040204" pitchFamily="34" charset="0"/>
                      </a:endParaRPr>
                    </a:p>
                  </a:txBody>
                  <a:tcPr marL="6928" marR="6928" marT="6928" marB="0" anchor="ctr">
                    <a:solidFill>
                      <a:schemeClr val="bg2"/>
                    </a:solidFill>
                  </a:tcPr>
                </a:tc>
                <a:extLst>
                  <a:ext uri="{0D108BD9-81ED-4DB2-BD59-A6C34878D82A}">
                    <a16:rowId xmlns:a16="http://schemas.microsoft.com/office/drawing/2014/main" val="1000361031"/>
                  </a:ext>
                </a:extLst>
              </a:tr>
              <a:tr h="224307">
                <a:tc gridSpan="2">
                  <a:txBody>
                    <a:bodyPr/>
                    <a:lstStyle/>
                    <a:p>
                      <a:pPr algn="l" fontAlgn="ctr"/>
                      <a:r>
                        <a:rPr lang="el-GR" sz="1050" u="none" strike="noStrike">
                          <a:effectLst/>
                        </a:rPr>
                        <a:t>ΠΡΟΓΡΑΜΜΑ :</a:t>
                      </a:r>
                      <a:endParaRPr lang="el-GR" sz="1050" b="1" i="0" u="none" strike="noStrike">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tc gridSpan="2">
                  <a:txBody>
                    <a:bodyPr/>
                    <a:lstStyle/>
                    <a:p>
                      <a:pPr algn="l" fontAlgn="ctr"/>
                      <a:r>
                        <a:rPr lang="el-GR" sz="1050" u="none" strike="noStrike" dirty="0">
                          <a:effectLst/>
                        </a:rPr>
                        <a:t>ΣΤΕΡΕΑ ΕΛΛΑΔΑ 2021 -2027</a:t>
                      </a:r>
                      <a:endParaRPr lang="el-GR" sz="1050" b="1" i="0" u="none" strike="noStrike" dirty="0">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tc>
                  <a:txBody>
                    <a:bodyPr/>
                    <a:lstStyle/>
                    <a:p>
                      <a:pPr algn="l" fontAlgn="ctr"/>
                      <a:r>
                        <a:rPr lang="el-GR" sz="1050" u="none" strike="noStrike">
                          <a:effectLst/>
                        </a:rPr>
                        <a:t> </a:t>
                      </a:r>
                      <a:endParaRPr lang="el-GR" sz="1050" b="1" i="0" u="none" strike="noStrike">
                        <a:effectLst/>
                        <a:latin typeface="Verdana" panose="020B0604030504040204" pitchFamily="34" charset="0"/>
                      </a:endParaRPr>
                    </a:p>
                  </a:txBody>
                  <a:tcPr marL="6928" marR="6928" marT="6928" marB="0" anchor="ctr">
                    <a:solidFill>
                      <a:schemeClr val="bg2"/>
                    </a:solidFill>
                  </a:tcPr>
                </a:tc>
                <a:extLst>
                  <a:ext uri="{0D108BD9-81ED-4DB2-BD59-A6C34878D82A}">
                    <a16:rowId xmlns:a16="http://schemas.microsoft.com/office/drawing/2014/main" val="1657647322"/>
                  </a:ext>
                </a:extLst>
              </a:tr>
              <a:tr h="224307">
                <a:tc gridSpan="2">
                  <a:txBody>
                    <a:bodyPr/>
                    <a:lstStyle/>
                    <a:p>
                      <a:pPr algn="l" fontAlgn="ctr"/>
                      <a:r>
                        <a:rPr lang="el-GR" sz="1050" u="none" strike="noStrike">
                          <a:effectLst/>
                        </a:rPr>
                        <a:t>ΠΡΟΤΕΡΑΙΟΤΗΤΑ:</a:t>
                      </a:r>
                      <a:endParaRPr lang="el-GR" sz="1050" b="1" i="0" u="none" strike="noStrike">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tc>
                  <a:txBody>
                    <a:bodyPr/>
                    <a:lstStyle/>
                    <a:p>
                      <a:pPr algn="l" fontAlgn="ctr"/>
                      <a:r>
                        <a:rPr lang="el-GR" sz="1050" u="none" strike="noStrike">
                          <a:effectLst/>
                        </a:rPr>
                        <a:t>4</a:t>
                      </a:r>
                      <a:endParaRPr lang="el-GR" sz="1050" b="1" i="0" u="none" strike="noStrike">
                        <a:effectLst/>
                        <a:latin typeface="Verdana" panose="020B0604030504040204" pitchFamily="34" charset="0"/>
                      </a:endParaRPr>
                    </a:p>
                  </a:txBody>
                  <a:tcPr marL="6928" marR="6928" marT="6928" marB="0" anchor="ctr">
                    <a:solidFill>
                      <a:schemeClr val="bg2"/>
                    </a:solidFill>
                  </a:tcPr>
                </a:tc>
                <a:tc gridSpan="2">
                  <a:txBody>
                    <a:bodyPr/>
                    <a:lstStyle/>
                    <a:p>
                      <a:pPr algn="ctr" fontAlgn="ctr"/>
                      <a:endParaRPr lang="el-GR" sz="1050" b="1" i="0" u="none" strike="noStrike" dirty="0">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extLst>
                  <a:ext uri="{0D108BD9-81ED-4DB2-BD59-A6C34878D82A}">
                    <a16:rowId xmlns:a16="http://schemas.microsoft.com/office/drawing/2014/main" val="2694362222"/>
                  </a:ext>
                </a:extLst>
              </a:tr>
              <a:tr h="224307">
                <a:tc gridSpan="2">
                  <a:txBody>
                    <a:bodyPr/>
                    <a:lstStyle/>
                    <a:p>
                      <a:pPr algn="l" fontAlgn="ctr"/>
                      <a:r>
                        <a:rPr lang="el-GR" sz="1050" u="none" strike="noStrike">
                          <a:effectLst/>
                        </a:rPr>
                        <a:t>ΕΙΔΙΚΟΣ ΣΤΟΧΟΣ:</a:t>
                      </a:r>
                      <a:endParaRPr lang="el-GR" sz="1050" b="1" i="0" u="none" strike="noStrike">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tc>
                  <a:txBody>
                    <a:bodyPr/>
                    <a:lstStyle/>
                    <a:p>
                      <a:pPr algn="l" fontAlgn="ctr"/>
                      <a:r>
                        <a:rPr lang="el-GR" sz="1050" u="none" strike="noStrike">
                          <a:effectLst/>
                        </a:rPr>
                        <a:t>4.ια</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endParaRPr lang="el-GR" sz="1050" b="1" i="0" u="none" strike="noStrike" dirty="0">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 </a:t>
                      </a:r>
                      <a:endParaRPr lang="el-GR" sz="1050" b="1" i="0" u="none" strike="noStrike">
                        <a:effectLst/>
                        <a:latin typeface="Verdana" panose="020B0604030504040204" pitchFamily="34" charset="0"/>
                      </a:endParaRPr>
                    </a:p>
                  </a:txBody>
                  <a:tcPr marL="6928" marR="6928" marT="6928" marB="0" anchor="ctr">
                    <a:solidFill>
                      <a:schemeClr val="bg2"/>
                    </a:solidFill>
                  </a:tcPr>
                </a:tc>
                <a:extLst>
                  <a:ext uri="{0D108BD9-81ED-4DB2-BD59-A6C34878D82A}">
                    <a16:rowId xmlns:a16="http://schemas.microsoft.com/office/drawing/2014/main" val="317586632"/>
                  </a:ext>
                </a:extLst>
              </a:tr>
              <a:tr h="224307">
                <a:tc gridSpan="2">
                  <a:txBody>
                    <a:bodyPr/>
                    <a:lstStyle/>
                    <a:p>
                      <a:pPr algn="l" fontAlgn="ctr"/>
                      <a:r>
                        <a:rPr lang="el-GR" sz="1050" u="none" strike="noStrike">
                          <a:effectLst/>
                        </a:rPr>
                        <a:t>ΚΩΔΙΚΟΣ ΠΡΟΣΚΛΗΣΗΣ  : </a:t>
                      </a:r>
                      <a:endParaRPr lang="el-GR" sz="1050" b="1" i="0" u="none" strike="noStrike">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tc>
                  <a:txBody>
                    <a:bodyPr/>
                    <a:lstStyle/>
                    <a:p>
                      <a:pPr algn="l" fontAlgn="ctr"/>
                      <a:endParaRPr lang="el-GR" sz="1050" b="1" i="0" u="none" strike="noStrike">
                        <a:effectLst/>
                        <a:latin typeface="Verdana" panose="020B0604030504040204" pitchFamily="34" charset="0"/>
                      </a:endParaRPr>
                    </a:p>
                  </a:txBody>
                  <a:tcPr marL="6928" marR="6928" marT="6928" marB="0" anchor="ctr">
                    <a:solidFill>
                      <a:schemeClr val="bg2"/>
                    </a:solidFill>
                  </a:tcPr>
                </a:tc>
                <a:tc gridSpan="2">
                  <a:txBody>
                    <a:bodyPr/>
                    <a:lstStyle/>
                    <a:p>
                      <a:pPr algn="ctr" fontAlgn="ctr"/>
                      <a:endParaRPr lang="el-GR" sz="1050" b="1" i="0" u="none" strike="noStrike" dirty="0">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extLst>
                  <a:ext uri="{0D108BD9-81ED-4DB2-BD59-A6C34878D82A}">
                    <a16:rowId xmlns:a16="http://schemas.microsoft.com/office/drawing/2014/main" val="3775335865"/>
                  </a:ext>
                </a:extLst>
              </a:tr>
              <a:tr h="224307">
                <a:tc gridSpan="2">
                  <a:txBody>
                    <a:bodyPr/>
                    <a:lstStyle/>
                    <a:p>
                      <a:pPr algn="l" fontAlgn="ctr"/>
                      <a:r>
                        <a:rPr lang="el-GR" sz="1050" u="none" strike="noStrike">
                          <a:effectLst/>
                        </a:rPr>
                        <a:t>ΦΟΡΕΑΣ ΥΠΟΒΟΛΗΣ ΤΗΣ ΠΡΑΞΗΣ :</a:t>
                      </a:r>
                      <a:endParaRPr lang="el-GR" sz="1050" b="1" i="0" u="none" strike="noStrike">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tc>
                  <a:txBody>
                    <a:bodyPr/>
                    <a:lstStyle/>
                    <a:p>
                      <a:pPr algn="l" fontAlgn="ctr"/>
                      <a:endParaRPr lang="el-GR" sz="1050" b="1" i="0" u="none" strike="noStrike">
                        <a:effectLst/>
                        <a:latin typeface="Verdana" panose="020B0604030504040204" pitchFamily="34" charset="0"/>
                      </a:endParaRPr>
                    </a:p>
                  </a:txBody>
                  <a:tcPr marL="6928" marR="6928" marT="6928" marB="0" anchor="ctr">
                    <a:solidFill>
                      <a:schemeClr val="bg2"/>
                    </a:solidFill>
                  </a:tcPr>
                </a:tc>
                <a:tc gridSpan="2">
                  <a:txBody>
                    <a:bodyPr/>
                    <a:lstStyle/>
                    <a:p>
                      <a:pPr algn="ctr" fontAlgn="ctr"/>
                      <a:endParaRPr lang="el-GR" sz="1050" b="1" i="0" u="none" strike="noStrike" dirty="0">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extLst>
                  <a:ext uri="{0D108BD9-81ED-4DB2-BD59-A6C34878D82A}">
                    <a16:rowId xmlns:a16="http://schemas.microsoft.com/office/drawing/2014/main" val="1374914403"/>
                  </a:ext>
                </a:extLst>
              </a:tr>
              <a:tr h="562506">
                <a:tc gridSpan="2">
                  <a:txBody>
                    <a:bodyPr/>
                    <a:lstStyle/>
                    <a:p>
                      <a:pPr algn="l" fontAlgn="ctr"/>
                      <a:r>
                        <a:rPr lang="el-GR" sz="1050" u="none" strike="noStrike" dirty="0">
                          <a:effectLst/>
                        </a:rPr>
                        <a:t>ΤΙΤΛΟΣ ΠΡΟΤΕΙΝΟΜΕΝΗΣ ΠΡΑΞΗΣ :</a:t>
                      </a:r>
                      <a:endParaRPr lang="el-GR" sz="1050" b="1" i="0" u="none" strike="noStrike" dirty="0">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tc gridSpan="3">
                  <a:txBody>
                    <a:bodyPr/>
                    <a:lstStyle/>
                    <a:p>
                      <a:pPr algn="l" fontAlgn="ctr"/>
                      <a:r>
                        <a:rPr lang="el-GR" sz="1050" u="none" strike="noStrike" dirty="0">
                          <a:effectLst/>
                        </a:rPr>
                        <a:t>Προώθηση και υποστήριξη παιδιών για την ένταξή τους στην προσχολική εκπαίδευση καθώς και για τη πρόσβαση παιδιών σχολικής ηλικίας, εφήβων και ατόμων με αναπηρία, σε υπηρεσίες δημιουργικής απασχόλησης</a:t>
                      </a:r>
                      <a:endParaRPr lang="el-GR" sz="1050" b="1" i="0" u="none" strike="noStrike" dirty="0">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2956877557"/>
                  </a:ext>
                </a:extLst>
              </a:tr>
              <a:tr h="208334">
                <a:tc>
                  <a:txBody>
                    <a:bodyPr/>
                    <a:lstStyle/>
                    <a:p>
                      <a:pPr algn="ctr" fontAlgn="ctr"/>
                      <a:r>
                        <a:rPr lang="el-GR" sz="1050" u="none" strike="noStrike">
                          <a:effectLst/>
                        </a:rPr>
                        <a:t> </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 </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 </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dirty="0">
                          <a:effectLst/>
                        </a:rPr>
                        <a:t> </a:t>
                      </a:r>
                      <a:endParaRPr lang="el-GR" sz="1050" b="1" i="0" u="none" strike="noStrike" dirty="0">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 </a:t>
                      </a:r>
                      <a:endParaRPr lang="el-GR" sz="1050" b="1" i="0" u="none" strike="noStrike">
                        <a:effectLst/>
                        <a:latin typeface="Verdana" panose="020B0604030504040204" pitchFamily="34" charset="0"/>
                      </a:endParaRPr>
                    </a:p>
                  </a:txBody>
                  <a:tcPr marL="6928" marR="6928" marT="6928" marB="0" anchor="ctr">
                    <a:solidFill>
                      <a:schemeClr val="bg2"/>
                    </a:solidFill>
                  </a:tcPr>
                </a:tc>
                <a:extLst>
                  <a:ext uri="{0D108BD9-81ED-4DB2-BD59-A6C34878D82A}">
                    <a16:rowId xmlns:a16="http://schemas.microsoft.com/office/drawing/2014/main" val="4035763522"/>
                  </a:ext>
                </a:extLst>
              </a:tr>
              <a:tr h="302086">
                <a:tc gridSpan="5">
                  <a:txBody>
                    <a:bodyPr/>
                    <a:lstStyle/>
                    <a:p>
                      <a:pPr algn="ctr" fontAlgn="ctr"/>
                      <a:r>
                        <a:rPr lang="el-GR" sz="1050" u="none" strike="noStrike" dirty="0">
                          <a:effectLst/>
                        </a:rPr>
                        <a:t> </a:t>
                      </a:r>
                      <a:endParaRPr lang="el-GR" sz="1050" b="1" i="0" u="none" strike="noStrike" dirty="0">
                        <a:effectLst/>
                        <a:latin typeface="Verdana" panose="020B0604030504040204" pitchFamily="34" charset="0"/>
                      </a:endParaRPr>
                    </a:p>
                  </a:txBody>
                  <a:tcPr marL="6928" marR="6928" marT="6928"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3122839674"/>
                  </a:ext>
                </a:extLst>
              </a:tr>
              <a:tr h="354169">
                <a:tc>
                  <a:txBody>
                    <a:bodyPr/>
                    <a:lstStyle/>
                    <a:p>
                      <a:pPr algn="ctr" fontAlgn="ctr"/>
                      <a:r>
                        <a:rPr lang="el-GR" sz="1050" u="none" strike="noStrike">
                          <a:effectLst/>
                        </a:rPr>
                        <a:t>Α/Α</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Ομάδα κριτηρίων</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Τιμή/Βαθμολογία</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dirty="0">
                          <a:effectLst/>
                        </a:rPr>
                        <a:t>Συντελεστής Στάθμισης</a:t>
                      </a:r>
                      <a:endParaRPr lang="el-GR" sz="1050" b="1" i="0" u="none" strike="noStrike" dirty="0">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Συνολική βαθμολογία</a:t>
                      </a:r>
                      <a:endParaRPr lang="el-GR" sz="1050" b="1" i="0" u="none" strike="noStrike">
                        <a:effectLst/>
                        <a:latin typeface="Verdana" panose="020B0604030504040204" pitchFamily="34" charset="0"/>
                      </a:endParaRPr>
                    </a:p>
                  </a:txBody>
                  <a:tcPr marL="6928" marR="6928" marT="6928" marB="0" anchor="ctr">
                    <a:solidFill>
                      <a:schemeClr val="bg2"/>
                    </a:solidFill>
                  </a:tcPr>
                </a:tc>
                <a:extLst>
                  <a:ext uri="{0D108BD9-81ED-4DB2-BD59-A6C34878D82A}">
                    <a16:rowId xmlns:a16="http://schemas.microsoft.com/office/drawing/2014/main" val="943077021"/>
                  </a:ext>
                </a:extLst>
              </a:tr>
              <a:tr h="468756">
                <a:tc>
                  <a:txBody>
                    <a:bodyPr/>
                    <a:lstStyle/>
                    <a:p>
                      <a:pPr algn="ctr" fontAlgn="ctr"/>
                      <a:r>
                        <a:rPr lang="el-GR" sz="1050" u="none" strike="noStrike" dirty="0">
                          <a:effectLst/>
                        </a:rPr>
                        <a:t>1</a:t>
                      </a:r>
                      <a:endParaRPr lang="el-GR" sz="1050" b="1" i="0" u="none" strike="noStrike" dirty="0">
                        <a:effectLst/>
                        <a:latin typeface="Verdana" panose="020B0604030504040204" pitchFamily="34" charset="0"/>
                      </a:endParaRPr>
                    </a:p>
                  </a:txBody>
                  <a:tcPr marL="6928" marR="6928" marT="6928" marB="0" anchor="ctr">
                    <a:solidFill>
                      <a:schemeClr val="bg2"/>
                    </a:solidFill>
                  </a:tcPr>
                </a:tc>
                <a:tc>
                  <a:txBody>
                    <a:bodyPr/>
                    <a:lstStyle/>
                    <a:p>
                      <a:pPr algn="l" fontAlgn="ctr"/>
                      <a:r>
                        <a:rPr lang="el-GR" sz="1050" u="none" strike="noStrike">
                          <a:effectLst/>
                        </a:rPr>
                        <a:t>ΕΜΠΛΕΚΟΜΕΝΟΙ ΦΟΡΕΙΣ ΚΑΙ ΠΛΗΡΟΤΗΤΑ ΠΕΡΙΕΧΟΜΕΝΟΥ ΤΗΣ ΠΡΟΤΑΣΗΣ</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ΝΑΙ/ΌΧΙ</a:t>
                      </a:r>
                      <a:endParaRPr lang="el-GR" sz="1050" b="0"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dirty="0">
                          <a:effectLst/>
                        </a:rPr>
                        <a:t>ΝΑΙ/ΌΧΙ</a:t>
                      </a:r>
                      <a:endParaRPr lang="el-GR" sz="1050" b="0" i="0" u="none" strike="noStrike" dirty="0">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ΝΑΙ/ΌΧΙ</a:t>
                      </a:r>
                      <a:endParaRPr lang="el-GR" sz="1050" b="0" i="0" u="none" strike="noStrike">
                        <a:effectLst/>
                        <a:latin typeface="Verdana" panose="020B0604030504040204" pitchFamily="34" charset="0"/>
                      </a:endParaRPr>
                    </a:p>
                  </a:txBody>
                  <a:tcPr marL="6928" marR="6928" marT="6928" marB="0" anchor="ctr">
                    <a:solidFill>
                      <a:schemeClr val="bg2"/>
                    </a:solidFill>
                  </a:tcPr>
                </a:tc>
                <a:extLst>
                  <a:ext uri="{0D108BD9-81ED-4DB2-BD59-A6C34878D82A}">
                    <a16:rowId xmlns:a16="http://schemas.microsoft.com/office/drawing/2014/main" val="3692838499"/>
                  </a:ext>
                </a:extLst>
              </a:tr>
              <a:tr h="479170">
                <a:tc>
                  <a:txBody>
                    <a:bodyPr/>
                    <a:lstStyle/>
                    <a:p>
                      <a:pPr algn="ctr" fontAlgn="ctr"/>
                      <a:r>
                        <a:rPr lang="el-GR" sz="1050" u="none" strike="noStrike">
                          <a:effectLst/>
                        </a:rPr>
                        <a:t>2</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l" fontAlgn="ctr"/>
                      <a:r>
                        <a:rPr lang="el-GR" sz="1050" u="none" strike="noStrike">
                          <a:effectLst/>
                        </a:rPr>
                        <a:t>ΤΗΡΗΣΗ ΘΕΣΜΙΚΟΥ ΠΛΑΙΣΙΟΥ ΚΑΙ ΕΝΣΩΜΑΤΩΣΗ ΟΡΙΖΟΝΤΙΩΝ ΠΟΛΙΤΙΚΩΝ</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ΝΑΙ/ΌΧΙ</a:t>
                      </a:r>
                      <a:endParaRPr lang="el-GR" sz="1050" b="0"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ΝΑΙ/ΌΧΙ</a:t>
                      </a:r>
                      <a:endParaRPr lang="el-GR" sz="1050" b="0"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dirty="0">
                          <a:effectLst/>
                        </a:rPr>
                        <a:t>ΝΑΙ/ΌΧΙ</a:t>
                      </a:r>
                      <a:endParaRPr lang="el-GR" sz="1050" b="0" i="0" u="none" strike="noStrike" dirty="0">
                        <a:effectLst/>
                        <a:latin typeface="Verdana" panose="020B0604030504040204" pitchFamily="34" charset="0"/>
                      </a:endParaRPr>
                    </a:p>
                  </a:txBody>
                  <a:tcPr marL="6928" marR="6928" marT="6928" marB="0" anchor="ctr">
                    <a:solidFill>
                      <a:schemeClr val="bg2"/>
                    </a:solidFill>
                  </a:tcPr>
                </a:tc>
                <a:extLst>
                  <a:ext uri="{0D108BD9-81ED-4DB2-BD59-A6C34878D82A}">
                    <a16:rowId xmlns:a16="http://schemas.microsoft.com/office/drawing/2014/main" val="227895943"/>
                  </a:ext>
                </a:extLst>
              </a:tr>
              <a:tr h="354169">
                <a:tc>
                  <a:txBody>
                    <a:bodyPr/>
                    <a:lstStyle/>
                    <a:p>
                      <a:pPr algn="ctr" fontAlgn="ctr"/>
                      <a:r>
                        <a:rPr lang="el-GR" sz="1050" u="none" strike="noStrike">
                          <a:effectLst/>
                        </a:rPr>
                        <a:t>3</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l" fontAlgn="ctr"/>
                      <a:r>
                        <a:rPr lang="el-GR" sz="1050" u="none" strike="noStrike">
                          <a:effectLst/>
                        </a:rPr>
                        <a:t>ΣΚΟΠΙΜΟΤΗΤΑ ΠΡΑΞΗΣ</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ΝΑΙ/ΌΧΙ</a:t>
                      </a:r>
                      <a:endParaRPr lang="el-GR" sz="1050" b="0"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ΝΑΙ/ΌΧΙ</a:t>
                      </a:r>
                      <a:endParaRPr lang="el-GR" sz="1050" b="0"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dirty="0">
                          <a:effectLst/>
                        </a:rPr>
                        <a:t>ΝΑΙ/ΌΧΙ</a:t>
                      </a:r>
                      <a:endParaRPr lang="el-GR" sz="1050" b="0" i="0" u="none" strike="noStrike" dirty="0">
                        <a:effectLst/>
                        <a:latin typeface="Verdana" panose="020B0604030504040204" pitchFamily="34" charset="0"/>
                      </a:endParaRPr>
                    </a:p>
                  </a:txBody>
                  <a:tcPr marL="6928" marR="6928" marT="6928" marB="0" anchor="ctr">
                    <a:solidFill>
                      <a:schemeClr val="bg2"/>
                    </a:solidFill>
                  </a:tcPr>
                </a:tc>
                <a:extLst>
                  <a:ext uri="{0D108BD9-81ED-4DB2-BD59-A6C34878D82A}">
                    <a16:rowId xmlns:a16="http://schemas.microsoft.com/office/drawing/2014/main" val="3603376624"/>
                  </a:ext>
                </a:extLst>
              </a:tr>
              <a:tr h="354169">
                <a:tc>
                  <a:txBody>
                    <a:bodyPr/>
                    <a:lstStyle/>
                    <a:p>
                      <a:pPr algn="ctr" fontAlgn="ctr"/>
                      <a:r>
                        <a:rPr lang="el-GR" sz="1050" u="none" strike="noStrike">
                          <a:effectLst/>
                        </a:rPr>
                        <a:t>4</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l" fontAlgn="ctr"/>
                      <a:r>
                        <a:rPr lang="el-GR" sz="1050" u="none" strike="noStrike">
                          <a:effectLst/>
                        </a:rPr>
                        <a:t>ΩΡΙΜΟΤΗΤΑ ΠΡΑΞΗΣ</a:t>
                      </a:r>
                      <a:endParaRPr lang="el-GR" sz="1050" b="1"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ΝΑΙ/ΌΧΙ</a:t>
                      </a:r>
                      <a:endParaRPr lang="el-GR" sz="1050" b="0"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ΝΑΙ/ΌΧΙ</a:t>
                      </a:r>
                      <a:endParaRPr lang="el-GR" sz="1050" b="0"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dirty="0">
                          <a:effectLst/>
                        </a:rPr>
                        <a:t>ΝΑΙ/ΌΧΙ</a:t>
                      </a:r>
                      <a:endParaRPr lang="el-GR" sz="1050" b="0" i="0" u="none" strike="noStrike" dirty="0">
                        <a:effectLst/>
                        <a:latin typeface="Verdana" panose="020B0604030504040204" pitchFamily="34" charset="0"/>
                      </a:endParaRPr>
                    </a:p>
                  </a:txBody>
                  <a:tcPr marL="6928" marR="6928" marT="6928" marB="0" anchor="ctr">
                    <a:solidFill>
                      <a:schemeClr val="bg2"/>
                    </a:solidFill>
                  </a:tcPr>
                </a:tc>
                <a:extLst>
                  <a:ext uri="{0D108BD9-81ED-4DB2-BD59-A6C34878D82A}">
                    <a16:rowId xmlns:a16="http://schemas.microsoft.com/office/drawing/2014/main" val="3530347871"/>
                  </a:ext>
                </a:extLst>
              </a:tr>
              <a:tr h="427088">
                <a:tc rowSpan="2" gridSpan="2">
                  <a:txBody>
                    <a:bodyPr/>
                    <a:lstStyle/>
                    <a:p>
                      <a:pPr algn="l" fontAlgn="ctr"/>
                      <a:r>
                        <a:rPr lang="el-GR" sz="1050" u="none" strike="noStrike">
                          <a:effectLst/>
                        </a:rPr>
                        <a:t>ΠΡΟΫΠΟΘΕΣΗ ΓΙΑ ΘΕΤΙΚΗ ΑΞΙΟΛΟΓΗΣΗ:                                                                                                                                                                                                                          </a:t>
                      </a:r>
                      <a:endParaRPr lang="el-GR" sz="1050" b="1" i="0" u="none" strike="noStrike">
                        <a:effectLst/>
                        <a:latin typeface="Verdana" panose="020B0604030504040204" pitchFamily="34" charset="0"/>
                      </a:endParaRPr>
                    </a:p>
                  </a:txBody>
                  <a:tcPr marL="6928" marR="6928" marT="6928" marB="0" anchor="ctr">
                    <a:solidFill>
                      <a:schemeClr val="bg2"/>
                    </a:solidFill>
                  </a:tcPr>
                </a:tc>
                <a:tc rowSpan="2" hMerge="1">
                  <a:txBody>
                    <a:bodyPr/>
                    <a:lstStyle/>
                    <a:p>
                      <a:endParaRPr lang="el-GR"/>
                    </a:p>
                  </a:txBody>
                  <a:tcPr/>
                </a:tc>
                <a:tc rowSpan="2">
                  <a:txBody>
                    <a:bodyPr/>
                    <a:lstStyle/>
                    <a:p>
                      <a:pPr algn="ctr" fontAlgn="ctr"/>
                      <a:r>
                        <a:rPr lang="el-GR" sz="1050" u="none" strike="noStrike">
                          <a:effectLst/>
                        </a:rPr>
                        <a:t>ΣΥΝΟΛΙΚΗ ΒΑΘΜΟΛΟΓΙΑ</a:t>
                      </a:r>
                      <a:endParaRPr lang="el-GR" sz="1050" b="0" i="0" u="none" strike="noStrike">
                        <a:effectLst/>
                        <a:latin typeface="Verdana" panose="020B0604030504040204" pitchFamily="34" charset="0"/>
                      </a:endParaRPr>
                    </a:p>
                  </a:txBody>
                  <a:tcPr marL="6928" marR="6928" marT="6928" marB="0" anchor="ctr">
                    <a:solidFill>
                      <a:schemeClr val="bg2"/>
                    </a:solidFill>
                  </a:tcPr>
                </a:tc>
                <a:tc>
                  <a:txBody>
                    <a:bodyPr/>
                    <a:lstStyle/>
                    <a:p>
                      <a:pPr algn="ctr" fontAlgn="ctr"/>
                      <a:r>
                        <a:rPr lang="el-GR" sz="1050" u="none" strike="noStrike">
                          <a:effectLst/>
                        </a:rPr>
                        <a:t> </a:t>
                      </a:r>
                      <a:endParaRPr lang="el-GR" sz="1050" b="0" i="0" u="none" strike="noStrike">
                        <a:effectLst/>
                        <a:latin typeface="Verdana" panose="020B0604030504040204" pitchFamily="34" charset="0"/>
                      </a:endParaRPr>
                    </a:p>
                  </a:txBody>
                  <a:tcPr marL="6928" marR="6928" marT="6928" marB="0" anchor="ctr">
                    <a:solidFill>
                      <a:schemeClr val="bg2"/>
                    </a:solidFill>
                  </a:tcPr>
                </a:tc>
                <a:tc rowSpan="2">
                  <a:txBody>
                    <a:bodyPr/>
                    <a:lstStyle/>
                    <a:p>
                      <a:pPr algn="ctr" fontAlgn="ctr"/>
                      <a:r>
                        <a:rPr lang="el-GR" sz="1050" u="none" strike="noStrike" dirty="0">
                          <a:effectLst/>
                        </a:rPr>
                        <a:t>ΝΑΙ/ΌΧΙ</a:t>
                      </a:r>
                      <a:endParaRPr lang="el-GR" sz="1050" b="0" i="0" u="none" strike="noStrike" dirty="0">
                        <a:effectLst/>
                        <a:latin typeface="Verdana" panose="020B0604030504040204" pitchFamily="34" charset="0"/>
                      </a:endParaRPr>
                    </a:p>
                  </a:txBody>
                  <a:tcPr marL="6928" marR="6928" marT="6928" marB="0" anchor="ctr">
                    <a:solidFill>
                      <a:schemeClr val="bg2"/>
                    </a:solidFill>
                  </a:tcPr>
                </a:tc>
                <a:extLst>
                  <a:ext uri="{0D108BD9-81ED-4DB2-BD59-A6C34878D82A}">
                    <a16:rowId xmlns:a16="http://schemas.microsoft.com/office/drawing/2014/main" val="3814652732"/>
                  </a:ext>
                </a:extLst>
              </a:tr>
              <a:tr h="427088">
                <a:tc gridSpan="2" vMerge="1">
                  <a:txBody>
                    <a:bodyPr/>
                    <a:lstStyle/>
                    <a:p>
                      <a:endParaRPr lang="el-GR"/>
                    </a:p>
                  </a:txBody>
                  <a:tcPr/>
                </a:tc>
                <a:tc hMerge="1" vMerge="1">
                  <a:txBody>
                    <a:bodyPr/>
                    <a:lstStyle/>
                    <a:p>
                      <a:endParaRPr lang="el-GR"/>
                    </a:p>
                  </a:txBody>
                  <a:tcPr/>
                </a:tc>
                <a:tc vMerge="1">
                  <a:txBody>
                    <a:bodyPr/>
                    <a:lstStyle/>
                    <a:p>
                      <a:endParaRPr lang="el-GR"/>
                    </a:p>
                  </a:txBody>
                  <a:tcPr/>
                </a:tc>
                <a:tc>
                  <a:txBody>
                    <a:bodyPr/>
                    <a:lstStyle/>
                    <a:p>
                      <a:pPr algn="ctr" fontAlgn="ctr"/>
                      <a:r>
                        <a:rPr lang="el-GR" sz="1050" u="none" strike="noStrike" dirty="0">
                          <a:effectLst/>
                        </a:rPr>
                        <a:t> </a:t>
                      </a:r>
                      <a:endParaRPr lang="el-GR" sz="1050" b="0" i="0" u="none" strike="noStrike" dirty="0">
                        <a:effectLst/>
                        <a:latin typeface="Verdana" panose="020B0604030504040204" pitchFamily="34" charset="0"/>
                      </a:endParaRPr>
                    </a:p>
                  </a:txBody>
                  <a:tcPr marL="6928" marR="6928" marT="6928" marB="0" anchor="ctr">
                    <a:solidFill>
                      <a:schemeClr val="bg2"/>
                    </a:solidFill>
                  </a:tcPr>
                </a:tc>
                <a:tc vMerge="1">
                  <a:txBody>
                    <a:bodyPr/>
                    <a:lstStyle/>
                    <a:p>
                      <a:endParaRPr lang="el-GR"/>
                    </a:p>
                  </a:txBody>
                  <a:tcPr/>
                </a:tc>
                <a:extLst>
                  <a:ext uri="{0D108BD9-81ED-4DB2-BD59-A6C34878D82A}">
                    <a16:rowId xmlns:a16="http://schemas.microsoft.com/office/drawing/2014/main" val="3070376610"/>
                  </a:ext>
                </a:extLst>
              </a:tr>
              <a:tr h="593756">
                <a:tc gridSpan="5">
                  <a:txBody>
                    <a:bodyPr/>
                    <a:lstStyle/>
                    <a:p>
                      <a:pPr algn="ctr" fontAlgn="t"/>
                      <a:r>
                        <a:rPr lang="el-GR" sz="1050" u="none" strike="noStrike" dirty="0">
                          <a:effectLst/>
                        </a:rPr>
                        <a:t>ΠΑΡΑΤΗΡΗΣΕΙΣ: (συμπληρώνονται τυχόν αλλαγές που προτείνονται από τον </a:t>
                      </a:r>
                      <a:r>
                        <a:rPr lang="el-GR" sz="1050" u="none" strike="noStrike" dirty="0" err="1">
                          <a:effectLst/>
                        </a:rPr>
                        <a:t>αξιολογητή</a:t>
                      </a:r>
                      <a:r>
                        <a:rPr lang="el-GR" sz="1050" u="none" strike="noStrike" dirty="0">
                          <a:effectLst/>
                        </a:rPr>
                        <a:t> σε επιμέρους στοιχεία της υποβαλλόμενης πρότασης και τα οποία αποτελούν προϋπόθεση για την απόδοση της συγκεκριμένης βαθμολογίας )</a:t>
                      </a:r>
                      <a:endParaRPr lang="el-GR" sz="1050" b="0" i="0" u="none" strike="noStrike" dirty="0">
                        <a:effectLst/>
                        <a:latin typeface="Verdana" panose="020B0604030504040204" pitchFamily="34" charset="0"/>
                      </a:endParaRPr>
                    </a:p>
                  </a:txBody>
                  <a:tcPr marL="6928" marR="6928" marT="6928" marB="0">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1242751676"/>
                  </a:ext>
                </a:extLst>
              </a:tr>
            </a:tbl>
          </a:graphicData>
        </a:graphic>
      </p:graphicFrame>
    </p:spTree>
    <p:extLst>
      <p:ext uri="{BB962C8B-B14F-4D97-AF65-F5344CB8AC3E}">
        <p14:creationId xmlns:p14="http://schemas.microsoft.com/office/powerpoint/2010/main" val="57883461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p:cNvSpPr>
            <a:spLocks noGrp="1"/>
          </p:cNvSpPr>
          <p:nvPr>
            <p:ph type="title"/>
          </p:nvPr>
        </p:nvSpPr>
        <p:spPr>
          <a:xfrm>
            <a:off x="2346960" y="286605"/>
            <a:ext cx="7543800" cy="478100"/>
          </a:xfrm>
        </p:spPr>
        <p:txBody>
          <a:bodyPr>
            <a:normAutofit fontScale="90000"/>
          </a:bodyPr>
          <a:lstStyle/>
          <a:p>
            <a:endParaRPr lang="el-GR" dirty="0"/>
          </a:p>
        </p:txBody>
      </p:sp>
      <p:graphicFrame>
        <p:nvGraphicFramePr>
          <p:cNvPr id="4" name="Θέση περιεχομένου 3"/>
          <p:cNvGraphicFramePr>
            <a:graphicFrameLocks noGrp="1"/>
          </p:cNvGraphicFramePr>
          <p:nvPr>
            <p:ph idx="1"/>
            <p:extLst>
              <p:ext uri="{D42A27DB-BD31-4B8C-83A1-F6EECF244321}">
                <p14:modId xmlns:p14="http://schemas.microsoft.com/office/powerpoint/2010/main" val="4092564663"/>
              </p:ext>
            </p:extLst>
          </p:nvPr>
        </p:nvGraphicFramePr>
        <p:xfrm>
          <a:off x="263353" y="188643"/>
          <a:ext cx="11665294" cy="6080942"/>
        </p:xfrm>
        <a:graphic>
          <a:graphicData uri="http://schemas.openxmlformats.org/drawingml/2006/table">
            <a:tbl>
              <a:tblPr>
                <a:tableStyleId>{5C22544A-7EE6-4342-B048-85BDC9FD1C3A}</a:tableStyleId>
              </a:tblPr>
              <a:tblGrid>
                <a:gridCol w="1063529">
                  <a:extLst>
                    <a:ext uri="{9D8B030D-6E8A-4147-A177-3AD203B41FA5}">
                      <a16:colId xmlns:a16="http://schemas.microsoft.com/office/drawing/2014/main" val="538732267"/>
                    </a:ext>
                  </a:extLst>
                </a:gridCol>
                <a:gridCol w="1096711">
                  <a:extLst>
                    <a:ext uri="{9D8B030D-6E8A-4147-A177-3AD203B41FA5}">
                      <a16:colId xmlns:a16="http://schemas.microsoft.com/office/drawing/2014/main" val="3578952844"/>
                    </a:ext>
                  </a:extLst>
                </a:gridCol>
                <a:gridCol w="145561">
                  <a:extLst>
                    <a:ext uri="{9D8B030D-6E8A-4147-A177-3AD203B41FA5}">
                      <a16:colId xmlns:a16="http://schemas.microsoft.com/office/drawing/2014/main" val="466509511"/>
                    </a:ext>
                  </a:extLst>
                </a:gridCol>
                <a:gridCol w="545168">
                  <a:extLst>
                    <a:ext uri="{9D8B030D-6E8A-4147-A177-3AD203B41FA5}">
                      <a16:colId xmlns:a16="http://schemas.microsoft.com/office/drawing/2014/main" val="1533728716"/>
                    </a:ext>
                  </a:extLst>
                </a:gridCol>
                <a:gridCol w="4835032">
                  <a:extLst>
                    <a:ext uri="{9D8B030D-6E8A-4147-A177-3AD203B41FA5}">
                      <a16:colId xmlns:a16="http://schemas.microsoft.com/office/drawing/2014/main" val="1021889742"/>
                    </a:ext>
                  </a:extLst>
                </a:gridCol>
                <a:gridCol w="162871">
                  <a:extLst>
                    <a:ext uri="{9D8B030D-6E8A-4147-A177-3AD203B41FA5}">
                      <a16:colId xmlns:a16="http://schemas.microsoft.com/office/drawing/2014/main" val="404068151"/>
                    </a:ext>
                  </a:extLst>
                </a:gridCol>
                <a:gridCol w="900658">
                  <a:extLst>
                    <a:ext uri="{9D8B030D-6E8A-4147-A177-3AD203B41FA5}">
                      <a16:colId xmlns:a16="http://schemas.microsoft.com/office/drawing/2014/main" val="1322089463"/>
                    </a:ext>
                  </a:extLst>
                </a:gridCol>
                <a:gridCol w="179462">
                  <a:extLst>
                    <a:ext uri="{9D8B030D-6E8A-4147-A177-3AD203B41FA5}">
                      <a16:colId xmlns:a16="http://schemas.microsoft.com/office/drawing/2014/main" val="4149731300"/>
                    </a:ext>
                  </a:extLst>
                </a:gridCol>
                <a:gridCol w="472954">
                  <a:extLst>
                    <a:ext uri="{9D8B030D-6E8A-4147-A177-3AD203B41FA5}">
                      <a16:colId xmlns:a16="http://schemas.microsoft.com/office/drawing/2014/main" val="90050416"/>
                    </a:ext>
                  </a:extLst>
                </a:gridCol>
                <a:gridCol w="744023">
                  <a:extLst>
                    <a:ext uri="{9D8B030D-6E8A-4147-A177-3AD203B41FA5}">
                      <a16:colId xmlns:a16="http://schemas.microsoft.com/office/drawing/2014/main" val="2084737192"/>
                    </a:ext>
                  </a:extLst>
                </a:gridCol>
                <a:gridCol w="1519325">
                  <a:extLst>
                    <a:ext uri="{9D8B030D-6E8A-4147-A177-3AD203B41FA5}">
                      <a16:colId xmlns:a16="http://schemas.microsoft.com/office/drawing/2014/main" val="4252399615"/>
                    </a:ext>
                  </a:extLst>
                </a:gridCol>
              </a:tblGrid>
              <a:tr h="227807">
                <a:tc gridSpan="11">
                  <a:txBody>
                    <a:bodyPr/>
                    <a:lstStyle/>
                    <a:p>
                      <a:pPr algn="ctr" fontAlgn="ctr"/>
                      <a:r>
                        <a:rPr lang="el-GR" sz="700" u="none" strike="noStrike" dirty="0">
                          <a:effectLst/>
                        </a:rPr>
                        <a:t>ΣΤΑΔΙΟ Β΄ - ΦΥΛΛΟ ΑΞΙΟΛΟΓΗΣΗΣ ΠΡΑΞΗΣ</a:t>
                      </a:r>
                      <a:endParaRPr lang="el-GR" sz="700" b="1" i="0" u="none" strike="noStrike" dirty="0">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1576207872"/>
                  </a:ext>
                </a:extLst>
              </a:tr>
              <a:tr h="107045">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tc gridSpan="2">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ctr" fontAlgn="ctr"/>
                      <a:endParaRPr lang="el-GR" sz="700" b="1" i="0" u="none" strike="noStrike">
                        <a:effectLst/>
                        <a:latin typeface="Verdana" panose="020B0604030504040204" pitchFamily="34" charset="0"/>
                      </a:endParaRPr>
                    </a:p>
                  </a:txBody>
                  <a:tcPr marL="2421" marR="2421" marT="2421" marB="0" anchor="ctr"/>
                </a:tc>
                <a:tc>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tc gridSpan="2">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ctr" fontAlgn="ctr"/>
                      <a:endParaRPr lang="el-GR" sz="700" b="1" i="0" u="none" strike="noStrike">
                        <a:effectLst/>
                        <a:latin typeface="Verdana" panose="020B0604030504040204" pitchFamily="34" charset="0"/>
                      </a:endParaRPr>
                    </a:p>
                  </a:txBody>
                  <a:tcPr marL="2421" marR="2421" marT="2421" marB="0" anchor="ctr"/>
                </a:tc>
                <a:tc gridSpan="2">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ctr" fontAlgn="ctr"/>
                      <a:endParaRPr lang="el-GR" sz="700" b="1" i="0" u="none" strike="noStrike">
                        <a:effectLst/>
                        <a:latin typeface="Verdana" panose="020B0604030504040204" pitchFamily="34" charset="0"/>
                      </a:endParaRPr>
                    </a:p>
                  </a:txBody>
                  <a:tcPr marL="2421" marR="2421" marT="2421" marB="0" anchor="ct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3731044643"/>
                  </a:ext>
                </a:extLst>
              </a:tr>
              <a:tr h="107045">
                <a:tc gridSpan="3">
                  <a:txBody>
                    <a:bodyPr/>
                    <a:lstStyle/>
                    <a:p>
                      <a:pPr algn="l" fontAlgn="ctr"/>
                      <a:r>
                        <a:rPr lang="el-GR" sz="700" u="none" strike="noStrike">
                          <a:effectLst/>
                        </a:rPr>
                        <a:t>ΠΡΟΓΡΑΜΜΑ :</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pPr algn="l" fontAlgn="ctr"/>
                      <a:endParaRPr lang="el-GR" sz="700" b="1" i="0" u="none" strike="noStrike">
                        <a:effectLst/>
                        <a:latin typeface="Verdana" panose="020B0604030504040204" pitchFamily="34" charset="0"/>
                      </a:endParaRPr>
                    </a:p>
                  </a:txBody>
                  <a:tcPr marL="2421" marR="2421" marT="2421" marB="0" anchor="ctr"/>
                </a:tc>
                <a:tc>
                  <a:txBody>
                    <a:bodyPr/>
                    <a:lstStyle/>
                    <a:p>
                      <a:pPr algn="l" fontAlgn="ctr"/>
                      <a:endParaRPr lang="el-GR" sz="700" b="1" i="0" u="none" strike="noStrike">
                        <a:effectLst/>
                        <a:latin typeface="Verdana" panose="020B0604030504040204" pitchFamily="34" charset="0"/>
                      </a:endParaRPr>
                    </a:p>
                  </a:txBody>
                  <a:tcPr marL="2421" marR="2421" marT="2421" marB="0" anchor="ctr">
                    <a:solidFill>
                      <a:schemeClr val="bg2"/>
                    </a:solidFill>
                  </a:tcPr>
                </a:tc>
                <a:tc gridSpan="3">
                  <a:txBody>
                    <a:bodyPr/>
                    <a:lstStyle/>
                    <a:p>
                      <a:pPr algn="l" fontAlgn="ctr"/>
                      <a:r>
                        <a:rPr lang="el-GR" sz="700" u="none" strike="noStrike">
                          <a:effectLst/>
                        </a:rPr>
                        <a:t>ΣΤΕΡΕΑ ΕΛΛΑΔΑ 2021 -2027</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pPr algn="l" fontAlgn="ctr"/>
                      <a:endParaRPr lang="el-GR" sz="700" b="1" i="0" u="none" strike="noStrike">
                        <a:effectLst/>
                        <a:latin typeface="Verdana" panose="020B0604030504040204" pitchFamily="34" charset="0"/>
                      </a:endParaRPr>
                    </a:p>
                  </a:txBody>
                  <a:tcPr marL="2421" marR="2421" marT="2421" marB="0" anchor="ctr"/>
                </a:tc>
                <a:tc gridSpan="2">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ctr" fontAlgn="ctr"/>
                      <a:endParaRPr lang="el-GR" sz="700" b="1" i="0" u="none" strike="noStrike">
                        <a:effectLst/>
                        <a:latin typeface="Verdana" panose="020B0604030504040204" pitchFamily="34" charset="0"/>
                      </a:endParaRPr>
                    </a:p>
                  </a:txBody>
                  <a:tcPr marL="2421" marR="2421" marT="2421" marB="0" anchor="ctr"/>
                </a:tc>
                <a:tc>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4223583191"/>
                  </a:ext>
                </a:extLst>
              </a:tr>
              <a:tr h="107045">
                <a:tc gridSpan="3">
                  <a:txBody>
                    <a:bodyPr/>
                    <a:lstStyle/>
                    <a:p>
                      <a:pPr algn="l" fontAlgn="ctr"/>
                      <a:r>
                        <a:rPr lang="el-GR" sz="700" u="none" strike="noStrike">
                          <a:effectLst/>
                        </a:rPr>
                        <a:t>ΠΡΟΤΕΡΑΙΟΤΗΤΑ:</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pPr algn="l" fontAlgn="ctr"/>
                      <a:endParaRPr lang="el-GR" sz="700" b="1" i="0" u="none" strike="noStrike">
                        <a:effectLst/>
                        <a:latin typeface="Verdana" panose="020B0604030504040204" pitchFamily="34" charset="0"/>
                      </a:endParaRPr>
                    </a:p>
                  </a:txBody>
                  <a:tcPr marL="2421" marR="2421" marT="2421" marB="0" anchor="ctr"/>
                </a:tc>
                <a:tc>
                  <a:txBody>
                    <a:bodyPr/>
                    <a:lstStyle/>
                    <a:p>
                      <a:pPr algn="l" fontAlgn="ctr"/>
                      <a:endParaRPr lang="el-GR" sz="700" b="1" i="0" u="none" strike="noStrike">
                        <a:effectLst/>
                        <a:latin typeface="Verdana" panose="020B0604030504040204" pitchFamily="34" charset="0"/>
                      </a:endParaRPr>
                    </a:p>
                  </a:txBody>
                  <a:tcPr marL="2421" marR="2421" marT="2421" marB="0" anchor="ctr">
                    <a:solidFill>
                      <a:schemeClr val="bg2"/>
                    </a:solidFill>
                  </a:tcPr>
                </a:tc>
                <a:tc gridSpan="3">
                  <a:txBody>
                    <a:bodyPr/>
                    <a:lstStyle/>
                    <a:p>
                      <a:pPr algn="l" fontAlgn="ctr"/>
                      <a:r>
                        <a:rPr lang="el-GR" sz="700" u="none" strike="noStrike">
                          <a:effectLst/>
                        </a:rPr>
                        <a:t>4</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pPr algn="l" fontAlgn="ctr"/>
                      <a:endParaRPr lang="el-GR" sz="700" b="1" i="0" u="none" strike="noStrike">
                        <a:effectLst/>
                        <a:latin typeface="Verdana" panose="020B0604030504040204" pitchFamily="34" charset="0"/>
                      </a:endParaRPr>
                    </a:p>
                  </a:txBody>
                  <a:tcPr marL="2421" marR="2421" marT="2421" marB="0" anchor="ctr"/>
                </a:tc>
                <a:tc gridSpan="2">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ctr" fontAlgn="ctr"/>
                      <a:endParaRPr lang="el-GR" sz="700" b="1" i="0" u="none" strike="noStrike">
                        <a:effectLst/>
                        <a:latin typeface="Verdana" panose="020B0604030504040204" pitchFamily="34" charset="0"/>
                      </a:endParaRPr>
                    </a:p>
                  </a:txBody>
                  <a:tcPr marL="2421" marR="2421" marT="2421" marB="0" anchor="ctr"/>
                </a:tc>
                <a:tc>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2972807414"/>
                  </a:ext>
                </a:extLst>
              </a:tr>
              <a:tr h="107045">
                <a:tc gridSpan="3">
                  <a:txBody>
                    <a:bodyPr/>
                    <a:lstStyle/>
                    <a:p>
                      <a:pPr algn="l" fontAlgn="ctr"/>
                      <a:r>
                        <a:rPr lang="el-GR" sz="700" u="none" strike="noStrike">
                          <a:effectLst/>
                        </a:rPr>
                        <a:t>ΕΙΔΙΚΟΣ ΣΤΟΧΟΣ:</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pPr algn="l" fontAlgn="ctr"/>
                      <a:endParaRPr lang="el-GR" sz="700" b="1" i="0" u="none" strike="noStrike">
                        <a:effectLst/>
                        <a:latin typeface="Verdana" panose="020B0604030504040204" pitchFamily="34" charset="0"/>
                      </a:endParaRPr>
                    </a:p>
                  </a:txBody>
                  <a:tcPr marL="2421" marR="2421" marT="2421" marB="0" anchor="ctr"/>
                </a:tc>
                <a:tc>
                  <a:txBody>
                    <a:bodyPr/>
                    <a:lstStyle/>
                    <a:p>
                      <a:pPr algn="l" fontAlgn="ctr"/>
                      <a:endParaRPr lang="el-GR" sz="700" b="1" i="0" u="none" strike="noStrike">
                        <a:effectLst/>
                        <a:latin typeface="Verdana" panose="020B0604030504040204" pitchFamily="34" charset="0"/>
                      </a:endParaRPr>
                    </a:p>
                  </a:txBody>
                  <a:tcPr marL="2421" marR="2421" marT="2421" marB="0" anchor="ctr">
                    <a:solidFill>
                      <a:schemeClr val="bg2"/>
                    </a:solidFill>
                  </a:tcPr>
                </a:tc>
                <a:tc>
                  <a:txBody>
                    <a:bodyPr/>
                    <a:lstStyle/>
                    <a:p>
                      <a:pPr algn="l" fontAlgn="ctr"/>
                      <a:r>
                        <a:rPr lang="el-GR" sz="700" u="none" strike="noStrike">
                          <a:effectLst/>
                        </a:rPr>
                        <a:t>4.ια</a:t>
                      </a:r>
                      <a:endParaRPr lang="el-GR" sz="700" b="1" i="0" u="none" strike="noStrike">
                        <a:effectLst/>
                        <a:latin typeface="Verdana" panose="020B0604030504040204" pitchFamily="34" charset="0"/>
                      </a:endParaRPr>
                    </a:p>
                  </a:txBody>
                  <a:tcPr marL="2421" marR="2421" marT="2421" marB="0" anchor="ctr">
                    <a:solidFill>
                      <a:schemeClr val="bg2"/>
                    </a:solidFill>
                  </a:tcPr>
                </a:tc>
                <a:tc gridSpan="2">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ctr" fontAlgn="ctr"/>
                      <a:endParaRPr lang="el-GR" sz="700" b="1" i="0" u="none" strike="noStrike">
                        <a:effectLst/>
                        <a:latin typeface="Verdana" panose="020B0604030504040204" pitchFamily="34" charset="0"/>
                      </a:endParaRPr>
                    </a:p>
                  </a:txBody>
                  <a:tcPr marL="2421" marR="2421" marT="2421" marB="0" anchor="ctr"/>
                </a:tc>
                <a:tc gridSpan="2">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ctr" fontAlgn="ctr"/>
                      <a:endParaRPr lang="el-GR" sz="700" b="1" i="0" u="none" strike="noStrike">
                        <a:effectLst/>
                        <a:latin typeface="Verdana" panose="020B0604030504040204" pitchFamily="34" charset="0"/>
                      </a:endParaRPr>
                    </a:p>
                  </a:txBody>
                  <a:tcPr marL="2421" marR="2421" marT="2421" marB="0" anchor="ctr"/>
                </a:tc>
                <a:tc>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3571024378"/>
                  </a:ext>
                </a:extLst>
              </a:tr>
              <a:tr h="107045">
                <a:tc gridSpan="3">
                  <a:txBody>
                    <a:bodyPr/>
                    <a:lstStyle/>
                    <a:p>
                      <a:pPr algn="l" fontAlgn="ctr"/>
                      <a:r>
                        <a:rPr lang="el-GR" sz="700" u="none" strike="noStrike">
                          <a:effectLst/>
                        </a:rPr>
                        <a:t>ΚΩΔΙΚΟΣ ΠΡΟΣΚΛΗΣΗΣ  : </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pPr algn="l" fontAlgn="ctr"/>
                      <a:endParaRPr lang="el-GR" sz="700" b="1" i="0" u="none" strike="noStrike">
                        <a:effectLst/>
                        <a:latin typeface="Verdana" panose="020B0604030504040204" pitchFamily="34" charset="0"/>
                      </a:endParaRPr>
                    </a:p>
                  </a:txBody>
                  <a:tcPr marL="2421" marR="2421" marT="2421" marB="0" anchor="ctr"/>
                </a:tc>
                <a:tc>
                  <a:txBody>
                    <a:bodyPr/>
                    <a:lstStyle/>
                    <a:p>
                      <a:pPr algn="l" fontAlgn="ctr"/>
                      <a:endParaRPr lang="el-GR" sz="700" b="1" i="0" u="none" strike="noStrike">
                        <a:effectLst/>
                        <a:latin typeface="Verdana" panose="020B0604030504040204" pitchFamily="34" charset="0"/>
                      </a:endParaRPr>
                    </a:p>
                  </a:txBody>
                  <a:tcPr marL="2421" marR="2421" marT="2421" marB="0" anchor="ctr">
                    <a:solidFill>
                      <a:schemeClr val="bg2"/>
                    </a:solidFill>
                  </a:tcPr>
                </a:tc>
                <a:tc gridSpan="3">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pPr algn="ctr" fontAlgn="ctr"/>
                      <a:endParaRPr lang="el-GR" sz="700" b="1" i="0" u="none" strike="noStrike">
                        <a:effectLst/>
                        <a:latin typeface="Verdana" panose="020B0604030504040204" pitchFamily="34" charset="0"/>
                      </a:endParaRPr>
                    </a:p>
                  </a:txBody>
                  <a:tcPr marL="2421" marR="2421" marT="2421" marB="0" anchor="ctr"/>
                </a:tc>
                <a:tc gridSpan="2">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ctr" fontAlgn="ctr"/>
                      <a:endParaRPr lang="el-GR" sz="700" b="1" i="0" u="none" strike="noStrike">
                        <a:effectLst/>
                        <a:latin typeface="Verdana" panose="020B0604030504040204" pitchFamily="34" charset="0"/>
                      </a:endParaRPr>
                    </a:p>
                  </a:txBody>
                  <a:tcPr marL="2421" marR="2421" marT="2421" marB="0" anchor="ctr"/>
                </a:tc>
                <a:tc>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3478765023"/>
                  </a:ext>
                </a:extLst>
              </a:tr>
              <a:tr h="107045">
                <a:tc gridSpan="4">
                  <a:txBody>
                    <a:bodyPr/>
                    <a:lstStyle/>
                    <a:p>
                      <a:pPr algn="l" fontAlgn="ctr"/>
                      <a:r>
                        <a:rPr lang="el-GR" sz="700" u="none" strike="noStrike">
                          <a:effectLst/>
                        </a:rPr>
                        <a:t>ΦΟΡΕΑΣ ΥΠΟΒΟΛΗΣ ΤΗΣ ΠΡΑΞΗΣ :</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gridSpan="7">
                  <a:txBody>
                    <a:bodyPr/>
                    <a:lstStyle/>
                    <a:p>
                      <a:pPr algn="ctr" fontAlgn="ct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421497426"/>
                  </a:ext>
                </a:extLst>
              </a:tr>
              <a:tr h="166447">
                <a:tc gridSpan="4">
                  <a:txBody>
                    <a:bodyPr/>
                    <a:lstStyle/>
                    <a:p>
                      <a:pPr algn="l" fontAlgn="ctr"/>
                      <a:r>
                        <a:rPr lang="el-GR" sz="700" u="none" strike="noStrike">
                          <a:effectLst/>
                        </a:rPr>
                        <a:t>ΤΙΤΛΟΣ ΠΡΟΤΕΙΝΟΜΕΝΗΣ ΠΡΑΞΗΣ :</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gridSpan="7">
                  <a:txBody>
                    <a:bodyPr/>
                    <a:lstStyle/>
                    <a:p>
                      <a:pPr algn="ctr" fontAlgn="ctr"/>
                      <a:r>
                        <a:rPr lang="el-GR" sz="700" u="none" strike="noStrike">
                          <a:effectLst/>
                        </a:rPr>
                        <a:t>Προώθηση και υποστήριξη παιδιών για την ένταξή τους στην προσχολική εκπαίδευση καθώς και για τη πρόσβαση παιδιών σχολικής ηλικίας, εφήβων και ατόμων με αναπηρία, σε υπηρεσίες δημιουργικής απασχόλησης</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474896819"/>
                  </a:ext>
                </a:extLst>
              </a:tr>
              <a:tr h="107045">
                <a:tc>
                  <a:txBody>
                    <a:bodyPr/>
                    <a:lstStyle/>
                    <a:p>
                      <a:pPr algn="l"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tc gridSpan="2">
                  <a:txBody>
                    <a:bodyPr/>
                    <a:lstStyle/>
                    <a:p>
                      <a:pPr algn="l" fontAlgn="ct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l" fontAlgn="ctr"/>
                      <a:endParaRPr lang="el-GR" sz="700" b="1" i="0" u="none" strike="noStrike">
                        <a:effectLst/>
                        <a:latin typeface="Verdana" panose="020B0604030504040204" pitchFamily="34" charset="0"/>
                      </a:endParaRPr>
                    </a:p>
                  </a:txBody>
                  <a:tcPr marL="2421" marR="2421" marT="2421" marB="0" anchor="ctr"/>
                </a:tc>
                <a:tc>
                  <a:txBody>
                    <a:bodyPr/>
                    <a:lstStyle/>
                    <a:p>
                      <a:pPr algn="l" fontAlgn="ctr"/>
                      <a:endParaRPr lang="el-GR" sz="700" b="1" i="0" u="none" strike="noStrike">
                        <a:effectLst/>
                        <a:latin typeface="Verdana" panose="020B0604030504040204" pitchFamily="34" charset="0"/>
                      </a:endParaRPr>
                    </a:p>
                  </a:txBody>
                  <a:tcPr marL="2421" marR="2421" marT="2421" marB="0" anchor="ctr">
                    <a:solidFill>
                      <a:schemeClr val="bg2"/>
                    </a:solidFill>
                  </a:tcPr>
                </a:tc>
                <a:tc>
                  <a:txBody>
                    <a:bodyPr/>
                    <a:lstStyle/>
                    <a:p>
                      <a:pPr algn="l" fontAlgn="ctr"/>
                      <a:endParaRPr lang="el-GR" sz="700" b="1" i="0" u="none" strike="noStrike">
                        <a:effectLst/>
                        <a:latin typeface="Verdana" panose="020B0604030504040204" pitchFamily="34" charset="0"/>
                      </a:endParaRPr>
                    </a:p>
                  </a:txBody>
                  <a:tcPr marL="2421" marR="2421" marT="2421" marB="0" anchor="ctr">
                    <a:solidFill>
                      <a:schemeClr val="bg2"/>
                    </a:solidFill>
                  </a:tcPr>
                </a:tc>
                <a:tc gridSpan="2">
                  <a:txBody>
                    <a:bodyPr/>
                    <a:lstStyle/>
                    <a:p>
                      <a:pPr algn="l" fontAlgn="ct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l" fontAlgn="ctr"/>
                      <a:endParaRPr lang="el-GR" sz="700" b="1" i="0" u="none" strike="noStrike">
                        <a:effectLst/>
                        <a:latin typeface="Verdana" panose="020B0604030504040204" pitchFamily="34" charset="0"/>
                      </a:endParaRPr>
                    </a:p>
                  </a:txBody>
                  <a:tcPr marL="2421" marR="2421" marT="2421" marB="0" anchor="ctr"/>
                </a:tc>
                <a:tc gridSpan="2">
                  <a:txBody>
                    <a:bodyPr/>
                    <a:lstStyle/>
                    <a:p>
                      <a:pPr algn="l" fontAlgn="ctr"/>
                      <a:endParaRPr lang="el-GR" sz="700" b="0"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l" fontAlgn="ctr"/>
                      <a:endParaRPr lang="el-GR" sz="700" b="0" i="0" u="none" strike="noStrike">
                        <a:effectLst/>
                        <a:latin typeface="Verdana" panose="020B0604030504040204" pitchFamily="34" charset="0"/>
                      </a:endParaRPr>
                    </a:p>
                  </a:txBody>
                  <a:tcPr marL="2421" marR="2421" marT="2421" marB="0" anchor="ctr"/>
                </a:tc>
                <a:tc>
                  <a:txBody>
                    <a:bodyPr/>
                    <a:lstStyle/>
                    <a:p>
                      <a:pPr algn="l" fontAlgn="ctr"/>
                      <a:endParaRPr lang="el-GR" sz="700" b="0" i="0" u="none" strike="noStrike">
                        <a:effectLst/>
                        <a:latin typeface="Verdana" panose="020B0604030504040204" pitchFamily="34" charset="0"/>
                      </a:endParaRPr>
                    </a:p>
                  </a:txBody>
                  <a:tcPr marL="2421" marR="2421" marT="2421" marB="0" anchor="ctr">
                    <a:solidFill>
                      <a:schemeClr val="bg2"/>
                    </a:solidFill>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319722611"/>
                  </a:ext>
                </a:extLst>
              </a:tr>
              <a:tr h="107045">
                <a:tc gridSpan="11">
                  <a:txBody>
                    <a:bodyPr/>
                    <a:lstStyle/>
                    <a:p>
                      <a:pPr algn="ctr" fontAlgn="ctr"/>
                      <a:r>
                        <a:rPr lang="el-GR" sz="700" u="none" strike="noStrike">
                          <a:effectLst/>
                        </a:rPr>
                        <a:t>ΑΞΙΟΛΟΓΗΣΗ ΣΕ ΕΠΙΠΕΔΟ ΚΑΤΗΓΟΡΙΑΣ ΚΡΙΤΗΡΙΩΝ</a:t>
                      </a:r>
                      <a:endParaRPr lang="el-GR" sz="700" b="1" i="0" u="none" strike="noStrike">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1358819161"/>
                  </a:ext>
                </a:extLst>
              </a:tr>
              <a:tr h="136950">
                <a:tc gridSpan="4">
                  <a:txBody>
                    <a:bodyPr/>
                    <a:lstStyle/>
                    <a:p>
                      <a:pPr algn="ctr" fontAlgn="ctr"/>
                      <a:r>
                        <a:rPr lang="el-GR" sz="900" u="none" strike="noStrike" dirty="0">
                          <a:effectLst/>
                        </a:rPr>
                        <a:t>ΚΑΤΗΓΟΡΙΑ ΚΡΙΤΗΡΙΩΝ</a:t>
                      </a:r>
                      <a:endParaRPr lang="el-GR" sz="900" b="1" i="0" u="none" strike="noStrike" dirty="0">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gridSpan="7">
                  <a:txBody>
                    <a:bodyPr/>
                    <a:lstStyle/>
                    <a:p>
                      <a:pPr algn="l" fontAlgn="ctr"/>
                      <a:r>
                        <a:rPr lang="el-GR" sz="900" u="none" strike="noStrike" dirty="0">
                          <a:effectLst/>
                        </a:rPr>
                        <a:t>1. Εμπλεκόμενοι φορείς και πληρότητα περιεχομένου της πρότασης</a:t>
                      </a:r>
                      <a:endParaRPr lang="el-GR" sz="900" b="1" i="0" u="none" strike="noStrike" dirty="0">
                        <a:effectLst/>
                        <a:latin typeface="Verdana" panose="020B0604030504040204" pitchFamily="34" charset="0"/>
                      </a:endParaRPr>
                    </a:p>
                  </a:txBody>
                  <a:tcPr marL="2421" marR="2421" marT="2421"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3280391792"/>
                  </a:ext>
                </a:extLst>
              </a:tr>
              <a:tr h="136950">
                <a:tc>
                  <a:txBody>
                    <a:bodyPr/>
                    <a:lstStyle/>
                    <a:p>
                      <a:pPr algn="ctr" fontAlgn="ctr"/>
                      <a:r>
                        <a:rPr lang="el-GR" sz="900" u="none" strike="noStrike">
                          <a:effectLst/>
                        </a:rPr>
                        <a:t>Α/Α</a:t>
                      </a:r>
                      <a:endParaRPr lang="el-GR" sz="900" b="1" i="0" u="none" strike="noStrike">
                        <a:effectLst/>
                        <a:latin typeface="Verdana" panose="020B0604030504040204" pitchFamily="34" charset="0"/>
                      </a:endParaRPr>
                    </a:p>
                  </a:txBody>
                  <a:tcPr marL="2421" marR="2421" marT="2421" marB="0" anchor="ctr">
                    <a:solidFill>
                      <a:schemeClr val="bg2"/>
                    </a:solidFill>
                  </a:tcPr>
                </a:tc>
                <a:tc>
                  <a:txBody>
                    <a:bodyPr/>
                    <a:lstStyle/>
                    <a:p>
                      <a:pPr algn="ctr" fontAlgn="ctr"/>
                      <a:r>
                        <a:rPr lang="el-GR" sz="900" u="none" strike="noStrike">
                          <a:effectLst/>
                        </a:rPr>
                        <a:t>Περιγραφή κριτηρίου</a:t>
                      </a:r>
                      <a:endParaRPr lang="el-GR" sz="900" b="1" i="0" u="none" strike="noStrike">
                        <a:effectLst/>
                        <a:latin typeface="Verdana" panose="020B0604030504040204" pitchFamily="34" charset="0"/>
                      </a:endParaRPr>
                    </a:p>
                  </a:txBody>
                  <a:tcPr marL="2421" marR="2421" marT="2421" marB="0" anchor="ctr">
                    <a:solidFill>
                      <a:schemeClr val="bg2"/>
                    </a:solidFill>
                  </a:tcPr>
                </a:tc>
                <a:tc gridSpan="2">
                  <a:txBody>
                    <a:bodyPr/>
                    <a:lstStyle/>
                    <a:p>
                      <a:pPr algn="ctr" fontAlgn="ctr"/>
                      <a:r>
                        <a:rPr lang="el-GR" sz="900" u="none" strike="noStrike">
                          <a:effectLst/>
                        </a:rPr>
                        <a:t>Πεδίο ΤΔΕ</a:t>
                      </a:r>
                      <a:endParaRPr lang="el-GR" sz="900" b="1" i="0" u="none" strike="noStrike">
                        <a:effectLst/>
                        <a:latin typeface="Verdana" panose="020B0604030504040204" pitchFamily="34" charset="0"/>
                      </a:endParaRPr>
                    </a:p>
                  </a:txBody>
                  <a:tcPr marL="2421" marR="2421" marT="2421" marB="0" anchor="ctr">
                    <a:solidFill>
                      <a:schemeClr val="bg2"/>
                    </a:solidFill>
                  </a:tcPr>
                </a:tc>
                <a:tc hMerge="1">
                  <a:txBody>
                    <a:bodyPr/>
                    <a:lstStyle/>
                    <a:p>
                      <a:pPr algn="ctr" fontAlgn="ctr"/>
                      <a:r>
                        <a:rPr lang="el-GR" sz="900" u="none" strike="noStrike">
                          <a:effectLst/>
                        </a:rPr>
                        <a:t>Πεδίο ΤΔΕ</a:t>
                      </a:r>
                      <a:endParaRPr lang="el-GR" sz="900" b="1" i="0" u="none" strike="noStrike">
                        <a:effectLst/>
                        <a:latin typeface="Verdana" panose="020B0604030504040204" pitchFamily="34" charset="0"/>
                      </a:endParaRPr>
                    </a:p>
                  </a:txBody>
                  <a:tcPr marL="2421" marR="2421" marT="2421" marB="0" anchor="ctr"/>
                </a:tc>
                <a:tc gridSpan="2">
                  <a:txBody>
                    <a:bodyPr/>
                    <a:lstStyle/>
                    <a:p>
                      <a:pPr algn="ctr" fontAlgn="ctr"/>
                      <a:r>
                        <a:rPr lang="el-GR" sz="900" u="none" strike="noStrike" dirty="0">
                          <a:effectLst/>
                        </a:rPr>
                        <a:t>Εξειδίκευση κριτηρίου</a:t>
                      </a:r>
                      <a:endParaRPr lang="el-GR" sz="900" b="1" i="0" u="none" strike="noStrike" dirty="0">
                        <a:effectLst/>
                        <a:latin typeface="Verdana" panose="020B0604030504040204" pitchFamily="34" charset="0"/>
                      </a:endParaRPr>
                    </a:p>
                  </a:txBody>
                  <a:tcPr marL="2421" marR="2421" marT="2421" marB="0" anchor="ctr">
                    <a:solidFill>
                      <a:schemeClr val="bg2"/>
                    </a:solidFill>
                  </a:tcPr>
                </a:tc>
                <a:tc hMerge="1">
                  <a:txBody>
                    <a:bodyPr/>
                    <a:lstStyle/>
                    <a:p>
                      <a:pPr algn="ctr" fontAlgn="ctr"/>
                      <a:r>
                        <a:rPr lang="el-GR" sz="900" u="none" strike="noStrike">
                          <a:effectLst/>
                        </a:rPr>
                        <a:t>Κατάσταση</a:t>
                      </a:r>
                      <a:endParaRPr lang="el-GR" sz="900" b="1" i="0" u="none" strike="noStrike">
                        <a:effectLst/>
                        <a:latin typeface="Verdana" panose="020B0604030504040204" pitchFamily="34" charset="0"/>
                      </a:endParaRPr>
                    </a:p>
                  </a:txBody>
                  <a:tcPr marL="2421" marR="2421" marT="2421" marB="0" anchor="ctr"/>
                </a:tc>
                <a:tc gridSpan="2">
                  <a:txBody>
                    <a:bodyPr/>
                    <a:lstStyle/>
                    <a:p>
                      <a:r>
                        <a:rPr lang="el-GR" sz="900" u="none" strike="noStrike">
                          <a:effectLst/>
                        </a:rPr>
                        <a:t>Κατάσταση</a:t>
                      </a:r>
                      <a:endParaRPr lang="el-GR"/>
                    </a:p>
                  </a:txBody>
                  <a:tcPr marL="2421" marR="2421" marT="2421" marB="0" anchor="ctr">
                    <a:solidFill>
                      <a:schemeClr val="bg2"/>
                    </a:solidFill>
                  </a:tcPr>
                </a:tc>
                <a:tc hMerge="1">
                  <a:txBody>
                    <a:bodyPr/>
                    <a:lstStyle/>
                    <a:p>
                      <a:pPr algn="ctr" fontAlgn="ctr"/>
                      <a:r>
                        <a:rPr lang="el-GR" sz="900" u="none" strike="noStrike">
                          <a:effectLst/>
                        </a:rPr>
                        <a:t>Τιμή</a:t>
                      </a:r>
                      <a:endParaRPr lang="el-GR" sz="900" b="1" i="0" u="none" strike="noStrike">
                        <a:effectLst/>
                        <a:latin typeface="Verdana" panose="020B0604030504040204" pitchFamily="34" charset="0"/>
                      </a:endParaRPr>
                    </a:p>
                  </a:txBody>
                  <a:tcPr marL="2421" marR="2421" marT="2421" marB="0" anchor="ctr"/>
                </a:tc>
                <a:tc>
                  <a:txBody>
                    <a:bodyPr/>
                    <a:lstStyle/>
                    <a:p>
                      <a:pPr algn="ctr" fontAlgn="ctr"/>
                      <a:r>
                        <a:rPr lang="el-GR" sz="900" u="none" strike="noStrike">
                          <a:effectLst/>
                        </a:rPr>
                        <a:t>Τιμή</a:t>
                      </a:r>
                      <a:endParaRPr lang="el-GR" sz="900" b="1" i="0" u="none" strike="noStrike">
                        <a:effectLst/>
                        <a:latin typeface="Verdana" panose="020B0604030504040204" pitchFamily="34" charset="0"/>
                      </a:endParaRPr>
                    </a:p>
                  </a:txBody>
                  <a:tcPr marL="2421" marR="2421" marT="2421" marB="0" anchor="ctr">
                    <a:solidFill>
                      <a:schemeClr val="bg2"/>
                    </a:solidFill>
                  </a:tcPr>
                </a:tc>
                <a:tc>
                  <a:txBody>
                    <a:bodyPr/>
                    <a:lstStyle/>
                    <a:p>
                      <a:pPr algn="ctr" fontAlgn="ctr"/>
                      <a:r>
                        <a:rPr lang="el-GR" sz="900" u="none" strike="noStrike">
                          <a:effectLst/>
                        </a:rPr>
                        <a:t>Βαθμολογία</a:t>
                      </a:r>
                      <a:endParaRPr lang="el-GR" sz="900" b="1" i="0" u="none" strike="noStrike">
                        <a:effectLst/>
                        <a:latin typeface="Verdana" panose="020B0604030504040204" pitchFamily="34" charset="0"/>
                      </a:endParaRPr>
                    </a:p>
                  </a:txBody>
                  <a:tcPr marL="2421" marR="2421" marT="2421" marB="0" anchor="ctr">
                    <a:solidFill>
                      <a:schemeClr val="bg2"/>
                    </a:solidFill>
                  </a:tcPr>
                </a:tc>
                <a:tc>
                  <a:txBody>
                    <a:bodyPr/>
                    <a:lstStyle/>
                    <a:p>
                      <a:pPr algn="ctr" fontAlgn="ctr"/>
                      <a:r>
                        <a:rPr lang="el-GR" sz="900" u="none" strike="noStrike">
                          <a:effectLst/>
                        </a:rPr>
                        <a:t>Αιτιολόγηση</a:t>
                      </a:r>
                      <a:endParaRPr lang="el-GR" sz="900" b="1" i="0" u="none" strike="noStrike">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2574698465"/>
                  </a:ext>
                </a:extLst>
              </a:tr>
              <a:tr h="271525">
                <a:tc rowSpan="2">
                  <a:txBody>
                    <a:bodyPr/>
                    <a:lstStyle/>
                    <a:p>
                      <a:pPr algn="ctr" fontAlgn="ctr"/>
                      <a:r>
                        <a:rPr lang="el-GR" sz="900" u="none" strike="noStrike">
                          <a:effectLst/>
                        </a:rPr>
                        <a:t>1.1</a:t>
                      </a:r>
                      <a:endParaRPr lang="el-GR" sz="900" b="1"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l" fontAlgn="ctr"/>
                      <a:r>
                        <a:rPr lang="el-GR" sz="900" u="none" strike="noStrike">
                          <a:effectLst/>
                        </a:rPr>
                        <a:t>Αρμοδιότητα του δικαιούχου να υλοποιήσει την πράξη</a:t>
                      </a:r>
                      <a:endParaRPr lang="el-GR" sz="900" b="1" i="0" u="none" strike="noStrike">
                        <a:effectLst/>
                        <a:latin typeface="Verdana" panose="020B0604030504040204" pitchFamily="34" charset="0"/>
                      </a:endParaRPr>
                    </a:p>
                  </a:txBody>
                  <a:tcPr marL="2421" marR="2421" marT="2421" marB="0" anchor="ctr">
                    <a:solidFill>
                      <a:schemeClr val="bg2"/>
                    </a:solidFill>
                  </a:tcPr>
                </a:tc>
                <a:tc rowSpan="2" gridSpan="2">
                  <a:txBody>
                    <a:bodyPr/>
                    <a:lstStyle/>
                    <a:p>
                      <a:pPr algn="l" fontAlgn="ctr"/>
                      <a:r>
                        <a:rPr lang="el-GR" sz="900" u="none" strike="noStrike">
                          <a:effectLst/>
                        </a:rPr>
                        <a:t> </a:t>
                      </a:r>
                      <a:endParaRPr lang="el-GR" sz="900" b="1" i="0" u="none" strike="noStrike">
                        <a:effectLst/>
                        <a:latin typeface="Verdana" panose="020B0604030504040204" pitchFamily="34" charset="0"/>
                      </a:endParaRPr>
                    </a:p>
                  </a:txBody>
                  <a:tcPr marL="2421" marR="2421" marT="2421" marB="0" anchor="ctr">
                    <a:solidFill>
                      <a:schemeClr val="bg2"/>
                    </a:solidFill>
                  </a:tcPr>
                </a:tc>
                <a:tc rowSpan="2" hMerge="1">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2421" marR="2421" marT="2421" marB="0" anchor="ctr"/>
                </a:tc>
                <a:tc rowSpan="2" gridSpan="2">
                  <a:txBody>
                    <a:bodyPr/>
                    <a:lstStyle/>
                    <a:p>
                      <a:pPr algn="l" rtl="0" fontAlgn="ctr"/>
                      <a:r>
                        <a:rPr lang="el-GR" sz="900" u="none" strike="noStrike" dirty="0">
                          <a:effectLst/>
                        </a:rPr>
                        <a:t>Εξετάζεται εάν ο φορέας που υποβάλει την πρόταση έχει την αρμοδιότητα εκτέλεσης της πράξης. Ο έλεγχος γίνεται με βάση στοιχεία τεκμηρίωσης, όπως κανονιστικές αποφάσεις, καταστατικά φορέων </a:t>
                      </a:r>
                      <a:r>
                        <a:rPr lang="el-GR" sz="900" u="none" strike="noStrike" dirty="0" err="1">
                          <a:effectLst/>
                        </a:rPr>
                        <a:t>κλπ</a:t>
                      </a:r>
                      <a:r>
                        <a:rPr lang="el-GR" sz="900" u="none" strike="noStrike" dirty="0">
                          <a:effectLst/>
                        </a:rPr>
                        <a:t> που η ΔΑ αναζητάει από την καρτέλα του δικαιούχου στο ΟΠΣ και τα οποία προσδιορίζονται στην πρόσκληση</a:t>
                      </a:r>
                      <a:endParaRPr lang="el-GR" sz="900" b="0" i="0" u="none" strike="noStrike" dirty="0">
                        <a:effectLst/>
                        <a:latin typeface="Verdana" panose="020B0604030504040204" pitchFamily="34" charset="0"/>
                      </a:endParaRPr>
                    </a:p>
                  </a:txBody>
                  <a:tcPr marL="2421" marR="2421" marT="2421" marB="0" anchor="ctr">
                    <a:solidFill>
                      <a:schemeClr val="bg2"/>
                    </a:solidFill>
                  </a:tcPr>
                </a:tc>
                <a:tc rowSpan="2" hMerge="1">
                  <a:txBody>
                    <a:bodyPr/>
                    <a:lstStyle/>
                    <a:p>
                      <a:pPr algn="l" fontAlgn="ctr"/>
                      <a:r>
                        <a:rPr lang="el-GR" sz="900" u="none" strike="noStrike">
                          <a:effectLst/>
                        </a:rPr>
                        <a:t>Εκπλήρωση του κριτηρίου</a:t>
                      </a:r>
                      <a:endParaRPr lang="el-GR" sz="900" b="0" i="0" u="none" strike="noStrike">
                        <a:effectLst/>
                        <a:latin typeface="Verdana" panose="020B0604030504040204" pitchFamily="34" charset="0"/>
                      </a:endParaRPr>
                    </a:p>
                  </a:txBody>
                  <a:tcPr marL="2421" marR="2421" marT="2421" marB="0" anchor="ctr"/>
                </a:tc>
                <a:tc gridSpan="2">
                  <a:txBody>
                    <a:bodyPr/>
                    <a:lstStyle/>
                    <a:p>
                      <a:r>
                        <a:rPr lang="el-GR" sz="900" u="none" strike="noStrike">
                          <a:effectLst/>
                        </a:rPr>
                        <a:t>Εκπλήρωση του κριτηρίου</a:t>
                      </a:r>
                      <a:endParaRPr lang="el-GR"/>
                    </a:p>
                  </a:txBody>
                  <a:tcPr marL="2421" marR="2421" marT="2421" marB="0" anchor="ctr">
                    <a:solidFill>
                      <a:schemeClr val="bg2"/>
                    </a:solidFill>
                  </a:tcPr>
                </a:tc>
                <a:tc hMerge="1">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2421" marR="2421" marT="2421" marB="0" anchor="ctr"/>
                </a:tc>
                <a:tc>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ctr" fontAlgn="ctr"/>
                      <a:r>
                        <a:rPr lang="el-GR" sz="900" u="none" strike="noStrike">
                          <a:effectLst/>
                        </a:rPr>
                        <a:t> </a:t>
                      </a:r>
                      <a:endParaRPr lang="el-GR" sz="900" b="1" i="0" u="none" strike="noStrike">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3584424038"/>
                  </a:ext>
                </a:extLst>
              </a:tr>
              <a:tr h="271525">
                <a:tc vMerge="1">
                  <a:txBody>
                    <a:bodyPr/>
                    <a:lstStyle/>
                    <a:p>
                      <a:endParaRPr lang="el-GR"/>
                    </a:p>
                  </a:txBody>
                  <a:tcPr/>
                </a:tc>
                <a:tc vMerge="1">
                  <a:txBody>
                    <a:bodyPr/>
                    <a:lstStyle/>
                    <a:p>
                      <a:endParaRPr lang="el-GR"/>
                    </a:p>
                  </a:txBody>
                  <a:tcPr/>
                </a:tc>
                <a:tc gridSpan="2" vMerge="1">
                  <a:txBody>
                    <a:bodyPr/>
                    <a:lstStyle/>
                    <a:p>
                      <a:endParaRPr lang="el-GR"/>
                    </a:p>
                  </a:txBody>
                  <a:tcPr/>
                </a:tc>
                <a:tc hMerge="1" vMerge="1">
                  <a:txBody>
                    <a:bodyPr/>
                    <a:lstStyle/>
                    <a:p>
                      <a:endParaRPr lang="el-GR"/>
                    </a:p>
                  </a:txBody>
                  <a:tcPr/>
                </a:tc>
                <a:tc gridSpan="2" vMerge="1">
                  <a:txBody>
                    <a:bodyPr/>
                    <a:lstStyle/>
                    <a:p>
                      <a:endParaRPr lang="el-GR"/>
                    </a:p>
                  </a:txBody>
                  <a:tcPr/>
                </a:tc>
                <a:tc hMerge="1" vMerge="1">
                  <a:txBody>
                    <a:bodyPr/>
                    <a:lstStyle/>
                    <a:p>
                      <a:pPr algn="l" fontAlgn="ctr"/>
                      <a:r>
                        <a:rPr lang="el-GR" sz="900" u="none" strike="noStrike">
                          <a:effectLst/>
                        </a:rPr>
                        <a:t>Σε αντίθετη περίπτωση</a:t>
                      </a:r>
                      <a:endParaRPr lang="el-GR" sz="900" b="0" i="0" u="none" strike="noStrike">
                        <a:effectLst/>
                        <a:latin typeface="Verdana" panose="020B0604030504040204" pitchFamily="34" charset="0"/>
                      </a:endParaRPr>
                    </a:p>
                  </a:txBody>
                  <a:tcPr marL="2421" marR="2421" marT="2421" marB="0" anchor="ctr"/>
                </a:tc>
                <a:tc gridSpan="2">
                  <a:txBody>
                    <a:bodyPr/>
                    <a:lstStyle/>
                    <a:p>
                      <a:r>
                        <a:rPr lang="el-GR" sz="900" u="none" strike="noStrike">
                          <a:effectLst/>
                        </a:rPr>
                        <a:t>Σε αντίθετη περίπτωση</a:t>
                      </a:r>
                      <a:endParaRPr lang="el-GR"/>
                    </a:p>
                  </a:txBody>
                  <a:tcPr marL="2421" marR="2421" marT="2421" marB="0" anchor="ctr">
                    <a:solidFill>
                      <a:schemeClr val="bg2"/>
                    </a:solidFill>
                  </a:tcPr>
                </a:tc>
                <a:tc hMerge="1">
                  <a:txBody>
                    <a:bodyPr/>
                    <a:lstStyle/>
                    <a:p>
                      <a:pPr algn="ctr" fontAlgn="ctr"/>
                      <a:r>
                        <a:rPr lang="el-GR" sz="900" u="none" strike="noStrike">
                          <a:effectLst/>
                        </a:rPr>
                        <a:t>ΟΧΙ</a:t>
                      </a:r>
                      <a:endParaRPr lang="el-GR" sz="900" b="0" i="0" u="none" strike="noStrike">
                        <a:effectLst/>
                        <a:latin typeface="Verdana" panose="020B0604030504040204" pitchFamily="34" charset="0"/>
                      </a:endParaRPr>
                    </a:p>
                  </a:txBody>
                  <a:tcPr marL="2421" marR="2421" marT="2421" marB="0" anchor="ctr"/>
                </a:tc>
                <a:tc>
                  <a:txBody>
                    <a:bodyPr/>
                    <a:lstStyle/>
                    <a:p>
                      <a:pPr algn="ctr" fontAlgn="ctr"/>
                      <a:r>
                        <a:rPr lang="el-GR" sz="900" u="none" strike="noStrike">
                          <a:effectLst/>
                        </a:rPr>
                        <a:t>ΟΧΙ</a:t>
                      </a:r>
                      <a:endParaRPr lang="el-GR" sz="900" b="0" i="0" u="none" strike="noStrike">
                        <a:effectLst/>
                        <a:latin typeface="Verdana" panose="020B0604030504040204" pitchFamily="34" charset="0"/>
                      </a:endParaRPr>
                    </a:p>
                  </a:txBody>
                  <a:tcPr marL="2421" marR="2421" marT="2421"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1791892817"/>
                  </a:ext>
                </a:extLst>
              </a:tr>
              <a:tr h="271525">
                <a:tc rowSpan="3">
                  <a:txBody>
                    <a:bodyPr/>
                    <a:lstStyle/>
                    <a:p>
                      <a:pPr algn="ctr" fontAlgn="ctr"/>
                      <a:r>
                        <a:rPr lang="el-GR" sz="900" u="none" strike="noStrike">
                          <a:effectLst/>
                        </a:rPr>
                        <a:t> </a:t>
                      </a:r>
                      <a:endParaRPr lang="el-GR" sz="900" b="1" i="0" u="none" strike="noStrike">
                        <a:effectLst/>
                        <a:latin typeface="Verdana" panose="020B0604030504040204" pitchFamily="34" charset="0"/>
                      </a:endParaRPr>
                    </a:p>
                  </a:txBody>
                  <a:tcPr marL="2421" marR="2421" marT="2421" marB="0" anchor="ctr">
                    <a:solidFill>
                      <a:schemeClr val="bg2"/>
                    </a:solidFill>
                  </a:tcPr>
                </a:tc>
                <a:tc rowSpan="3">
                  <a:txBody>
                    <a:bodyPr/>
                    <a:lstStyle/>
                    <a:p>
                      <a:pPr algn="l" fontAlgn="ctr"/>
                      <a:r>
                        <a:rPr lang="el-GR" sz="900" u="none" strike="noStrike">
                          <a:effectLst/>
                        </a:rPr>
                        <a:t>Αρμοδιότητα του φορέα λειτουργίας και συντήρησης</a:t>
                      </a:r>
                      <a:endParaRPr lang="el-GR" sz="900" b="1" i="0" u="none" strike="noStrike">
                        <a:effectLst/>
                        <a:latin typeface="Verdana" panose="020B0604030504040204" pitchFamily="34" charset="0"/>
                      </a:endParaRPr>
                    </a:p>
                  </a:txBody>
                  <a:tcPr marL="2421" marR="2421" marT="2421" marB="0" anchor="ctr">
                    <a:solidFill>
                      <a:schemeClr val="bg2"/>
                    </a:solidFill>
                  </a:tcPr>
                </a:tc>
                <a:tc rowSpan="3" gridSpan="2">
                  <a:txBody>
                    <a:bodyPr/>
                    <a:lstStyle/>
                    <a:p>
                      <a:pPr algn="l" fontAlgn="ctr"/>
                      <a:r>
                        <a:rPr lang="el-GR" sz="900" u="none" strike="noStrike" dirty="0">
                          <a:effectLst/>
                        </a:rPr>
                        <a:t> </a:t>
                      </a:r>
                      <a:endParaRPr lang="el-GR" sz="900" b="1" i="0" u="none" strike="noStrike" dirty="0">
                        <a:effectLst/>
                        <a:latin typeface="Verdana" panose="020B0604030504040204" pitchFamily="34" charset="0"/>
                      </a:endParaRPr>
                    </a:p>
                  </a:txBody>
                  <a:tcPr marL="2421" marR="2421" marT="2421" marB="0" anchor="ctr">
                    <a:solidFill>
                      <a:schemeClr val="bg2"/>
                    </a:solidFill>
                  </a:tcPr>
                </a:tc>
                <a:tc rowSpan="3" hMerge="1">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2421" marR="2421" marT="2421" marB="0" anchor="ctr"/>
                </a:tc>
                <a:tc rowSpan="3" gridSpan="2">
                  <a:txBody>
                    <a:bodyPr/>
                    <a:lstStyle/>
                    <a:p>
                      <a:pPr algn="l" rtl="0" fontAlgn="ctr"/>
                      <a:r>
                        <a:rPr lang="el-GR" sz="900" u="none" strike="noStrike" dirty="0">
                          <a:effectLst/>
                        </a:rPr>
                        <a:t>Δεν αφορά δράσεις ΕΚΤ + και συμπληρώνεται η επιλογή "Δεν Εφαρμόζεται"</a:t>
                      </a:r>
                      <a:endParaRPr lang="el-GR" sz="900" b="0" i="0" u="none" strike="noStrike" dirty="0">
                        <a:effectLst/>
                        <a:latin typeface="Verdana" panose="020B0604030504040204" pitchFamily="34" charset="0"/>
                      </a:endParaRPr>
                    </a:p>
                  </a:txBody>
                  <a:tcPr marL="2421" marR="2421" marT="2421" marB="0" anchor="ctr">
                    <a:solidFill>
                      <a:schemeClr val="bg2"/>
                    </a:solidFill>
                  </a:tcPr>
                </a:tc>
                <a:tc rowSpan="3" hMerge="1">
                  <a:txBody>
                    <a:bodyPr/>
                    <a:lstStyle/>
                    <a:p>
                      <a:pPr algn="l" fontAlgn="ctr"/>
                      <a:r>
                        <a:rPr lang="el-GR" sz="900" u="none" strike="noStrike">
                          <a:effectLst/>
                        </a:rPr>
                        <a:t>Εκπλήρωση του κριτηρίου</a:t>
                      </a:r>
                      <a:endParaRPr lang="el-GR" sz="900" b="0" i="0" u="none" strike="noStrike">
                        <a:effectLst/>
                        <a:latin typeface="Verdana" panose="020B0604030504040204" pitchFamily="34" charset="0"/>
                      </a:endParaRPr>
                    </a:p>
                  </a:txBody>
                  <a:tcPr marL="2421" marR="2421" marT="2421" marB="0" anchor="ctr"/>
                </a:tc>
                <a:tc gridSpan="2">
                  <a:txBody>
                    <a:bodyPr/>
                    <a:lstStyle/>
                    <a:p>
                      <a:r>
                        <a:rPr lang="el-GR" sz="900" u="none" strike="noStrike">
                          <a:effectLst/>
                        </a:rPr>
                        <a:t>Εκπλήρωση του κριτηρίου</a:t>
                      </a:r>
                      <a:endParaRPr lang="el-GR"/>
                    </a:p>
                  </a:txBody>
                  <a:tcPr marL="2421" marR="2421" marT="2421" marB="0" anchor="ctr">
                    <a:solidFill>
                      <a:schemeClr val="bg2"/>
                    </a:solidFill>
                  </a:tcPr>
                </a:tc>
                <a:tc hMerge="1">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2421" marR="2421" marT="2421" marB="0" anchor="ctr"/>
                </a:tc>
                <a:tc>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2421" marR="2421" marT="2421" marB="0" anchor="ctr">
                    <a:solidFill>
                      <a:schemeClr val="bg2"/>
                    </a:solidFill>
                  </a:tcPr>
                </a:tc>
                <a:tc rowSpan="3">
                  <a:txBody>
                    <a:bodyPr/>
                    <a:lstStyle/>
                    <a:p>
                      <a:pPr algn="ctr" fontAlgn="ctr"/>
                      <a:r>
                        <a:rPr lang="el-GR" sz="900" u="none" strike="noStrike" dirty="0">
                          <a:effectLst/>
                        </a:rPr>
                        <a:t> </a:t>
                      </a:r>
                      <a:endParaRPr lang="el-GR" sz="900" b="0" i="0" u="none" strike="noStrike" dirty="0">
                        <a:effectLst/>
                        <a:latin typeface="Verdana" panose="020B0604030504040204" pitchFamily="34" charset="0"/>
                      </a:endParaRPr>
                    </a:p>
                  </a:txBody>
                  <a:tcPr marL="2421" marR="2421" marT="2421" marB="0" anchor="ctr">
                    <a:solidFill>
                      <a:schemeClr val="bg2"/>
                    </a:solidFill>
                  </a:tcPr>
                </a:tc>
                <a:tc rowSpan="3">
                  <a:txBody>
                    <a:bodyPr/>
                    <a:lstStyle/>
                    <a:p>
                      <a:pPr algn="ctr" fontAlgn="ctr"/>
                      <a:r>
                        <a:rPr lang="el-GR" sz="900" u="none" strike="noStrike">
                          <a:effectLst/>
                        </a:rPr>
                        <a:t> </a:t>
                      </a:r>
                      <a:endParaRPr lang="el-GR" sz="900" b="1" i="0" u="none" strike="noStrike">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2961898444"/>
                  </a:ext>
                </a:extLst>
              </a:tr>
              <a:tr h="271525">
                <a:tc vMerge="1">
                  <a:txBody>
                    <a:bodyPr/>
                    <a:lstStyle/>
                    <a:p>
                      <a:endParaRPr lang="el-GR"/>
                    </a:p>
                  </a:txBody>
                  <a:tcPr/>
                </a:tc>
                <a:tc vMerge="1">
                  <a:txBody>
                    <a:bodyPr/>
                    <a:lstStyle/>
                    <a:p>
                      <a:endParaRPr lang="el-GR"/>
                    </a:p>
                  </a:txBody>
                  <a:tcPr/>
                </a:tc>
                <a:tc gridSpan="2" vMerge="1">
                  <a:txBody>
                    <a:bodyPr/>
                    <a:lstStyle/>
                    <a:p>
                      <a:endParaRPr lang="el-GR"/>
                    </a:p>
                  </a:txBody>
                  <a:tcPr/>
                </a:tc>
                <a:tc hMerge="1" vMerge="1">
                  <a:txBody>
                    <a:bodyPr/>
                    <a:lstStyle/>
                    <a:p>
                      <a:endParaRPr lang="el-GR"/>
                    </a:p>
                  </a:txBody>
                  <a:tcPr/>
                </a:tc>
                <a:tc gridSpan="2" vMerge="1">
                  <a:txBody>
                    <a:bodyPr/>
                    <a:lstStyle/>
                    <a:p>
                      <a:endParaRPr lang="el-GR"/>
                    </a:p>
                  </a:txBody>
                  <a:tcPr/>
                </a:tc>
                <a:tc hMerge="1" vMerge="1">
                  <a:txBody>
                    <a:bodyPr/>
                    <a:lstStyle/>
                    <a:p>
                      <a:pPr algn="l" fontAlgn="ctr"/>
                      <a:r>
                        <a:rPr lang="el-GR" sz="900" u="none" strike="noStrike">
                          <a:effectLst/>
                        </a:rPr>
                        <a:t>Σε αντίθετη περίπτωση</a:t>
                      </a:r>
                      <a:endParaRPr lang="el-GR" sz="900" b="0" i="0" u="none" strike="noStrike">
                        <a:effectLst/>
                        <a:latin typeface="Verdana" panose="020B0604030504040204" pitchFamily="34" charset="0"/>
                      </a:endParaRPr>
                    </a:p>
                  </a:txBody>
                  <a:tcPr marL="2421" marR="2421" marT="2421" marB="0" anchor="ctr"/>
                </a:tc>
                <a:tc gridSpan="2">
                  <a:txBody>
                    <a:bodyPr/>
                    <a:lstStyle/>
                    <a:p>
                      <a:r>
                        <a:rPr lang="el-GR" sz="900" u="none" strike="noStrike">
                          <a:effectLst/>
                        </a:rPr>
                        <a:t>Σε αντίθετη περίπτωση</a:t>
                      </a:r>
                      <a:endParaRPr lang="el-GR"/>
                    </a:p>
                  </a:txBody>
                  <a:tcPr marL="2421" marR="2421" marT="2421" marB="0" anchor="ctr">
                    <a:solidFill>
                      <a:schemeClr val="bg2"/>
                    </a:solidFill>
                  </a:tcPr>
                </a:tc>
                <a:tc hMerge="1">
                  <a:txBody>
                    <a:bodyPr/>
                    <a:lstStyle/>
                    <a:p>
                      <a:pPr algn="ctr" fontAlgn="ctr"/>
                      <a:r>
                        <a:rPr lang="el-GR" sz="900" u="none" strike="noStrike">
                          <a:effectLst/>
                        </a:rPr>
                        <a:t>ΟΧΙ</a:t>
                      </a:r>
                      <a:endParaRPr lang="el-GR" sz="900" b="0" i="0" u="none" strike="noStrike">
                        <a:effectLst/>
                        <a:latin typeface="Verdana" panose="020B0604030504040204" pitchFamily="34" charset="0"/>
                      </a:endParaRPr>
                    </a:p>
                  </a:txBody>
                  <a:tcPr marL="2421" marR="2421" marT="2421" marB="0" anchor="ctr"/>
                </a:tc>
                <a:tc>
                  <a:txBody>
                    <a:bodyPr/>
                    <a:lstStyle/>
                    <a:p>
                      <a:pPr algn="ctr" fontAlgn="ctr"/>
                      <a:r>
                        <a:rPr lang="el-GR" sz="900" u="none" strike="noStrike">
                          <a:effectLst/>
                        </a:rPr>
                        <a:t>ΟΧΙ</a:t>
                      </a:r>
                      <a:endParaRPr lang="el-GR" sz="900" b="0" i="0" u="none" strike="noStrike">
                        <a:effectLst/>
                        <a:latin typeface="Verdana" panose="020B0604030504040204" pitchFamily="34" charset="0"/>
                      </a:endParaRPr>
                    </a:p>
                  </a:txBody>
                  <a:tcPr marL="2421" marR="2421" marT="2421"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2469162618"/>
                  </a:ext>
                </a:extLst>
              </a:tr>
              <a:tr h="136950">
                <a:tc vMerge="1">
                  <a:txBody>
                    <a:bodyPr/>
                    <a:lstStyle/>
                    <a:p>
                      <a:endParaRPr lang="el-GR"/>
                    </a:p>
                  </a:txBody>
                  <a:tcPr/>
                </a:tc>
                <a:tc vMerge="1">
                  <a:txBody>
                    <a:bodyPr/>
                    <a:lstStyle/>
                    <a:p>
                      <a:endParaRPr lang="el-GR"/>
                    </a:p>
                  </a:txBody>
                  <a:tcPr/>
                </a:tc>
                <a:tc gridSpan="2" vMerge="1">
                  <a:txBody>
                    <a:bodyPr/>
                    <a:lstStyle/>
                    <a:p>
                      <a:endParaRPr lang="el-GR"/>
                    </a:p>
                  </a:txBody>
                  <a:tcPr/>
                </a:tc>
                <a:tc hMerge="1" vMerge="1">
                  <a:txBody>
                    <a:bodyPr/>
                    <a:lstStyle/>
                    <a:p>
                      <a:endParaRPr lang="el-GR"/>
                    </a:p>
                  </a:txBody>
                  <a:tcPr/>
                </a:tc>
                <a:tc gridSpan="2" vMerge="1">
                  <a:txBody>
                    <a:bodyPr/>
                    <a:lstStyle/>
                    <a:p>
                      <a:endParaRPr lang="el-GR"/>
                    </a:p>
                  </a:txBody>
                  <a:tcPr/>
                </a:tc>
                <a:tc hMerge="1" vMerge="1">
                  <a:txBody>
                    <a:bodyPr/>
                    <a:lstStyle/>
                    <a:p>
                      <a:pPr algn="l" fontAlgn="ctr"/>
                      <a:r>
                        <a:rPr lang="el-GR" sz="900" u="none" strike="noStrike" dirty="0">
                          <a:effectLst/>
                        </a:rPr>
                        <a:t>Δεν εφαρμόζεται</a:t>
                      </a:r>
                      <a:endParaRPr lang="el-GR" sz="900" b="0" i="0" u="none" strike="noStrike" dirty="0">
                        <a:effectLst/>
                        <a:latin typeface="Verdana" panose="020B0604030504040204" pitchFamily="34" charset="0"/>
                      </a:endParaRPr>
                    </a:p>
                  </a:txBody>
                  <a:tcPr marL="2421" marR="2421" marT="2421" marB="0" anchor="ctr"/>
                </a:tc>
                <a:tc gridSpan="2">
                  <a:txBody>
                    <a:bodyPr/>
                    <a:lstStyle/>
                    <a:p>
                      <a:r>
                        <a:rPr lang="el-GR" sz="900" u="none" strike="noStrike">
                          <a:effectLst/>
                        </a:rPr>
                        <a:t>Δεν εφαρμόζεται</a:t>
                      </a:r>
                      <a:endParaRPr lang="el-GR"/>
                    </a:p>
                  </a:txBody>
                  <a:tcPr marL="2421" marR="2421" marT="2421" marB="0" anchor="ctr">
                    <a:solidFill>
                      <a:schemeClr val="bg2"/>
                    </a:solidFill>
                  </a:tcPr>
                </a:tc>
                <a:tc hMerge="1">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2421" marR="2421" marT="2421" marB="0" anchor="ctr"/>
                </a:tc>
                <a:tc>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2421" marR="2421" marT="2421"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2639998383"/>
                  </a:ext>
                </a:extLst>
              </a:tr>
              <a:tr h="271525">
                <a:tc rowSpan="2">
                  <a:txBody>
                    <a:bodyPr/>
                    <a:lstStyle/>
                    <a:p>
                      <a:pPr algn="ctr" fontAlgn="ctr"/>
                      <a:r>
                        <a:rPr lang="el-GR" sz="900" u="none" strike="noStrike">
                          <a:effectLst/>
                        </a:rPr>
                        <a:t>1.2</a:t>
                      </a:r>
                      <a:endParaRPr lang="el-GR" sz="900" b="1"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l" fontAlgn="ctr"/>
                      <a:r>
                        <a:rPr lang="el-GR" sz="900" u="none" strike="noStrike">
                          <a:effectLst/>
                        </a:rPr>
                        <a:t>Πληρότητα και σαφήνεια του φυσικού αντικειμένου της πρότασης</a:t>
                      </a:r>
                      <a:endParaRPr lang="el-GR" sz="900" b="1" i="0" u="none" strike="noStrike">
                        <a:effectLst/>
                        <a:latin typeface="Verdana" panose="020B0604030504040204" pitchFamily="34" charset="0"/>
                      </a:endParaRPr>
                    </a:p>
                  </a:txBody>
                  <a:tcPr marL="2421" marR="2421" marT="2421" marB="0" anchor="ctr">
                    <a:solidFill>
                      <a:schemeClr val="bg2"/>
                    </a:solidFill>
                  </a:tcPr>
                </a:tc>
                <a:tc rowSpan="2" gridSpan="2">
                  <a:txBody>
                    <a:bodyPr/>
                    <a:lstStyle/>
                    <a:p>
                      <a:pPr algn="l" fontAlgn="ctr"/>
                      <a:r>
                        <a:rPr lang="el-GR" sz="900" u="none" strike="noStrike">
                          <a:effectLst/>
                        </a:rPr>
                        <a:t> </a:t>
                      </a:r>
                      <a:endParaRPr lang="el-GR" sz="900" b="1" i="0" u="none" strike="noStrike">
                        <a:effectLst/>
                        <a:latin typeface="Verdana" panose="020B0604030504040204" pitchFamily="34" charset="0"/>
                      </a:endParaRPr>
                    </a:p>
                  </a:txBody>
                  <a:tcPr marL="2421" marR="2421" marT="2421" marB="0" anchor="ctr">
                    <a:solidFill>
                      <a:schemeClr val="bg2"/>
                    </a:solidFill>
                  </a:tcPr>
                </a:tc>
                <a:tc rowSpan="2" hMerge="1">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2421" marR="2421" marT="2421" marB="0" anchor="ctr"/>
                </a:tc>
                <a:tc rowSpan="2" gridSpan="2">
                  <a:txBody>
                    <a:bodyPr/>
                    <a:lstStyle/>
                    <a:p>
                      <a:pPr algn="l" rtl="0" fontAlgn="ctr"/>
                      <a:r>
                        <a:rPr lang="el-GR" sz="900" u="none" strike="noStrike">
                          <a:effectLst/>
                        </a:rPr>
                        <a:t>Εξετάζεται η πληρότητα και σαφήνεια του φυσικού αντικειμένου της προτεινόμενης πράξης και πιο συγεκκριμένα  εξετάζονται τα εξής: 1.Τα βασικά τεχνικά, λειτουργικά και λοιπά χαρακτηριστικά της πράξης.  2. Η μεθοδολογία υλοποίησης και η αιτιολόγηση της διάρθρωσης της πράξης σε ένα ή περισσότερα υποέργα. 3. Η περιγραφή των ενεργειών και εργασιών  του δικαιούχου  που εξυπηρετούν την υλοποίηση του φυσικού αντικειμένου και η χρονισμός και αλληλουχία πραγματοποίησής τους. 4. Τα μέτρα προβολής και επικοινωνίας της προτεινόμενης πράξης. 5.Τα παραδοτέα της πράξης σε σχέση με το περιεχόμενο της πρόσκλησης και το φυσικό αντικείμενο της πράξης</a:t>
                      </a:r>
                      <a:endParaRPr lang="el-GR" sz="900" b="0" i="0" u="none" strike="noStrike">
                        <a:effectLst/>
                        <a:latin typeface="Verdana" panose="020B0604030504040204" pitchFamily="34" charset="0"/>
                      </a:endParaRPr>
                    </a:p>
                  </a:txBody>
                  <a:tcPr marL="2421" marR="2421" marT="2421" marB="0" anchor="ctr">
                    <a:solidFill>
                      <a:schemeClr val="bg2"/>
                    </a:solidFill>
                  </a:tcPr>
                </a:tc>
                <a:tc rowSpan="2" hMerge="1">
                  <a:txBody>
                    <a:bodyPr/>
                    <a:lstStyle/>
                    <a:p>
                      <a:pPr algn="l" fontAlgn="ctr"/>
                      <a:r>
                        <a:rPr lang="el-GR" sz="900" u="none" strike="noStrike" dirty="0">
                          <a:effectLst/>
                        </a:rPr>
                        <a:t>Εκπλήρωση του κριτηρίου</a:t>
                      </a:r>
                      <a:endParaRPr lang="el-GR" sz="900" b="0" i="0" u="none" strike="noStrike" dirty="0">
                        <a:effectLst/>
                        <a:latin typeface="Verdana" panose="020B0604030504040204" pitchFamily="34" charset="0"/>
                      </a:endParaRPr>
                    </a:p>
                  </a:txBody>
                  <a:tcPr marL="2421" marR="2421" marT="2421" marB="0" anchor="ctr"/>
                </a:tc>
                <a:tc gridSpan="2">
                  <a:txBody>
                    <a:bodyPr/>
                    <a:lstStyle/>
                    <a:p>
                      <a:r>
                        <a:rPr lang="el-GR" sz="900" u="none" strike="noStrike">
                          <a:effectLst/>
                        </a:rPr>
                        <a:t>Εκπλήρωση του κριτηρίου</a:t>
                      </a:r>
                      <a:endParaRPr lang="el-GR"/>
                    </a:p>
                  </a:txBody>
                  <a:tcPr marL="2421" marR="2421" marT="2421" marB="0" anchor="ctr">
                    <a:solidFill>
                      <a:schemeClr val="bg2"/>
                    </a:solidFill>
                  </a:tcPr>
                </a:tc>
                <a:tc hMerge="1">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2421" marR="2421" marT="2421" marB="0" anchor="ctr"/>
                </a:tc>
                <a:tc>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ctr" fontAlgn="ctr"/>
                      <a:r>
                        <a:rPr lang="el-GR" sz="900" u="none" strike="noStrike">
                          <a:effectLst/>
                        </a:rPr>
                        <a:t> </a:t>
                      </a:r>
                      <a:endParaRPr lang="el-GR" sz="900" b="1" i="0" u="none" strike="noStrike">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3581132741"/>
                  </a:ext>
                </a:extLst>
              </a:tr>
              <a:tr h="672873">
                <a:tc vMerge="1">
                  <a:txBody>
                    <a:bodyPr/>
                    <a:lstStyle/>
                    <a:p>
                      <a:endParaRPr lang="el-GR"/>
                    </a:p>
                  </a:txBody>
                  <a:tcPr/>
                </a:tc>
                <a:tc vMerge="1">
                  <a:txBody>
                    <a:bodyPr/>
                    <a:lstStyle/>
                    <a:p>
                      <a:endParaRPr lang="el-GR"/>
                    </a:p>
                  </a:txBody>
                  <a:tcPr/>
                </a:tc>
                <a:tc gridSpan="2" vMerge="1">
                  <a:txBody>
                    <a:bodyPr/>
                    <a:lstStyle/>
                    <a:p>
                      <a:endParaRPr lang="el-GR"/>
                    </a:p>
                  </a:txBody>
                  <a:tcPr/>
                </a:tc>
                <a:tc hMerge="1" vMerge="1">
                  <a:txBody>
                    <a:bodyPr/>
                    <a:lstStyle/>
                    <a:p>
                      <a:endParaRPr lang="el-GR"/>
                    </a:p>
                  </a:txBody>
                  <a:tcPr/>
                </a:tc>
                <a:tc gridSpan="2" vMerge="1">
                  <a:txBody>
                    <a:bodyPr/>
                    <a:lstStyle/>
                    <a:p>
                      <a:endParaRPr lang="el-GR"/>
                    </a:p>
                  </a:txBody>
                  <a:tcPr/>
                </a:tc>
                <a:tc hMerge="1" vMerge="1">
                  <a:txBody>
                    <a:bodyPr/>
                    <a:lstStyle/>
                    <a:p>
                      <a:pPr algn="l" fontAlgn="ctr"/>
                      <a:r>
                        <a:rPr lang="el-GR" sz="900" u="none" strike="noStrike" dirty="0">
                          <a:effectLst/>
                        </a:rPr>
                        <a:t>Σε αντίθετη περίπτωση</a:t>
                      </a:r>
                      <a:endParaRPr lang="el-GR" sz="900" b="0" i="0" u="none" strike="noStrike" dirty="0">
                        <a:effectLst/>
                        <a:latin typeface="Verdana" panose="020B0604030504040204" pitchFamily="34" charset="0"/>
                      </a:endParaRPr>
                    </a:p>
                  </a:txBody>
                  <a:tcPr marL="2421" marR="2421" marT="2421" marB="0" anchor="ctr"/>
                </a:tc>
                <a:tc gridSpan="2">
                  <a:txBody>
                    <a:bodyPr/>
                    <a:lstStyle/>
                    <a:p>
                      <a:r>
                        <a:rPr lang="el-GR" sz="900" u="none" strike="noStrike">
                          <a:effectLst/>
                        </a:rPr>
                        <a:t>Σε αντίθετη περίπτωση</a:t>
                      </a:r>
                      <a:endParaRPr lang="el-GR"/>
                    </a:p>
                  </a:txBody>
                  <a:tcPr marL="2421" marR="2421" marT="2421" marB="0" anchor="ctr">
                    <a:solidFill>
                      <a:schemeClr val="bg2"/>
                    </a:solidFill>
                  </a:tcPr>
                </a:tc>
                <a:tc hMerge="1">
                  <a:txBody>
                    <a:bodyPr/>
                    <a:lstStyle/>
                    <a:p>
                      <a:pPr algn="ctr" fontAlgn="ctr"/>
                      <a:r>
                        <a:rPr lang="el-GR" sz="900" u="none" strike="noStrike">
                          <a:effectLst/>
                        </a:rPr>
                        <a:t>ΟΧΙ</a:t>
                      </a:r>
                      <a:endParaRPr lang="el-GR" sz="900" b="0" i="0" u="none" strike="noStrike">
                        <a:effectLst/>
                        <a:latin typeface="Verdana" panose="020B0604030504040204" pitchFamily="34" charset="0"/>
                      </a:endParaRPr>
                    </a:p>
                  </a:txBody>
                  <a:tcPr marL="2421" marR="2421" marT="2421" marB="0" anchor="ctr"/>
                </a:tc>
                <a:tc>
                  <a:txBody>
                    <a:bodyPr/>
                    <a:lstStyle/>
                    <a:p>
                      <a:pPr algn="ctr" fontAlgn="ctr"/>
                      <a:r>
                        <a:rPr lang="el-GR" sz="900" u="none" strike="noStrike">
                          <a:effectLst/>
                        </a:rPr>
                        <a:t>ΟΧΙ</a:t>
                      </a:r>
                      <a:endParaRPr lang="el-GR" sz="900" b="0" i="0" u="none" strike="noStrike">
                        <a:effectLst/>
                        <a:latin typeface="Verdana" panose="020B0604030504040204" pitchFamily="34" charset="0"/>
                      </a:endParaRPr>
                    </a:p>
                  </a:txBody>
                  <a:tcPr marL="2421" marR="2421" marT="2421"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2473485875"/>
                  </a:ext>
                </a:extLst>
              </a:tr>
              <a:tr h="355825">
                <a:tc rowSpan="2">
                  <a:txBody>
                    <a:bodyPr/>
                    <a:lstStyle/>
                    <a:p>
                      <a:pPr algn="ctr" fontAlgn="ctr"/>
                      <a:r>
                        <a:rPr lang="el-GR" sz="900" u="none" strike="noStrike">
                          <a:effectLst/>
                        </a:rPr>
                        <a:t>1.3</a:t>
                      </a:r>
                      <a:endParaRPr lang="el-GR" sz="900" b="1"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ctr" fontAlgn="ctr"/>
                      <a:r>
                        <a:rPr lang="el-GR" sz="900" u="none" strike="noStrike">
                          <a:effectLst/>
                        </a:rPr>
                        <a:t>Ρεαλιστικότητα του προϋπολογισμού </a:t>
                      </a:r>
                      <a:endParaRPr lang="el-GR" sz="900" b="1" i="0" u="none" strike="noStrike">
                        <a:effectLst/>
                        <a:latin typeface="Verdana" panose="020B0604030504040204" pitchFamily="34" charset="0"/>
                      </a:endParaRPr>
                    </a:p>
                  </a:txBody>
                  <a:tcPr marL="2421" marR="2421" marT="2421" marB="0" anchor="ctr">
                    <a:solidFill>
                      <a:schemeClr val="bg2"/>
                    </a:solidFill>
                  </a:tcPr>
                </a:tc>
                <a:tc rowSpan="2" gridSpan="2">
                  <a:txBody>
                    <a:bodyPr/>
                    <a:lstStyle/>
                    <a:p>
                      <a:pPr algn="ctr" fontAlgn="ctr"/>
                      <a:r>
                        <a:rPr lang="el-GR" sz="900" u="none" strike="noStrike">
                          <a:effectLst/>
                        </a:rPr>
                        <a:t> </a:t>
                      </a:r>
                      <a:endParaRPr lang="el-GR" sz="900" b="1" i="0" u="none" strike="noStrike">
                        <a:effectLst/>
                        <a:latin typeface="Verdana" panose="020B0604030504040204" pitchFamily="34" charset="0"/>
                      </a:endParaRPr>
                    </a:p>
                  </a:txBody>
                  <a:tcPr marL="2421" marR="2421" marT="2421" marB="0" anchor="ctr">
                    <a:solidFill>
                      <a:schemeClr val="bg2"/>
                    </a:solidFill>
                  </a:tcPr>
                </a:tc>
                <a:tc rowSpan="2" hMerge="1">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2421" marR="2421" marT="2421" marB="0" anchor="ctr"/>
                </a:tc>
                <a:tc rowSpan="2" gridSpan="2">
                  <a:txBody>
                    <a:bodyPr/>
                    <a:lstStyle/>
                    <a:p>
                      <a:pPr algn="l" rtl="0" fontAlgn="ctr"/>
                      <a:r>
                        <a:rPr lang="el-GR" sz="900" u="none" strike="noStrike">
                          <a:effectLst/>
                        </a:rPr>
                        <a:t>Εξετάζεται η ρεαλιστικότητα του προϋπολογισμού της πράξης σε σχέση με το φυσικό της αντικείμενο.                                             </a:t>
                      </a:r>
                      <a:br>
                        <a:rPr lang="el-GR" sz="900" u="none" strike="noStrike">
                          <a:effectLst/>
                        </a:rPr>
                      </a:br>
                      <a:r>
                        <a:rPr lang="el-GR" sz="900" u="none" strike="noStrike">
                          <a:effectLst/>
                        </a:rPr>
                        <a:t>Τα στοιχεία που αξιολογούνται είναι:</a:t>
                      </a:r>
                      <a:br>
                        <a:rPr lang="el-GR" sz="900" u="none" strike="noStrike">
                          <a:effectLst/>
                        </a:rPr>
                      </a:br>
                      <a:r>
                        <a:rPr lang="el-GR" sz="900" u="none" strike="noStrike">
                          <a:effectLst/>
                        </a:rPr>
                        <a:t>(Α) η πληρότητα του προτεινόμενου προϋπολογισμού (εξετάζεται εάν περιλαμβάνει όλα τα αναγκαία κόστη για την υλοποίηση του φυσικού αντικειμένου/παραδοτέων και η εναρμόνιση με τους εθνικούς κανόνες επιλεξιμότητας και τους ειδικούς όρους της πρόσκλησης ώστε να αποφεύγονται μη αναγκαία ή μη επιλέξιμα κόστη). </a:t>
                      </a:r>
                      <a:br>
                        <a:rPr lang="el-GR" sz="900" u="none" strike="noStrike">
                          <a:effectLst/>
                        </a:rPr>
                      </a:br>
                      <a:r>
                        <a:rPr lang="el-GR" sz="900" u="none" strike="noStrike">
                          <a:effectLst/>
                        </a:rPr>
                        <a:t>(Β) το κατά πόσο η κοστολόγηση της προτεινόμενης πράξης είναι εύλογη  και σύμφωνα  με την οικεία ΚΥΑ  και πρόσκληση της δράσης</a:t>
                      </a:r>
                      <a:br>
                        <a:rPr lang="el-GR" sz="900" u="none" strike="noStrike">
                          <a:effectLst/>
                        </a:rPr>
                      </a:br>
                      <a:r>
                        <a:rPr lang="el-GR" sz="900" u="none" strike="noStrike">
                          <a:effectLst/>
                        </a:rPr>
                        <a:t>Γ) η ορθή κατανομή του Π/Υ στις επιμέρους εργασίες/είδη δαπανών και το εύλογο του Π/Υ στις εργασίες /είδη δαπανών σε σχέση με το προτεινόμενο φυσικό αντικείμενο/παραδοτέα, τη συμμόρφωση με τους εθνικούς κανόνες επιλεξιμότητας και τους τυχόν ειδικότερους όρους της πρόσκλησης</a:t>
                      </a:r>
                      <a:br>
                        <a:rPr lang="el-GR" sz="900" u="none" strike="noStrike">
                          <a:effectLst/>
                        </a:rPr>
                      </a:br>
                      <a:endParaRPr lang="el-GR" sz="900" b="0" i="0" u="none" strike="noStrike">
                        <a:effectLst/>
                        <a:latin typeface="Verdana" panose="020B0604030504040204" pitchFamily="34" charset="0"/>
                      </a:endParaRPr>
                    </a:p>
                  </a:txBody>
                  <a:tcPr marL="2421" marR="2421" marT="2421" marB="0" anchor="ctr">
                    <a:solidFill>
                      <a:schemeClr val="bg2"/>
                    </a:solidFill>
                  </a:tcPr>
                </a:tc>
                <a:tc rowSpan="2" hMerge="1">
                  <a:txBody>
                    <a:bodyPr/>
                    <a:lstStyle/>
                    <a:p>
                      <a:pPr algn="l" fontAlgn="ctr"/>
                      <a:r>
                        <a:rPr lang="el-GR" sz="900" u="none" strike="noStrike" dirty="0">
                          <a:effectLst/>
                        </a:rPr>
                        <a:t>Εκπλήρωση του κριτηρίου</a:t>
                      </a:r>
                      <a:endParaRPr lang="el-GR" sz="900" b="0" i="0" u="none" strike="noStrike" dirty="0">
                        <a:effectLst/>
                        <a:latin typeface="Verdana" panose="020B0604030504040204" pitchFamily="34" charset="0"/>
                      </a:endParaRPr>
                    </a:p>
                  </a:txBody>
                  <a:tcPr marL="2421" marR="2421" marT="2421" marB="0" anchor="ctr"/>
                </a:tc>
                <a:tc gridSpan="2">
                  <a:txBody>
                    <a:bodyPr/>
                    <a:lstStyle/>
                    <a:p>
                      <a:r>
                        <a:rPr lang="el-GR" sz="900" u="none" strike="noStrike">
                          <a:effectLst/>
                        </a:rPr>
                        <a:t>Εκπλήρωση του κριτηρίου</a:t>
                      </a:r>
                      <a:endParaRPr lang="el-GR"/>
                    </a:p>
                  </a:txBody>
                  <a:tcPr marL="2421" marR="2421" marT="2421" marB="0" anchor="ctr">
                    <a:solidFill>
                      <a:schemeClr val="bg2"/>
                    </a:solidFill>
                  </a:tcPr>
                </a:tc>
                <a:tc hMerge="1">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2421" marR="2421" marT="2421" marB="0" anchor="ctr"/>
                </a:tc>
                <a:tc>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ctr" fontAlgn="ctr"/>
                      <a:r>
                        <a:rPr lang="el-GR" sz="900" u="none" strike="noStrike">
                          <a:effectLst/>
                        </a:rPr>
                        <a:t> </a:t>
                      </a:r>
                      <a:endParaRPr lang="el-GR" sz="900" b="1" i="0" u="none" strike="noStrike">
                        <a:solidFill>
                          <a:srgbClr val="FF0000"/>
                        </a:solidFill>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2143554085"/>
                  </a:ext>
                </a:extLst>
              </a:tr>
              <a:tr h="1261446">
                <a:tc vMerge="1">
                  <a:txBody>
                    <a:bodyPr/>
                    <a:lstStyle/>
                    <a:p>
                      <a:endParaRPr lang="el-GR"/>
                    </a:p>
                  </a:txBody>
                  <a:tcPr/>
                </a:tc>
                <a:tc vMerge="1">
                  <a:txBody>
                    <a:bodyPr/>
                    <a:lstStyle/>
                    <a:p>
                      <a:endParaRPr lang="el-GR"/>
                    </a:p>
                  </a:txBody>
                  <a:tcPr/>
                </a:tc>
                <a:tc gridSpan="2" vMerge="1">
                  <a:txBody>
                    <a:bodyPr/>
                    <a:lstStyle/>
                    <a:p>
                      <a:endParaRPr lang="el-GR"/>
                    </a:p>
                  </a:txBody>
                  <a:tcPr/>
                </a:tc>
                <a:tc hMerge="1" vMerge="1">
                  <a:txBody>
                    <a:bodyPr/>
                    <a:lstStyle/>
                    <a:p>
                      <a:endParaRPr lang="el-GR"/>
                    </a:p>
                  </a:txBody>
                  <a:tcPr/>
                </a:tc>
                <a:tc gridSpan="2" vMerge="1">
                  <a:txBody>
                    <a:bodyPr/>
                    <a:lstStyle/>
                    <a:p>
                      <a:endParaRPr lang="el-GR"/>
                    </a:p>
                  </a:txBody>
                  <a:tcPr/>
                </a:tc>
                <a:tc hMerge="1" vMerge="1">
                  <a:txBody>
                    <a:bodyPr/>
                    <a:lstStyle/>
                    <a:p>
                      <a:pPr algn="l" fontAlgn="ctr"/>
                      <a:r>
                        <a:rPr lang="el-GR" sz="900" u="none" strike="noStrike" dirty="0">
                          <a:effectLst/>
                        </a:rPr>
                        <a:t>Σε αντίθετη περίπτωση</a:t>
                      </a:r>
                      <a:endParaRPr lang="el-GR" sz="900" b="0" i="0" u="none" strike="noStrike" dirty="0">
                        <a:effectLst/>
                        <a:latin typeface="Verdana" panose="020B0604030504040204" pitchFamily="34" charset="0"/>
                      </a:endParaRPr>
                    </a:p>
                  </a:txBody>
                  <a:tcPr marL="2421" marR="2421" marT="2421" marB="0" anchor="ctr"/>
                </a:tc>
                <a:tc gridSpan="2">
                  <a:txBody>
                    <a:bodyPr/>
                    <a:lstStyle/>
                    <a:p>
                      <a:r>
                        <a:rPr lang="el-GR" sz="900" u="none" strike="noStrike">
                          <a:effectLst/>
                        </a:rPr>
                        <a:t>Σε αντίθετη περίπτωση</a:t>
                      </a:r>
                      <a:endParaRPr lang="el-GR"/>
                    </a:p>
                  </a:txBody>
                  <a:tcPr marL="2421" marR="2421" marT="2421" marB="0" anchor="ctr">
                    <a:solidFill>
                      <a:schemeClr val="bg2"/>
                    </a:solidFill>
                  </a:tcPr>
                </a:tc>
                <a:tc hMerge="1">
                  <a:txBody>
                    <a:bodyPr/>
                    <a:lstStyle/>
                    <a:p>
                      <a:pPr algn="ctr" fontAlgn="ctr"/>
                      <a:r>
                        <a:rPr lang="el-GR" sz="900" u="none" strike="noStrike" dirty="0">
                          <a:effectLst/>
                        </a:rPr>
                        <a:t>ΟΧΙ</a:t>
                      </a:r>
                      <a:endParaRPr lang="el-GR" sz="900" b="0" i="0" u="none" strike="noStrike" dirty="0">
                        <a:effectLst/>
                        <a:latin typeface="Verdana" panose="020B0604030504040204" pitchFamily="34" charset="0"/>
                      </a:endParaRPr>
                    </a:p>
                  </a:txBody>
                  <a:tcPr marL="2421" marR="2421" marT="2421" marB="0" anchor="ctr"/>
                </a:tc>
                <a:tc>
                  <a:txBody>
                    <a:bodyPr/>
                    <a:lstStyle/>
                    <a:p>
                      <a:pPr algn="ctr" fontAlgn="ctr"/>
                      <a:r>
                        <a:rPr lang="el-GR" sz="900" u="none" strike="noStrike">
                          <a:effectLst/>
                        </a:rPr>
                        <a:t>ΟΧΙ</a:t>
                      </a:r>
                      <a:endParaRPr lang="el-GR" sz="900" b="0" i="0" u="none" strike="noStrike" dirty="0">
                        <a:effectLst/>
                        <a:latin typeface="Verdana" panose="020B0604030504040204" pitchFamily="34" charset="0"/>
                      </a:endParaRPr>
                    </a:p>
                  </a:txBody>
                  <a:tcPr marL="2421" marR="2421" marT="2421"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1696618849"/>
                  </a:ext>
                </a:extLst>
              </a:tr>
              <a:tr h="271525">
                <a:tc rowSpan="2">
                  <a:txBody>
                    <a:bodyPr/>
                    <a:lstStyle/>
                    <a:p>
                      <a:pPr algn="ctr" fontAlgn="ctr"/>
                      <a:r>
                        <a:rPr lang="el-GR" sz="900" u="none" strike="noStrike">
                          <a:effectLst/>
                        </a:rPr>
                        <a:t>1.4</a:t>
                      </a:r>
                      <a:endParaRPr lang="el-GR" sz="900" b="1"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l" fontAlgn="ctr"/>
                      <a:r>
                        <a:rPr lang="el-GR" sz="900" u="none" strike="noStrike">
                          <a:effectLst/>
                        </a:rPr>
                        <a:t>Ρεαλιστικότητα του χρονοδιαγράμματος </a:t>
                      </a:r>
                      <a:endParaRPr lang="el-GR" sz="900" b="1" i="0" u="none" strike="noStrike">
                        <a:effectLst/>
                        <a:latin typeface="Verdana" panose="020B0604030504040204" pitchFamily="34" charset="0"/>
                      </a:endParaRPr>
                    </a:p>
                  </a:txBody>
                  <a:tcPr marL="2421" marR="2421" marT="2421" marB="0" anchor="ctr">
                    <a:solidFill>
                      <a:schemeClr val="bg2"/>
                    </a:solidFill>
                  </a:tcPr>
                </a:tc>
                <a:tc rowSpan="2" gridSpan="2">
                  <a:txBody>
                    <a:bodyPr/>
                    <a:lstStyle/>
                    <a:p>
                      <a:pPr algn="l" fontAlgn="ctr"/>
                      <a:r>
                        <a:rPr lang="el-GR" sz="900" u="none" strike="noStrike" dirty="0">
                          <a:effectLst/>
                        </a:rPr>
                        <a:t> </a:t>
                      </a:r>
                      <a:endParaRPr lang="el-GR" sz="900" b="1" i="0" u="none" strike="noStrike" dirty="0">
                        <a:effectLst/>
                        <a:latin typeface="Verdana" panose="020B0604030504040204" pitchFamily="34" charset="0"/>
                      </a:endParaRPr>
                    </a:p>
                  </a:txBody>
                  <a:tcPr marL="2421" marR="2421" marT="2421" marB="0" anchor="ctr">
                    <a:solidFill>
                      <a:schemeClr val="bg2"/>
                    </a:solidFill>
                  </a:tcPr>
                </a:tc>
                <a:tc rowSpan="2" hMerge="1">
                  <a:txBody>
                    <a:bodyPr/>
                    <a:lstStyle/>
                    <a:p>
                      <a:pPr algn="ctr" fontAlgn="ctr"/>
                      <a:r>
                        <a:rPr lang="el-GR" sz="900" u="none" strike="noStrike">
                          <a:effectLst/>
                        </a:rPr>
                        <a:t> </a:t>
                      </a:r>
                      <a:endParaRPr lang="el-GR" sz="900" b="0" i="0" u="none" strike="noStrike">
                        <a:effectLst/>
                        <a:latin typeface="Verdana" panose="020B0604030504040204" pitchFamily="34" charset="0"/>
                      </a:endParaRPr>
                    </a:p>
                  </a:txBody>
                  <a:tcPr marL="2421" marR="2421" marT="2421" marB="0" anchor="ctr"/>
                </a:tc>
                <a:tc rowSpan="2" gridSpan="2">
                  <a:txBody>
                    <a:bodyPr/>
                    <a:lstStyle/>
                    <a:p>
                      <a:pPr algn="l" rtl="0" fontAlgn="ctr"/>
                      <a:r>
                        <a:rPr lang="el-GR" sz="900" u="none" strike="noStrike">
                          <a:effectLst/>
                        </a:rPr>
                        <a:t> Εξετάζεται η ρεαλιστικότητα του χρονοδιαγράμματος υλοποίησης της πράξης σε σχέση με τα προβλεπόμενα στην Πρόσκληση.    </a:t>
                      </a:r>
                      <a:br>
                        <a:rPr lang="el-GR" sz="900" u="none" strike="noStrike">
                          <a:effectLst/>
                        </a:rPr>
                      </a:br>
                      <a:endParaRPr lang="el-GR" sz="900" b="0" i="0" u="none" strike="noStrike">
                        <a:effectLst/>
                        <a:latin typeface="Verdana" panose="020B0604030504040204" pitchFamily="34" charset="0"/>
                      </a:endParaRPr>
                    </a:p>
                  </a:txBody>
                  <a:tcPr marL="2421" marR="2421" marT="2421" marB="0" anchor="ctr">
                    <a:solidFill>
                      <a:schemeClr val="bg2"/>
                    </a:solidFill>
                  </a:tcPr>
                </a:tc>
                <a:tc rowSpan="2" hMerge="1">
                  <a:txBody>
                    <a:bodyPr/>
                    <a:lstStyle/>
                    <a:p>
                      <a:pPr algn="l" fontAlgn="ctr"/>
                      <a:r>
                        <a:rPr lang="el-GR" sz="900" u="none" strike="noStrike">
                          <a:effectLst/>
                        </a:rPr>
                        <a:t>Εκπλήρωση του κριτηρίου</a:t>
                      </a:r>
                      <a:endParaRPr lang="el-GR" sz="900" b="0" i="0" u="none" strike="noStrike">
                        <a:effectLst/>
                        <a:latin typeface="Verdana" panose="020B0604030504040204" pitchFamily="34" charset="0"/>
                      </a:endParaRPr>
                    </a:p>
                  </a:txBody>
                  <a:tcPr marL="2421" marR="2421" marT="2421" marB="0" anchor="ctr"/>
                </a:tc>
                <a:tc gridSpan="2">
                  <a:txBody>
                    <a:bodyPr/>
                    <a:lstStyle/>
                    <a:p>
                      <a:r>
                        <a:rPr lang="el-GR" sz="900" u="none" strike="noStrike">
                          <a:effectLst/>
                        </a:rPr>
                        <a:t>Εκπλήρωση του κριτηρίου</a:t>
                      </a:r>
                      <a:endParaRPr lang="el-GR"/>
                    </a:p>
                  </a:txBody>
                  <a:tcPr marL="2421" marR="2421" marT="2421" marB="0" anchor="ctr">
                    <a:solidFill>
                      <a:schemeClr val="bg2"/>
                    </a:solidFill>
                  </a:tcPr>
                </a:tc>
                <a:tc hMerge="1">
                  <a:txBody>
                    <a:bodyPr/>
                    <a:lstStyle/>
                    <a:p>
                      <a:pPr algn="ctr" fontAlgn="ctr"/>
                      <a:r>
                        <a:rPr lang="el-GR" sz="900" u="none" strike="noStrike" dirty="0">
                          <a:effectLst/>
                        </a:rPr>
                        <a:t>ΝΑΙ</a:t>
                      </a:r>
                      <a:endParaRPr lang="el-GR" sz="900" b="0" i="0" u="none" strike="noStrike" dirty="0">
                        <a:effectLst/>
                        <a:latin typeface="Verdana" panose="020B0604030504040204" pitchFamily="34" charset="0"/>
                      </a:endParaRPr>
                    </a:p>
                  </a:txBody>
                  <a:tcPr marL="2421" marR="2421" marT="2421" marB="0" anchor="ctr"/>
                </a:tc>
                <a:tc>
                  <a:txBody>
                    <a:bodyPr/>
                    <a:lstStyle/>
                    <a:p>
                      <a:pPr algn="ctr" fontAlgn="ctr"/>
                      <a:r>
                        <a:rPr lang="el-GR" sz="900" u="none" strike="noStrike">
                          <a:effectLst/>
                        </a:rPr>
                        <a:t>ΝΑΙ</a:t>
                      </a:r>
                      <a:endParaRPr lang="el-GR" sz="900" b="0" i="0" u="none" strike="noStrike" dirty="0">
                        <a:effectLst/>
                        <a:latin typeface="Verdana" panose="020B0604030504040204" pitchFamily="34" charset="0"/>
                      </a:endParaRPr>
                    </a:p>
                  </a:txBody>
                  <a:tcPr marL="2421" marR="2421" marT="2421" marB="0" anchor="ctr">
                    <a:solidFill>
                      <a:schemeClr val="bg2"/>
                    </a:solidFill>
                  </a:tcPr>
                </a:tc>
                <a:tc rowSpan="2">
                  <a:txBody>
                    <a:bodyPr/>
                    <a:lstStyle/>
                    <a:p>
                      <a:pPr algn="ctr" fontAlgn="ctr"/>
                      <a:r>
                        <a:rPr lang="el-GR" sz="900" u="none" strike="noStrike" dirty="0">
                          <a:effectLst/>
                        </a:rPr>
                        <a:t> </a:t>
                      </a:r>
                      <a:endParaRPr lang="el-GR" sz="900" b="0" i="0" u="none" strike="noStrike" dirty="0">
                        <a:effectLst/>
                        <a:latin typeface="Verdana" panose="020B0604030504040204" pitchFamily="34" charset="0"/>
                      </a:endParaRPr>
                    </a:p>
                  </a:txBody>
                  <a:tcPr marL="2421" marR="2421" marT="2421" marB="0" anchor="ctr">
                    <a:solidFill>
                      <a:schemeClr val="bg2"/>
                    </a:solidFill>
                  </a:tcPr>
                </a:tc>
                <a:tc rowSpan="2">
                  <a:txBody>
                    <a:bodyPr/>
                    <a:lstStyle/>
                    <a:p>
                      <a:pPr algn="ctr" fontAlgn="ctr"/>
                      <a:r>
                        <a:rPr lang="el-GR" sz="900" u="none" strike="noStrike" dirty="0">
                          <a:effectLst/>
                        </a:rPr>
                        <a:t> </a:t>
                      </a:r>
                      <a:endParaRPr lang="el-GR" sz="900" b="1" i="0" u="none" strike="noStrike" dirty="0">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300792786"/>
                  </a:ext>
                </a:extLst>
              </a:tr>
              <a:tr h="134575">
                <a:tc vMerge="1">
                  <a:txBody>
                    <a:bodyPr/>
                    <a:lstStyle/>
                    <a:p>
                      <a:endParaRPr lang="el-GR"/>
                    </a:p>
                  </a:txBody>
                  <a:tcPr/>
                </a:tc>
                <a:tc vMerge="1">
                  <a:txBody>
                    <a:bodyPr/>
                    <a:lstStyle/>
                    <a:p>
                      <a:endParaRPr lang="el-GR"/>
                    </a:p>
                  </a:txBody>
                  <a:tcPr/>
                </a:tc>
                <a:tc gridSpan="2" vMerge="1">
                  <a:txBody>
                    <a:bodyPr/>
                    <a:lstStyle/>
                    <a:p>
                      <a:endParaRPr lang="el-GR"/>
                    </a:p>
                  </a:txBody>
                  <a:tcPr/>
                </a:tc>
                <a:tc hMerge="1" vMerge="1">
                  <a:txBody>
                    <a:bodyPr/>
                    <a:lstStyle/>
                    <a:p>
                      <a:endParaRPr lang="el-GR"/>
                    </a:p>
                  </a:txBody>
                  <a:tcPr/>
                </a:tc>
                <a:tc gridSpan="2" vMerge="1">
                  <a:txBody>
                    <a:bodyPr/>
                    <a:lstStyle/>
                    <a:p>
                      <a:endParaRPr lang="el-GR"/>
                    </a:p>
                  </a:txBody>
                  <a:tcPr/>
                </a:tc>
                <a:tc hMerge="1" vMerge="1">
                  <a:txBody>
                    <a:bodyPr/>
                    <a:lstStyle/>
                    <a:p>
                      <a:pPr algn="l" fontAlgn="ctr"/>
                      <a:r>
                        <a:rPr lang="el-GR" sz="700" u="none" strike="noStrike">
                          <a:effectLst/>
                        </a:rPr>
                        <a:t>Σε αντίθετη περίπτωση</a:t>
                      </a:r>
                      <a:endParaRPr lang="el-GR" sz="700" b="0" i="0" u="none" strike="noStrike">
                        <a:effectLst/>
                        <a:latin typeface="Verdana" panose="020B0604030504040204" pitchFamily="34" charset="0"/>
                      </a:endParaRPr>
                    </a:p>
                  </a:txBody>
                  <a:tcPr marL="2421" marR="2421" marT="2421" marB="0" anchor="ctr"/>
                </a:tc>
                <a:tc gridSpan="2">
                  <a:txBody>
                    <a:bodyPr/>
                    <a:lstStyle/>
                    <a:p>
                      <a:r>
                        <a:rPr lang="el-GR" sz="700" u="none" strike="noStrike">
                          <a:effectLst/>
                        </a:rPr>
                        <a:t>Σε αντίθετη περίπτωση</a:t>
                      </a:r>
                      <a:endParaRPr lang="el-GR"/>
                    </a:p>
                  </a:txBody>
                  <a:tcPr marL="2421" marR="2421" marT="2421" marB="0" anchor="ctr">
                    <a:solidFill>
                      <a:schemeClr val="bg2"/>
                    </a:solidFill>
                  </a:tcPr>
                </a:tc>
                <a:tc hMerge="1">
                  <a:txBody>
                    <a:bodyPr/>
                    <a:lstStyle/>
                    <a:p>
                      <a:pPr algn="ctr" fontAlgn="ctr"/>
                      <a:r>
                        <a:rPr lang="el-GR" sz="700" u="none" strike="noStrike">
                          <a:effectLst/>
                        </a:rPr>
                        <a:t>ΌΧΙ</a:t>
                      </a:r>
                      <a:endParaRPr lang="el-GR" sz="700" b="0" i="0" u="none" strike="noStrike">
                        <a:effectLst/>
                        <a:latin typeface="Verdana" panose="020B0604030504040204" pitchFamily="34" charset="0"/>
                      </a:endParaRPr>
                    </a:p>
                  </a:txBody>
                  <a:tcPr marL="2421" marR="2421" marT="2421" marB="0" anchor="ctr"/>
                </a:tc>
                <a:tc>
                  <a:txBody>
                    <a:bodyPr/>
                    <a:lstStyle/>
                    <a:p>
                      <a:pPr algn="ctr" fontAlgn="ctr"/>
                      <a:r>
                        <a:rPr lang="el-GR" sz="700" u="none" strike="noStrike">
                          <a:effectLst/>
                        </a:rPr>
                        <a:t>ΌΧΙ</a:t>
                      </a:r>
                      <a:endParaRPr lang="el-GR" sz="700" b="0" i="0" u="none" strike="noStrike">
                        <a:effectLst/>
                        <a:latin typeface="Verdana" panose="020B0604030504040204" pitchFamily="34" charset="0"/>
                      </a:endParaRPr>
                    </a:p>
                  </a:txBody>
                  <a:tcPr marL="2421" marR="2421" marT="2421"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3432251755"/>
                  </a:ext>
                </a:extLst>
              </a:tr>
              <a:tr h="107045">
                <a:tc rowSpan="2" gridSpan="6">
                  <a:txBody>
                    <a:bodyPr/>
                    <a:lstStyle/>
                    <a:p>
                      <a:pPr algn="l" fontAlgn="ctr"/>
                      <a:r>
                        <a:rPr lang="el-GR" sz="700" u="none" strike="noStrike" dirty="0">
                          <a:effectLst/>
                        </a:rPr>
                        <a:t>ΠΡΟΫΠΟΘΕΣΗ ΘΕΤΙΚΗΣ ΑΞΙΟΛΟΓΗΣΗΣ:  Η Πράξη θα πρέπει να λαμβάνει θετική τιμή "ΝΑΙ" σε όλα τα κριτήρια. Κάθε κριτήριο, για να λάβει θετική τιμή "ΝΑΙ", θα πρέπει να πληροί όλες τις επιμέρους προϋποθέσεις.</a:t>
                      </a:r>
                      <a:endParaRPr lang="el-GR" sz="700" b="1" i="0" u="none" strike="noStrike" dirty="0">
                        <a:effectLst/>
                        <a:latin typeface="Verdana" panose="020B0604030504040204" pitchFamily="34" charset="0"/>
                      </a:endParaRPr>
                    </a:p>
                  </a:txBody>
                  <a:tcPr marL="2421" marR="2421" marT="2421" marB="0" anchor="ctr">
                    <a:solidFill>
                      <a:schemeClr val="bg2"/>
                    </a:solidFill>
                  </a:tcPr>
                </a:tc>
                <a:tc rowSpan="2" hMerge="1">
                  <a:txBody>
                    <a:bodyPr/>
                    <a:lstStyle/>
                    <a:p>
                      <a:endParaRPr lang="el-GR"/>
                    </a:p>
                  </a:txBody>
                  <a:tcPr/>
                </a:tc>
                <a:tc rowSpan="2" hMerge="1">
                  <a:txBody>
                    <a:bodyPr/>
                    <a:lstStyle/>
                    <a:p>
                      <a:endParaRPr lang="el-GR"/>
                    </a:p>
                  </a:txBody>
                  <a:tcPr/>
                </a:tc>
                <a:tc rowSpan="2" hMerge="1">
                  <a:txBody>
                    <a:bodyPr/>
                    <a:lstStyle/>
                    <a:p>
                      <a:endParaRPr lang="el-GR"/>
                    </a:p>
                  </a:txBody>
                  <a:tcPr/>
                </a:tc>
                <a:tc rowSpan="2" hMerge="1">
                  <a:txBody>
                    <a:bodyPr/>
                    <a:lstStyle/>
                    <a:p>
                      <a:endParaRPr lang="el-GR"/>
                    </a:p>
                  </a:txBody>
                  <a:tcPr/>
                </a:tc>
                <a:tc rowSpan="2" hMerge="1">
                  <a:txBody>
                    <a:bodyPr/>
                    <a:lstStyle/>
                    <a:p>
                      <a:pPr algn="ctr" fontAlgn="ctr"/>
                      <a:r>
                        <a:rPr lang="el-GR" sz="700" u="none" strike="noStrike">
                          <a:effectLst/>
                        </a:rPr>
                        <a:t>ΕΚΠΛΗΡΩΣΗ ΚΡΙΤΗΡΙΩΝ ΟΜΑΔΑΣ 1</a:t>
                      </a:r>
                      <a:endParaRPr lang="el-GR" sz="700" b="1" i="0" u="none" strike="noStrike">
                        <a:effectLst/>
                        <a:latin typeface="Verdana" panose="020B0604030504040204" pitchFamily="34" charset="0"/>
                      </a:endParaRPr>
                    </a:p>
                  </a:txBody>
                  <a:tcPr marL="2421" marR="2421" marT="2421" marB="0" anchor="ctr"/>
                </a:tc>
                <a:tc rowSpan="2" gridSpan="2">
                  <a:txBody>
                    <a:bodyPr/>
                    <a:lstStyle/>
                    <a:p>
                      <a:r>
                        <a:rPr lang="el-GR" sz="700" u="none" strike="noStrike" dirty="0">
                          <a:effectLst/>
                        </a:rPr>
                        <a:t>ΕΚΠΛΗΡΩΣΗ ΚΡΙΤΗΡΙΩΝ ΟΜΑΔΑΣ 1</a:t>
                      </a:r>
                      <a:endParaRPr lang="el-GR" dirty="0"/>
                    </a:p>
                  </a:txBody>
                  <a:tcPr marL="2421" marR="2421" marT="2421" marB="0" anchor="ctr">
                    <a:solidFill>
                      <a:schemeClr val="bg2"/>
                    </a:solidFill>
                  </a:tcPr>
                </a:tc>
                <a:tc rowSpan="2" hMerge="1">
                  <a:txBody>
                    <a:bodyPr/>
                    <a:lstStyle/>
                    <a:p>
                      <a:pPr algn="l" fontAlgn="ctr"/>
                      <a:r>
                        <a:rPr lang="el-GR" sz="700" u="none" strike="noStrike">
                          <a:effectLst/>
                        </a:rPr>
                        <a:t>ΝΑΙ</a:t>
                      </a:r>
                      <a:endParaRPr lang="el-GR" sz="700" b="1" i="0" u="none" strike="noStrike">
                        <a:effectLst/>
                        <a:latin typeface="Verdana" panose="020B0604030504040204" pitchFamily="34" charset="0"/>
                      </a:endParaRPr>
                    </a:p>
                  </a:txBody>
                  <a:tcPr marL="2421" marR="2421" marT="2421" marB="0" anchor="ctr"/>
                </a:tc>
                <a:tc>
                  <a:txBody>
                    <a:bodyPr/>
                    <a:lstStyle/>
                    <a:p>
                      <a:pPr algn="l" fontAlgn="ctr"/>
                      <a:r>
                        <a:rPr lang="el-GR" sz="700" u="none" strike="noStrike">
                          <a:effectLst/>
                        </a:rPr>
                        <a:t>ΝΑΙ</a:t>
                      </a:r>
                      <a:endParaRPr lang="el-GR" sz="700" b="1"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l"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tc rowSpan="2">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21" marR="2421" marT="2421" marB="0" anchor="ctr">
                    <a:solidFill>
                      <a:schemeClr val="bg2"/>
                    </a:solidFill>
                  </a:tcPr>
                </a:tc>
                <a:extLst>
                  <a:ext uri="{0D108BD9-81ED-4DB2-BD59-A6C34878D82A}">
                    <a16:rowId xmlns:a16="http://schemas.microsoft.com/office/drawing/2014/main" val="3045060245"/>
                  </a:ext>
                </a:extLst>
              </a:tr>
              <a:tr h="154289">
                <a:tc gridSpan="6"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2" vMerge="1">
                  <a:txBody>
                    <a:bodyPr/>
                    <a:lstStyle/>
                    <a:p>
                      <a:endParaRPr lang="el-GR"/>
                    </a:p>
                  </a:txBody>
                  <a:tcPr/>
                </a:tc>
                <a:tc hMerge="1" vMerge="1">
                  <a:txBody>
                    <a:bodyPr/>
                    <a:lstStyle/>
                    <a:p>
                      <a:pPr algn="l" fontAlgn="ctr"/>
                      <a:r>
                        <a:rPr lang="el-GR" sz="700" u="none" strike="noStrike" dirty="0">
                          <a:effectLst/>
                        </a:rPr>
                        <a:t>ΟΧΙ</a:t>
                      </a:r>
                      <a:endParaRPr lang="el-GR" sz="700" b="1" i="0" u="none" strike="noStrike" dirty="0">
                        <a:effectLst/>
                        <a:latin typeface="Verdana" panose="020B0604030504040204" pitchFamily="34" charset="0"/>
                      </a:endParaRPr>
                    </a:p>
                  </a:txBody>
                  <a:tcPr marL="2421" marR="2421" marT="2421" marB="0" anchor="ctr"/>
                </a:tc>
                <a:tc>
                  <a:txBody>
                    <a:bodyPr/>
                    <a:lstStyle/>
                    <a:p>
                      <a:pPr algn="l" fontAlgn="ctr"/>
                      <a:r>
                        <a:rPr lang="el-GR" sz="700" u="none" strike="noStrike" dirty="0">
                          <a:effectLst/>
                        </a:rPr>
                        <a:t>ΟΧΙ</a:t>
                      </a:r>
                      <a:endParaRPr lang="el-GR" sz="700" b="1" i="0" u="none" strike="noStrike" dirty="0">
                        <a:effectLst/>
                        <a:latin typeface="Verdana" panose="020B0604030504040204" pitchFamily="34" charset="0"/>
                      </a:endParaRPr>
                    </a:p>
                  </a:txBody>
                  <a:tcPr marL="2421" marR="2421" marT="2421"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3186336457"/>
                  </a:ext>
                </a:extLst>
              </a:tr>
            </a:tbl>
          </a:graphicData>
        </a:graphic>
      </p:graphicFrame>
    </p:spTree>
    <p:extLst>
      <p:ext uri="{BB962C8B-B14F-4D97-AF65-F5344CB8AC3E}">
        <p14:creationId xmlns:p14="http://schemas.microsoft.com/office/powerpoint/2010/main" val="84332475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p:cNvSpPr>
            <a:spLocks noGrp="1"/>
          </p:cNvSpPr>
          <p:nvPr>
            <p:ph type="title"/>
          </p:nvPr>
        </p:nvSpPr>
        <p:spPr>
          <a:xfrm>
            <a:off x="2346960" y="286605"/>
            <a:ext cx="7543800" cy="550108"/>
          </a:xfrm>
        </p:spPr>
        <p:txBody>
          <a:bodyPr>
            <a:normAutofit fontScale="90000"/>
          </a:bodyPr>
          <a:lstStyle/>
          <a:p>
            <a:endParaRPr lang="el-GR" dirty="0"/>
          </a:p>
        </p:txBody>
      </p:sp>
      <p:graphicFrame>
        <p:nvGraphicFramePr>
          <p:cNvPr id="4" name="Θέση περιεχομένου 3"/>
          <p:cNvGraphicFramePr>
            <a:graphicFrameLocks noGrp="1"/>
          </p:cNvGraphicFramePr>
          <p:nvPr>
            <p:ph idx="1"/>
            <p:extLst>
              <p:ext uri="{D42A27DB-BD31-4B8C-83A1-F6EECF244321}">
                <p14:modId xmlns:p14="http://schemas.microsoft.com/office/powerpoint/2010/main" val="750046088"/>
              </p:ext>
            </p:extLst>
          </p:nvPr>
        </p:nvGraphicFramePr>
        <p:xfrm>
          <a:off x="191344" y="116634"/>
          <a:ext cx="11737305" cy="6046306"/>
        </p:xfrm>
        <a:graphic>
          <a:graphicData uri="http://schemas.openxmlformats.org/drawingml/2006/table">
            <a:tbl>
              <a:tblPr>
                <a:tableStyleId>{5C22544A-7EE6-4342-B048-85BDC9FD1C3A}</a:tableStyleId>
              </a:tblPr>
              <a:tblGrid>
                <a:gridCol w="513507">
                  <a:extLst>
                    <a:ext uri="{9D8B030D-6E8A-4147-A177-3AD203B41FA5}">
                      <a16:colId xmlns:a16="http://schemas.microsoft.com/office/drawing/2014/main" val="951164275"/>
                    </a:ext>
                  </a:extLst>
                </a:gridCol>
                <a:gridCol w="1687237">
                  <a:extLst>
                    <a:ext uri="{9D8B030D-6E8A-4147-A177-3AD203B41FA5}">
                      <a16:colId xmlns:a16="http://schemas.microsoft.com/office/drawing/2014/main" val="1817111718"/>
                    </a:ext>
                  </a:extLst>
                </a:gridCol>
                <a:gridCol w="586865">
                  <a:extLst>
                    <a:ext uri="{9D8B030D-6E8A-4147-A177-3AD203B41FA5}">
                      <a16:colId xmlns:a16="http://schemas.microsoft.com/office/drawing/2014/main" val="136003324"/>
                    </a:ext>
                  </a:extLst>
                </a:gridCol>
                <a:gridCol w="259052">
                  <a:extLst>
                    <a:ext uri="{9D8B030D-6E8A-4147-A177-3AD203B41FA5}">
                      <a16:colId xmlns:a16="http://schemas.microsoft.com/office/drawing/2014/main" val="3320304351"/>
                    </a:ext>
                  </a:extLst>
                </a:gridCol>
                <a:gridCol w="1313987">
                  <a:extLst>
                    <a:ext uri="{9D8B030D-6E8A-4147-A177-3AD203B41FA5}">
                      <a16:colId xmlns:a16="http://schemas.microsoft.com/office/drawing/2014/main" val="285710064"/>
                    </a:ext>
                  </a:extLst>
                </a:gridCol>
                <a:gridCol w="423735">
                  <a:extLst>
                    <a:ext uri="{9D8B030D-6E8A-4147-A177-3AD203B41FA5}">
                      <a16:colId xmlns:a16="http://schemas.microsoft.com/office/drawing/2014/main" val="3756514686"/>
                    </a:ext>
                  </a:extLst>
                </a:gridCol>
                <a:gridCol w="2331357">
                  <a:extLst>
                    <a:ext uri="{9D8B030D-6E8A-4147-A177-3AD203B41FA5}">
                      <a16:colId xmlns:a16="http://schemas.microsoft.com/office/drawing/2014/main" val="2886259397"/>
                    </a:ext>
                  </a:extLst>
                </a:gridCol>
                <a:gridCol w="1229644">
                  <a:extLst>
                    <a:ext uri="{9D8B030D-6E8A-4147-A177-3AD203B41FA5}">
                      <a16:colId xmlns:a16="http://schemas.microsoft.com/office/drawing/2014/main" val="3096531069"/>
                    </a:ext>
                  </a:extLst>
                </a:gridCol>
                <a:gridCol w="1509554">
                  <a:extLst>
                    <a:ext uri="{9D8B030D-6E8A-4147-A177-3AD203B41FA5}">
                      <a16:colId xmlns:a16="http://schemas.microsoft.com/office/drawing/2014/main" val="2892424829"/>
                    </a:ext>
                  </a:extLst>
                </a:gridCol>
                <a:gridCol w="488927">
                  <a:extLst>
                    <a:ext uri="{9D8B030D-6E8A-4147-A177-3AD203B41FA5}">
                      <a16:colId xmlns:a16="http://schemas.microsoft.com/office/drawing/2014/main" val="360384272"/>
                    </a:ext>
                  </a:extLst>
                </a:gridCol>
                <a:gridCol w="391142">
                  <a:extLst>
                    <a:ext uri="{9D8B030D-6E8A-4147-A177-3AD203B41FA5}">
                      <a16:colId xmlns:a16="http://schemas.microsoft.com/office/drawing/2014/main" val="442769388"/>
                    </a:ext>
                  </a:extLst>
                </a:gridCol>
                <a:gridCol w="1002298">
                  <a:extLst>
                    <a:ext uri="{9D8B030D-6E8A-4147-A177-3AD203B41FA5}">
                      <a16:colId xmlns:a16="http://schemas.microsoft.com/office/drawing/2014/main" val="4101114621"/>
                    </a:ext>
                  </a:extLst>
                </a:gridCol>
              </a:tblGrid>
              <a:tr h="92050">
                <a:tc gridSpan="12">
                  <a:txBody>
                    <a:bodyPr/>
                    <a:lstStyle/>
                    <a:p>
                      <a:pPr algn="ctr" fontAlgn="ctr"/>
                      <a:r>
                        <a:rPr lang="el-GR" sz="600" u="none" strike="noStrike" dirty="0">
                          <a:effectLst/>
                        </a:rPr>
                        <a:t>ΣΤΑΔΙΟ Β΄ - ΦΥΛΛΟ ΑΞΙΟΛΟΓΗΣΗΣ ΠΡΑΞΗΣ</a:t>
                      </a:r>
                      <a:endParaRPr lang="el-GR" sz="6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1537115103"/>
                  </a:ext>
                </a:extLst>
              </a:tr>
              <a:tr h="92050">
                <a:tc gridSpan="4">
                  <a:txBody>
                    <a:bodyPr/>
                    <a:lstStyle/>
                    <a:p>
                      <a:pPr algn="ctr" fontAlgn="ctr"/>
                      <a:r>
                        <a:rPr lang="el-GR" sz="600" u="none" strike="noStrike" dirty="0">
                          <a:effectLst/>
                        </a:rPr>
                        <a:t> </a:t>
                      </a:r>
                      <a:endParaRPr lang="el-GR" sz="6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pPr algn="ctr" fontAlgn="ctr"/>
                      <a:endParaRPr lang="el-GR" sz="600" b="1" i="0" u="none" strike="noStrike" dirty="0">
                        <a:effectLst/>
                        <a:latin typeface="Verdana" panose="020B0604030504040204" pitchFamily="34" charset="0"/>
                      </a:endParaRPr>
                    </a:p>
                  </a:txBody>
                  <a:tcPr marL="1767" marR="1767" marT="1767" marB="0" anchor="ctr"/>
                </a:tc>
                <a:tc hMerge="1">
                  <a:txBody>
                    <a:bodyPr/>
                    <a:lstStyle/>
                    <a:p>
                      <a:pPr algn="ctr" fontAlgn="ctr"/>
                      <a:endParaRPr lang="el-GR" sz="600" b="1" i="0" u="none" strike="noStrike" dirty="0">
                        <a:effectLst/>
                        <a:latin typeface="Verdana" panose="020B0604030504040204" pitchFamily="34" charset="0"/>
                      </a:endParaRPr>
                    </a:p>
                  </a:txBody>
                  <a:tcPr marL="1767" marR="1767" marT="1767" marB="0" anchor="ctr"/>
                </a:tc>
                <a:tc hMerge="1">
                  <a:txBody>
                    <a:bodyPr/>
                    <a:lstStyle/>
                    <a:p>
                      <a:pPr algn="ctr" fontAlgn="ctr"/>
                      <a:endParaRPr lang="el-GR" sz="600" b="1" i="0" u="none" strike="noStrike" dirty="0">
                        <a:effectLst/>
                        <a:latin typeface="Verdana" panose="020B0604030504040204" pitchFamily="34" charset="0"/>
                      </a:endParaRPr>
                    </a:p>
                  </a:txBody>
                  <a:tcPr marL="1767" marR="1767" marT="1767" marB="0" anchor="ctr"/>
                </a:tc>
                <a:tc>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gridSpan="2">
                  <a:txBody>
                    <a:bodyPr/>
                    <a:lstStyle/>
                    <a:p>
                      <a:pPr algn="ctr" fontAlgn="ctr"/>
                      <a:r>
                        <a:rPr lang="el-GR" sz="600" u="none" strike="noStrike">
                          <a:effectLst/>
                        </a:rPr>
                        <a:t> </a:t>
                      </a:r>
                      <a:endParaRPr lang="el-GR" sz="600" b="1" i="0" u="none" strike="noStrike">
                        <a:effectLst/>
                        <a:latin typeface="Verdana" panose="020B0604030504040204" pitchFamily="34" charset="0"/>
                      </a:endParaRPr>
                    </a:p>
                  </a:txBody>
                  <a:tcPr marL="1767" marR="1767" marT="1767" marB="0" anchor="ctr">
                    <a:solidFill>
                      <a:schemeClr val="bg2"/>
                    </a:solidFill>
                  </a:tcPr>
                </a:tc>
                <a:tc hMerge="1">
                  <a:txBody>
                    <a:bodyPr/>
                    <a:lstStyle/>
                    <a:p>
                      <a:pPr algn="ctr" fontAlgn="ctr"/>
                      <a:endParaRPr lang="el-GR" sz="600" b="1" i="0" u="none" strike="noStrike">
                        <a:effectLst/>
                        <a:latin typeface="Verdana" panose="020B0604030504040204" pitchFamily="34" charset="0"/>
                      </a:endParaRPr>
                    </a:p>
                  </a:txBody>
                  <a:tcPr marL="1767" marR="1767" marT="1767" marB="0" anchor="ctr"/>
                </a:tc>
                <a:tc>
                  <a:txBody>
                    <a:bodyPr/>
                    <a:lstStyle/>
                    <a:p>
                      <a:pPr algn="ctr" fontAlgn="ctr"/>
                      <a:r>
                        <a:rPr lang="el-GR" sz="600" u="none" strike="noStrike">
                          <a:effectLst/>
                        </a:rPr>
                        <a:t> </a:t>
                      </a: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600" u="none" strike="noStrike">
                          <a:effectLst/>
                        </a:rPr>
                        <a:t> </a:t>
                      </a: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600" u="none" strike="noStrike">
                          <a:effectLst/>
                        </a:rPr>
                        <a:t> </a:t>
                      </a: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l" fontAlgn="ctr"/>
                      <a:r>
                        <a:rPr lang="el-GR" sz="600" u="none" strike="noStrike">
                          <a:effectLst/>
                        </a:rPr>
                        <a:t> </a:t>
                      </a:r>
                      <a:endParaRPr lang="el-GR" sz="600" b="0" i="0" u="none" strike="noStrike">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1818656378"/>
                  </a:ext>
                </a:extLst>
              </a:tr>
              <a:tr h="92050">
                <a:tc gridSpan="5">
                  <a:txBody>
                    <a:bodyPr/>
                    <a:lstStyle/>
                    <a:p>
                      <a:pPr algn="l" fontAlgn="ctr"/>
                      <a:r>
                        <a:rPr lang="el-GR" sz="600" u="none" strike="noStrike" dirty="0">
                          <a:effectLst/>
                        </a:rPr>
                        <a:t>ΠΡΟΓΡΑΜΜΑ :</a:t>
                      </a:r>
                      <a:endParaRPr lang="el-GR" sz="6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endParaRPr lang="el-GR" sz="600" b="1" i="0" u="none" strike="noStrike">
                        <a:effectLst/>
                        <a:latin typeface="Verdana" panose="020B0604030504040204" pitchFamily="34" charset="0"/>
                      </a:endParaRPr>
                    </a:p>
                  </a:txBody>
                  <a:tcPr marL="1767" marR="1767" marT="1767" marB="0" anchor="ctr">
                    <a:solidFill>
                      <a:schemeClr val="bg2"/>
                    </a:solidFill>
                  </a:tcPr>
                </a:tc>
                <a:tc gridSpan="3">
                  <a:txBody>
                    <a:bodyPr/>
                    <a:lstStyle/>
                    <a:p>
                      <a:pPr algn="l" fontAlgn="ctr"/>
                      <a:r>
                        <a:rPr lang="el-GR" sz="600" u="none" strike="noStrike">
                          <a:effectLst/>
                        </a:rPr>
                        <a:t>ΣΤΕΡΕΑ ΕΛΛΑΔΑ 2021 -2027</a:t>
                      </a:r>
                      <a:endParaRPr lang="el-GR" sz="600" b="1" i="0" u="none" strike="noStrike">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600" u="none" strike="noStrike">
                          <a:effectLst/>
                        </a:rPr>
                        <a:t> </a:t>
                      </a:r>
                      <a:endParaRPr lang="el-GR" sz="600" b="1" i="0" u="none" strike="noStrike">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1635936715"/>
                  </a:ext>
                </a:extLst>
              </a:tr>
              <a:tr h="92050">
                <a:tc gridSpan="5">
                  <a:txBody>
                    <a:bodyPr/>
                    <a:lstStyle/>
                    <a:p>
                      <a:pPr algn="l" fontAlgn="ctr"/>
                      <a:r>
                        <a:rPr lang="el-GR" sz="600" u="none" strike="noStrike" dirty="0">
                          <a:effectLst/>
                        </a:rPr>
                        <a:t>ΠΡΟΤΕΡΑΙΟΤΗΤΑ:</a:t>
                      </a:r>
                      <a:endParaRPr lang="el-GR" sz="6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endParaRPr lang="el-GR" sz="600" b="1" i="0" u="none" strike="noStrike">
                        <a:effectLst/>
                        <a:latin typeface="Verdana" panose="020B0604030504040204" pitchFamily="34" charset="0"/>
                      </a:endParaRPr>
                    </a:p>
                  </a:txBody>
                  <a:tcPr marL="1767" marR="1767" marT="1767" marB="0" anchor="ctr">
                    <a:solidFill>
                      <a:schemeClr val="bg2"/>
                    </a:solidFill>
                  </a:tcPr>
                </a:tc>
                <a:tc gridSpan="3">
                  <a:txBody>
                    <a:bodyPr/>
                    <a:lstStyle/>
                    <a:p>
                      <a:pPr algn="l" fontAlgn="ctr"/>
                      <a:r>
                        <a:rPr lang="el-GR" sz="600" u="none" strike="noStrike">
                          <a:effectLst/>
                        </a:rPr>
                        <a:t>4</a:t>
                      </a:r>
                      <a:endParaRPr lang="el-GR" sz="600" b="1" i="0" u="none" strike="noStrike">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600" u="none" strike="noStrike">
                          <a:effectLst/>
                        </a:rPr>
                        <a:t> </a:t>
                      </a:r>
                      <a:endParaRPr lang="el-GR" sz="600" b="1" i="0" u="none" strike="noStrike">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1062041091"/>
                  </a:ext>
                </a:extLst>
              </a:tr>
              <a:tr h="92050">
                <a:tc gridSpan="5">
                  <a:txBody>
                    <a:bodyPr/>
                    <a:lstStyle/>
                    <a:p>
                      <a:pPr algn="l" fontAlgn="ctr"/>
                      <a:r>
                        <a:rPr lang="el-GR" sz="600" u="none" strike="noStrike" dirty="0">
                          <a:effectLst/>
                        </a:rPr>
                        <a:t>ΕΙΔΙΚΟΣ ΣΤΟΧΟΣ:</a:t>
                      </a:r>
                      <a:endParaRPr lang="el-GR" sz="6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endParaRPr lang="el-GR" sz="600" b="1" i="0" u="none" strike="noStrike">
                        <a:effectLst/>
                        <a:latin typeface="Verdana" panose="020B0604030504040204" pitchFamily="34" charset="0"/>
                      </a:endParaRPr>
                    </a:p>
                  </a:txBody>
                  <a:tcPr marL="1767" marR="1767" marT="1767" marB="0" anchor="ctr">
                    <a:solidFill>
                      <a:schemeClr val="bg2"/>
                    </a:solidFill>
                  </a:tcPr>
                </a:tc>
                <a:tc gridSpan="2">
                  <a:txBody>
                    <a:bodyPr/>
                    <a:lstStyle/>
                    <a:p>
                      <a:pPr algn="l" fontAlgn="ctr"/>
                      <a:r>
                        <a:rPr lang="el-GR" sz="600" u="none" strike="noStrike">
                          <a:effectLst/>
                        </a:rPr>
                        <a:t>4.ια</a:t>
                      </a:r>
                      <a:endParaRPr lang="el-GR" sz="600" b="1" i="0" u="none" strike="noStrike">
                        <a:effectLst/>
                        <a:latin typeface="Verdana" panose="020B0604030504040204" pitchFamily="34" charset="0"/>
                      </a:endParaRPr>
                    </a:p>
                  </a:txBody>
                  <a:tcPr marL="1767" marR="1767" marT="1767" marB="0" anchor="ctr">
                    <a:solidFill>
                      <a:schemeClr val="bg2"/>
                    </a:solidFill>
                  </a:tcPr>
                </a:tc>
                <a:tc hMerge="1">
                  <a:txBody>
                    <a:bodyPr/>
                    <a:lstStyle/>
                    <a:p>
                      <a:pPr algn="l" fontAlgn="ctr"/>
                      <a:endParaRPr lang="el-GR" sz="600" b="1" i="0" u="none" strike="noStrike">
                        <a:effectLst/>
                        <a:latin typeface="Verdana" panose="020B0604030504040204" pitchFamily="34" charset="0"/>
                      </a:endParaRPr>
                    </a:p>
                  </a:txBody>
                  <a:tcPr marL="1767" marR="1767" marT="1767" marB="0" anchor="ctr"/>
                </a:tc>
                <a:tc>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600" u="none" strike="noStrike">
                          <a:effectLst/>
                        </a:rPr>
                        <a:t> </a:t>
                      </a:r>
                      <a:endParaRPr lang="el-GR" sz="600" b="1" i="0" u="none" strike="noStrike">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1198319648"/>
                  </a:ext>
                </a:extLst>
              </a:tr>
              <a:tr h="92050">
                <a:tc gridSpan="5">
                  <a:txBody>
                    <a:bodyPr/>
                    <a:lstStyle/>
                    <a:p>
                      <a:pPr algn="l" fontAlgn="ctr"/>
                      <a:r>
                        <a:rPr lang="el-GR" sz="600" u="none" strike="noStrike" dirty="0">
                          <a:effectLst/>
                        </a:rPr>
                        <a:t>ΚΩΔΙΚΟΣ ΠΡΟΣΚΛΗΣΗΣ  : </a:t>
                      </a:r>
                      <a:endParaRPr lang="el-GR" sz="6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endParaRPr lang="el-GR" sz="600" b="1" i="0" u="none" strike="noStrike">
                        <a:effectLst/>
                        <a:latin typeface="Verdana" panose="020B0604030504040204" pitchFamily="34" charset="0"/>
                      </a:endParaRPr>
                    </a:p>
                  </a:txBody>
                  <a:tcPr marL="1767" marR="1767" marT="1767" marB="0" anchor="ctr">
                    <a:solidFill>
                      <a:schemeClr val="bg2"/>
                    </a:solidFill>
                  </a:tcPr>
                </a:tc>
                <a:tc gridSpan="3">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600" u="none" strike="noStrike">
                          <a:effectLst/>
                        </a:rPr>
                        <a:t> </a:t>
                      </a:r>
                      <a:endParaRPr lang="el-GR" sz="600" b="1" i="0" u="none" strike="noStrike">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2278297658"/>
                  </a:ext>
                </a:extLst>
              </a:tr>
              <a:tr h="92050">
                <a:tc gridSpan="6">
                  <a:txBody>
                    <a:bodyPr/>
                    <a:lstStyle/>
                    <a:p>
                      <a:pPr algn="l" fontAlgn="ctr"/>
                      <a:r>
                        <a:rPr lang="el-GR" sz="600" u="none" strike="noStrike" dirty="0">
                          <a:effectLst/>
                        </a:rPr>
                        <a:t>ΦΟΡΕΑΣ ΥΠΟΒΟΛΗΣ ΤΗΣ ΠΡΑΞΗΣ :</a:t>
                      </a:r>
                      <a:endParaRPr lang="el-GR" sz="6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gridSpan="6">
                  <a:txBody>
                    <a:bodyPr/>
                    <a:lstStyle/>
                    <a:p>
                      <a:pPr algn="ctr" fontAlgn="ctr"/>
                      <a:endParaRPr lang="el-GR" sz="600" b="1" i="0" u="none" strike="noStrike">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1017179527"/>
                  </a:ext>
                </a:extLst>
              </a:tr>
              <a:tr h="182355">
                <a:tc gridSpan="6">
                  <a:txBody>
                    <a:bodyPr/>
                    <a:lstStyle/>
                    <a:p>
                      <a:pPr algn="l" fontAlgn="ctr"/>
                      <a:r>
                        <a:rPr lang="el-GR" sz="700" u="none" strike="noStrike" dirty="0">
                          <a:effectLst/>
                        </a:rPr>
                        <a:t>ΤΙΤΛΟΣ ΠΡΟΤΕΙΝΟΜΕΝΗΣ ΠΡΑΞΗΣ :</a:t>
                      </a:r>
                      <a:endParaRPr lang="el-GR" sz="7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gridSpan="6">
                  <a:txBody>
                    <a:bodyPr/>
                    <a:lstStyle/>
                    <a:p>
                      <a:pPr algn="ctr" fontAlgn="ctr"/>
                      <a:r>
                        <a:rPr lang="el-GR" sz="700" u="none" strike="noStrike" dirty="0">
                          <a:effectLst/>
                        </a:rPr>
                        <a:t>Προώθηση και υποστήριξη παιδιών για την ένταξή τους στην προσχολική εκπαίδευση καθώς και για τη πρόσβαση παιδιών σχολικής ηλικίας, εφήβων και ατόμων με αναπηρία, σε υπηρεσίες δημιουργικής απασχόλησης</a:t>
                      </a:r>
                      <a:endParaRPr lang="el-GR" sz="7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3448960588"/>
                  </a:ext>
                </a:extLst>
              </a:tr>
              <a:tr h="92050">
                <a:tc gridSpan="4">
                  <a:txBody>
                    <a:bodyPr/>
                    <a:lstStyle/>
                    <a:p>
                      <a:pPr algn="l" fontAlgn="ctr"/>
                      <a:r>
                        <a:rPr lang="el-GR" sz="700" u="none" strike="noStrike" dirty="0">
                          <a:effectLst/>
                        </a:rPr>
                        <a:t> </a:t>
                      </a:r>
                      <a:endParaRPr lang="el-GR" sz="7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pPr algn="l" fontAlgn="ctr"/>
                      <a:endParaRPr lang="el-GR" sz="600" b="1" i="0" u="none" strike="noStrike">
                        <a:effectLst/>
                        <a:latin typeface="Verdana" panose="020B0604030504040204" pitchFamily="34" charset="0"/>
                      </a:endParaRPr>
                    </a:p>
                  </a:txBody>
                  <a:tcPr marL="1767" marR="1767" marT="1767" marB="0" anchor="ctr"/>
                </a:tc>
                <a:tc hMerge="1">
                  <a:txBody>
                    <a:bodyPr/>
                    <a:lstStyle/>
                    <a:p>
                      <a:pPr algn="l" fontAlgn="ctr"/>
                      <a:endParaRPr lang="el-GR" sz="600" b="1" i="0" u="none" strike="noStrike">
                        <a:effectLst/>
                        <a:latin typeface="Verdana" panose="020B0604030504040204" pitchFamily="34" charset="0"/>
                      </a:endParaRPr>
                    </a:p>
                  </a:txBody>
                  <a:tcPr marL="1767" marR="1767" marT="1767" marB="0" anchor="ctr"/>
                </a:tc>
                <a:tc hMerge="1">
                  <a:txBody>
                    <a:bodyPr/>
                    <a:lstStyle/>
                    <a:p>
                      <a:pPr algn="l" fontAlgn="ctr"/>
                      <a:endParaRPr lang="el-GR" sz="600" b="1" i="0" u="none" strike="noStrike">
                        <a:effectLst/>
                        <a:latin typeface="Verdana" panose="020B0604030504040204" pitchFamily="34" charset="0"/>
                      </a:endParaRPr>
                    </a:p>
                  </a:txBody>
                  <a:tcPr marL="1767" marR="1767" marT="1767" marB="0" anchor="ctr"/>
                </a:tc>
                <a:tc>
                  <a:txBody>
                    <a:bodyPr/>
                    <a:lstStyle/>
                    <a:p>
                      <a:pPr algn="l" fontAlgn="ctr"/>
                      <a:endParaRPr lang="el-GR" sz="700" b="1" i="0" u="none" strike="noStrike" dirty="0">
                        <a:effectLst/>
                        <a:latin typeface="Verdana" panose="020B0604030504040204" pitchFamily="34" charset="0"/>
                      </a:endParaRPr>
                    </a:p>
                  </a:txBody>
                  <a:tcPr marL="1767" marR="1767" marT="1767" marB="0" anchor="ctr">
                    <a:solidFill>
                      <a:schemeClr val="bg2"/>
                    </a:solidFill>
                  </a:tcPr>
                </a:tc>
                <a:tc>
                  <a:txBody>
                    <a:bodyPr/>
                    <a:lstStyle/>
                    <a:p>
                      <a:pPr algn="l" fontAlgn="ctr"/>
                      <a:endParaRPr lang="el-GR" sz="700" b="1" i="0" u="none" strike="noStrike" dirty="0">
                        <a:effectLst/>
                        <a:latin typeface="Verdana" panose="020B0604030504040204" pitchFamily="34" charset="0"/>
                      </a:endParaRPr>
                    </a:p>
                  </a:txBody>
                  <a:tcPr marL="1767" marR="1767" marT="1767" marB="0" anchor="ctr">
                    <a:solidFill>
                      <a:schemeClr val="bg2"/>
                    </a:solidFill>
                  </a:tcPr>
                </a:tc>
                <a:tc gridSpan="2">
                  <a:txBody>
                    <a:bodyPr/>
                    <a:lstStyle/>
                    <a:p>
                      <a:pPr algn="l" fontAlgn="ctr"/>
                      <a:endParaRPr lang="el-GR" sz="7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pPr algn="l" fontAlgn="ctr"/>
                      <a:endParaRPr lang="el-GR" sz="600" b="1" i="0" u="none" strike="noStrike" dirty="0">
                        <a:effectLst/>
                        <a:latin typeface="Verdana" panose="020B0604030504040204" pitchFamily="34" charset="0"/>
                      </a:endParaRPr>
                    </a:p>
                  </a:txBody>
                  <a:tcPr marL="1767" marR="1767" marT="1767" marB="0" anchor="ctr"/>
                </a:tc>
                <a:tc>
                  <a:txBody>
                    <a:bodyPr/>
                    <a:lstStyle/>
                    <a:p>
                      <a:pPr algn="l" fontAlgn="ctr"/>
                      <a:endParaRPr lang="el-GR" sz="700" b="1" i="0" u="none" strike="noStrike">
                        <a:effectLst/>
                        <a:latin typeface="Verdana" panose="020B0604030504040204" pitchFamily="34" charset="0"/>
                      </a:endParaRPr>
                    </a:p>
                  </a:txBody>
                  <a:tcPr marL="1767" marR="1767" marT="1767" marB="0" anchor="ctr">
                    <a:solidFill>
                      <a:schemeClr val="bg2"/>
                    </a:solidFill>
                  </a:tcPr>
                </a:tc>
                <a:tc>
                  <a:txBody>
                    <a:bodyPr/>
                    <a:lstStyle/>
                    <a:p>
                      <a:pPr algn="l" fontAlgn="ctr"/>
                      <a:endParaRPr lang="el-GR" sz="700" b="0" i="0" u="none" strike="noStrike">
                        <a:effectLst/>
                        <a:latin typeface="Verdana" panose="020B0604030504040204" pitchFamily="34" charset="0"/>
                      </a:endParaRPr>
                    </a:p>
                  </a:txBody>
                  <a:tcPr marL="1767" marR="1767" marT="1767" marB="0" anchor="ctr">
                    <a:solidFill>
                      <a:schemeClr val="bg2"/>
                    </a:solidFill>
                  </a:tcPr>
                </a:tc>
                <a:tc>
                  <a:txBody>
                    <a:bodyPr/>
                    <a:lstStyle/>
                    <a:p>
                      <a:pPr algn="l" fontAlgn="ctr"/>
                      <a:endParaRPr lang="el-GR" sz="700" b="0" i="0" u="none" strike="noStrike">
                        <a:effectLst/>
                        <a:latin typeface="Verdana" panose="020B0604030504040204" pitchFamily="34" charset="0"/>
                      </a:endParaRPr>
                    </a:p>
                  </a:txBody>
                  <a:tcPr marL="1767" marR="1767" marT="1767" marB="0" anchor="ctr">
                    <a:solidFill>
                      <a:schemeClr val="bg2"/>
                    </a:solidFill>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1282109087"/>
                  </a:ext>
                </a:extLst>
              </a:tr>
              <a:tr h="92050">
                <a:tc gridSpan="12">
                  <a:txBody>
                    <a:bodyPr/>
                    <a:lstStyle/>
                    <a:p>
                      <a:pPr algn="ctr" fontAlgn="ctr"/>
                      <a:r>
                        <a:rPr lang="el-GR" sz="700" u="none" strike="noStrike" dirty="0">
                          <a:effectLst/>
                        </a:rPr>
                        <a:t>ΑΞΙΟΛΟΓΗΣΗ ΣΕ ΕΠΙΠΕΔΟ ΚΑΤΗΓΟΡΙΑΣ ΚΡΙΤΗΡΙΩΝ</a:t>
                      </a:r>
                      <a:endParaRPr lang="el-GR" sz="7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1708140511"/>
                  </a:ext>
                </a:extLst>
              </a:tr>
              <a:tr h="92050">
                <a:tc gridSpan="3">
                  <a:txBody>
                    <a:bodyPr/>
                    <a:lstStyle/>
                    <a:p>
                      <a:pPr algn="ctr" fontAlgn="ctr"/>
                      <a:r>
                        <a:rPr lang="el-GR" sz="700" u="none" strike="noStrike">
                          <a:effectLst/>
                        </a:rPr>
                        <a:t>ΟΜΑΔΑ ΚΡΙΤΗΡΙΩΝ</a:t>
                      </a:r>
                      <a:endParaRPr lang="el-GR" sz="700" b="1" i="0" u="none" strike="noStrike">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gridSpan="9">
                  <a:txBody>
                    <a:bodyPr/>
                    <a:lstStyle/>
                    <a:p>
                      <a:r>
                        <a:rPr lang="el-GR" sz="700" u="none" strike="noStrike" dirty="0">
                          <a:effectLst/>
                        </a:rPr>
                        <a:t>2. Τήρηση θεσμικού πλαισίου και ενσωμάτωση οριζόντιων πολιτικών</a:t>
                      </a:r>
                      <a:endParaRPr lang="el-GR" sz="2000" dirty="0"/>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pPr algn="l" fontAlgn="ctr"/>
                      <a:r>
                        <a:rPr lang="el-GR" sz="600" u="none" strike="noStrike" dirty="0">
                          <a:effectLst/>
                        </a:rPr>
                        <a:t>2. Τήρηση θεσμικού πλαισίου και ενσωμάτωση οριζόντιων πολιτικών</a:t>
                      </a:r>
                      <a:endParaRPr lang="el-GR" sz="600" b="1" i="0" u="none" strike="noStrike" dirty="0">
                        <a:effectLst/>
                        <a:latin typeface="Verdana" panose="020B0604030504040204" pitchFamily="34" charset="0"/>
                      </a:endParaRPr>
                    </a:p>
                  </a:txBody>
                  <a:tcPr marL="1767" marR="1767" marT="1767" marB="0" anchor="ct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3729514058"/>
                  </a:ext>
                </a:extLst>
              </a:tr>
              <a:tr h="36544">
                <a:tc>
                  <a:txBody>
                    <a:bodyPr/>
                    <a:lstStyle/>
                    <a:p>
                      <a:pPr algn="ctr" fontAlgn="ctr"/>
                      <a:r>
                        <a:rPr lang="el-GR" sz="700" u="none" strike="noStrike">
                          <a:effectLst/>
                        </a:rPr>
                        <a:t>Α/Α</a:t>
                      </a:r>
                      <a:endParaRPr lang="el-GR" sz="700" b="1"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700" u="none" strike="noStrike">
                          <a:effectLst/>
                        </a:rPr>
                        <a:t>Περιγραφή κριτηρίου</a:t>
                      </a:r>
                      <a:endParaRPr lang="el-GR" sz="700" b="1" i="0" u="none" strike="noStrike">
                        <a:effectLst/>
                        <a:latin typeface="Verdana" panose="020B0604030504040204" pitchFamily="34" charset="0"/>
                      </a:endParaRPr>
                    </a:p>
                  </a:txBody>
                  <a:tcPr marL="1767" marR="1767" marT="1767" marB="0" anchor="ctr">
                    <a:solidFill>
                      <a:schemeClr val="bg2"/>
                    </a:solidFill>
                  </a:tcPr>
                </a:tc>
                <a:tc>
                  <a:txBody>
                    <a:bodyPr/>
                    <a:lstStyle/>
                    <a:p>
                      <a:r>
                        <a:rPr lang="el-GR" sz="700" u="none" strike="noStrike">
                          <a:effectLst/>
                        </a:rPr>
                        <a:t>Πεδίο ΤΔΕ</a:t>
                      </a:r>
                      <a:endParaRPr lang="el-GR" sz="2000"/>
                    </a:p>
                  </a:txBody>
                  <a:tcPr marL="1767" marR="1767" marT="1767" marB="0" anchor="ctr">
                    <a:solidFill>
                      <a:schemeClr val="bg2"/>
                    </a:solidFill>
                  </a:tcPr>
                </a:tc>
                <a:tc gridSpan="4">
                  <a:txBody>
                    <a:bodyPr/>
                    <a:lstStyle/>
                    <a:p>
                      <a:r>
                        <a:rPr lang="el-GR" sz="700" u="none" strike="noStrike">
                          <a:effectLst/>
                        </a:rPr>
                        <a:t>Εξειδίκευση κριτηρίου</a:t>
                      </a:r>
                      <a:endParaRPr lang="el-GR" sz="2000"/>
                    </a:p>
                  </a:txBody>
                  <a:tcPr marL="1767" marR="1767" marT="1767" marB="0" anchor="ctr">
                    <a:solidFill>
                      <a:schemeClr val="bg2"/>
                    </a:solidFill>
                  </a:tcPr>
                </a:tc>
                <a:tc hMerge="1">
                  <a:txBody>
                    <a:bodyPr/>
                    <a:lstStyle/>
                    <a:p>
                      <a:pPr algn="ctr" fontAlgn="ctr"/>
                      <a:r>
                        <a:rPr lang="el-GR" sz="600" u="none" strike="noStrike">
                          <a:effectLst/>
                        </a:rPr>
                        <a:t>Περιγραφή κριτηρίου</a:t>
                      </a:r>
                      <a:endParaRPr lang="el-GR" sz="600" b="1" i="0" u="none" strike="noStrike">
                        <a:effectLst/>
                        <a:latin typeface="Verdana" panose="020B0604030504040204" pitchFamily="34" charset="0"/>
                      </a:endParaRPr>
                    </a:p>
                  </a:txBody>
                  <a:tcPr marL="1767" marR="1767" marT="1767" marB="0" anchor="ctr"/>
                </a:tc>
                <a:tc hMerge="1">
                  <a:txBody>
                    <a:bodyPr/>
                    <a:lstStyle/>
                    <a:p>
                      <a:pPr algn="ctr" fontAlgn="ctr"/>
                      <a:r>
                        <a:rPr lang="el-GR" sz="600" u="none" strike="noStrike">
                          <a:effectLst/>
                        </a:rPr>
                        <a:t>Πεδίο ΤΔΕ</a:t>
                      </a:r>
                      <a:endParaRPr lang="el-GR" sz="600" b="1" i="0" u="none" strike="noStrike">
                        <a:effectLst/>
                        <a:latin typeface="Verdana" panose="020B0604030504040204" pitchFamily="34" charset="0"/>
                      </a:endParaRPr>
                    </a:p>
                  </a:txBody>
                  <a:tcPr marL="1767" marR="1767" marT="1767" marB="0" anchor="ctr"/>
                </a:tc>
                <a:tc hMerge="1">
                  <a:txBody>
                    <a:bodyPr/>
                    <a:lstStyle/>
                    <a:p>
                      <a:pPr algn="ctr" fontAlgn="ctr"/>
                      <a:r>
                        <a:rPr lang="el-GR" sz="600" u="none" strike="noStrike" dirty="0">
                          <a:effectLst/>
                        </a:rPr>
                        <a:t>Εξειδίκευση κριτηρίου</a:t>
                      </a:r>
                      <a:endParaRPr lang="el-GR" sz="600" b="1" i="0" u="none" strike="noStrike" dirty="0">
                        <a:effectLst/>
                        <a:latin typeface="Verdana" panose="020B0604030504040204" pitchFamily="34" charset="0"/>
                      </a:endParaRPr>
                    </a:p>
                  </a:txBody>
                  <a:tcPr marL="1767" marR="1767" marT="1767" marB="0" anchor="ctr"/>
                </a:tc>
                <a:tc gridSpan="2">
                  <a:txBody>
                    <a:bodyPr/>
                    <a:lstStyle/>
                    <a:p>
                      <a:r>
                        <a:rPr lang="el-GR" sz="700" u="none" strike="noStrike">
                          <a:effectLst/>
                        </a:rPr>
                        <a:t>Κατάσταση</a:t>
                      </a:r>
                      <a:endParaRPr lang="el-GR" sz="2000"/>
                    </a:p>
                  </a:txBody>
                  <a:tcPr marL="1767" marR="1767" marT="1767" marB="0" anchor="ctr">
                    <a:solidFill>
                      <a:schemeClr val="bg2"/>
                    </a:solidFill>
                  </a:tcPr>
                </a:tc>
                <a:tc hMerge="1">
                  <a:txBody>
                    <a:bodyPr/>
                    <a:lstStyle/>
                    <a:p>
                      <a:pPr algn="ctr" fontAlgn="ctr"/>
                      <a:r>
                        <a:rPr lang="el-GR" sz="600" u="none" strike="noStrike">
                          <a:effectLst/>
                        </a:rPr>
                        <a:t>Κατάσταση</a:t>
                      </a:r>
                      <a:endParaRPr lang="el-GR" sz="600" b="1" i="0" u="none" strike="noStrike">
                        <a:effectLst/>
                        <a:latin typeface="Verdana" panose="020B0604030504040204" pitchFamily="34" charset="0"/>
                      </a:endParaRPr>
                    </a:p>
                  </a:txBody>
                  <a:tcPr marL="1767" marR="1767" marT="1767" marB="0" anchor="ctr"/>
                </a:tc>
                <a:tc gridSpan="2">
                  <a:txBody>
                    <a:bodyPr/>
                    <a:lstStyle/>
                    <a:p>
                      <a:pPr algn="ctr" fontAlgn="ctr"/>
                      <a:r>
                        <a:rPr lang="el-GR" sz="700" u="none" strike="noStrike" dirty="0">
                          <a:effectLst/>
                        </a:rPr>
                        <a:t>Τιμή/Βαθμολογία</a:t>
                      </a:r>
                      <a:endParaRPr lang="el-GR" sz="700" b="1"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a:txBody>
                    <a:bodyPr/>
                    <a:lstStyle/>
                    <a:p>
                      <a:pPr algn="ctr" fontAlgn="ctr"/>
                      <a:r>
                        <a:rPr lang="el-GR" sz="700" u="none" strike="noStrike" dirty="0">
                          <a:effectLst/>
                        </a:rPr>
                        <a:t>Αιτιολόγηση</a:t>
                      </a:r>
                      <a:endParaRPr lang="el-GR" sz="700" b="1" i="0" u="none" strike="noStrike" dirty="0">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1125724858"/>
                  </a:ext>
                </a:extLst>
              </a:tr>
              <a:tr h="362966">
                <a:tc rowSpan="2">
                  <a:txBody>
                    <a:bodyPr/>
                    <a:lstStyle/>
                    <a:p>
                      <a:pPr algn="ctr" fontAlgn="ctr"/>
                      <a:r>
                        <a:rPr lang="el-GR" sz="700" u="none" strike="noStrike" dirty="0">
                          <a:effectLst/>
                        </a:rPr>
                        <a:t>2.1</a:t>
                      </a:r>
                      <a:endParaRPr lang="el-GR" sz="700" b="1" i="0" u="none" strike="noStrike" dirty="0">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dirty="0">
                          <a:effectLst/>
                        </a:rPr>
                        <a:t>Τήρηση θεσμικού πλαισίου ως προς τις δημόσιες συμβάσεις έργων, μελετών, προμηθειών και υπηρεσιών</a:t>
                      </a:r>
                      <a:endParaRPr lang="el-GR" sz="700" b="1" i="0" u="none" strike="noStrike" dirty="0">
                        <a:effectLst/>
                        <a:latin typeface="Verdana" panose="020B0604030504040204" pitchFamily="34" charset="0"/>
                      </a:endParaRPr>
                    </a:p>
                  </a:txBody>
                  <a:tcPr marL="1767" marR="1767" marT="1767" marB="0" anchor="ctr">
                    <a:solidFill>
                      <a:schemeClr val="bg2"/>
                    </a:solidFill>
                  </a:tcPr>
                </a:tc>
                <a:tc rowSpan="2">
                  <a:txBody>
                    <a:bodyPr/>
                    <a:lstStyle/>
                    <a:p>
                      <a:r>
                        <a:rPr lang="el-GR" sz="700" u="none" strike="noStrike" dirty="0">
                          <a:effectLst/>
                        </a:rPr>
                        <a:t> </a:t>
                      </a:r>
                      <a:endParaRPr lang="el-GR" sz="2000" dirty="0"/>
                    </a:p>
                  </a:txBody>
                  <a:tcPr marL="1767" marR="1767" marT="1767" marB="0" anchor="ctr">
                    <a:solidFill>
                      <a:schemeClr val="bg2"/>
                    </a:solidFill>
                  </a:tcPr>
                </a:tc>
                <a:tc rowSpan="2" gridSpan="4">
                  <a:txBody>
                    <a:bodyPr/>
                    <a:lstStyle/>
                    <a:p>
                      <a:r>
                        <a:rPr lang="el-GR" sz="700" u="none" strike="noStrike" dirty="0">
                          <a:effectLst/>
                        </a:rPr>
                        <a:t>Εξετάζεται εάν το προτεινόμενο στο ΤΔΠ θεσμικό πλαίσιο υλοποίησης της πράξης (</a:t>
                      </a:r>
                      <a:r>
                        <a:rPr lang="el-GR" sz="700" u="none" strike="noStrike" dirty="0" err="1">
                          <a:effectLst/>
                        </a:rPr>
                        <a:t>υποέργο</a:t>
                      </a:r>
                      <a:r>
                        <a:rPr lang="el-GR" sz="700" u="none" strike="noStrike" dirty="0">
                          <a:effectLst/>
                        </a:rPr>
                        <a:t>/α)  συνάδει με το εθνικό και </a:t>
                      </a:r>
                      <a:r>
                        <a:rPr lang="el-GR" sz="700" u="none" strike="noStrike" dirty="0" err="1">
                          <a:effectLst/>
                        </a:rPr>
                        <a:t>ενωσιακό</a:t>
                      </a:r>
                      <a:r>
                        <a:rPr lang="el-GR" sz="700" u="none" strike="noStrike" dirty="0">
                          <a:effectLst/>
                        </a:rPr>
                        <a:t> δίκαιο περί δημόσιων συμβάσεων έργου και υπηρεσιών</a:t>
                      </a:r>
                      <a:endParaRPr lang="el-GR" sz="2000" dirty="0"/>
                    </a:p>
                  </a:txBody>
                  <a:tcPr marL="1767" marR="1767" marT="1767" marB="0" anchor="ctr">
                    <a:solidFill>
                      <a:schemeClr val="bg2"/>
                    </a:solidFill>
                  </a:tcPr>
                </a:tc>
                <a:tc rowSpan="2" hMerge="1">
                  <a:txBody>
                    <a:bodyPr/>
                    <a:lstStyle/>
                    <a:p>
                      <a:pPr algn="l" fontAlgn="ctr"/>
                      <a:r>
                        <a:rPr lang="el-GR" sz="600" u="none" strike="noStrike">
                          <a:effectLst/>
                        </a:rPr>
                        <a:t>Τήρηση θεσμικού πλαισίου ως προς τις δημόσιες συμβάσεις έργων, μελετών, προμηθειών και υπηρεσιών</a:t>
                      </a:r>
                      <a:endParaRPr lang="el-GR" sz="600" b="1" i="0" u="none" strike="noStrike">
                        <a:effectLst/>
                        <a:latin typeface="Verdana" panose="020B0604030504040204" pitchFamily="34" charset="0"/>
                      </a:endParaRPr>
                    </a:p>
                  </a:txBody>
                  <a:tcPr marL="1767" marR="1767" marT="1767" marB="0" anchor="ctr"/>
                </a:tc>
                <a:tc rowSpan="2" hMerge="1">
                  <a:txBody>
                    <a:bodyPr/>
                    <a:lstStyle/>
                    <a:p>
                      <a:pPr algn="ctr" fontAlgn="ctr"/>
                      <a:r>
                        <a:rPr lang="el-GR" sz="600" u="none" strike="noStrike">
                          <a:effectLst/>
                        </a:rPr>
                        <a:t> </a:t>
                      </a:r>
                      <a:endParaRPr lang="el-GR" sz="600" b="0" i="0" u="none" strike="noStrike">
                        <a:effectLst/>
                        <a:latin typeface="Verdana" panose="020B0604030504040204" pitchFamily="34" charset="0"/>
                      </a:endParaRPr>
                    </a:p>
                  </a:txBody>
                  <a:tcPr marL="1767" marR="1767" marT="1767" marB="0" anchor="ctr"/>
                </a:tc>
                <a:tc rowSpan="2" hMerge="1">
                  <a:txBody>
                    <a:bodyPr/>
                    <a:lstStyle/>
                    <a:p>
                      <a:pPr algn="just" fontAlgn="ctr"/>
                      <a:r>
                        <a:rPr lang="el-GR" sz="600" u="none" strike="noStrike" dirty="0">
                          <a:effectLst/>
                        </a:rPr>
                        <a:t>Εξετάζεται εάν το προτεινόμενο στο ΤΔΠ θεσμικό πλαίσιο υλοποίησης της πράξης (</a:t>
                      </a:r>
                      <a:r>
                        <a:rPr lang="el-GR" sz="600" u="none" strike="noStrike" dirty="0" err="1">
                          <a:effectLst/>
                        </a:rPr>
                        <a:t>υποέργο</a:t>
                      </a:r>
                      <a:r>
                        <a:rPr lang="el-GR" sz="600" u="none" strike="noStrike" dirty="0">
                          <a:effectLst/>
                        </a:rPr>
                        <a:t>/α)  συνάδει με το εθνικό και </a:t>
                      </a:r>
                      <a:r>
                        <a:rPr lang="el-GR" sz="600" u="none" strike="noStrike" dirty="0" err="1">
                          <a:effectLst/>
                        </a:rPr>
                        <a:t>ενωσιακό</a:t>
                      </a:r>
                      <a:r>
                        <a:rPr lang="el-GR" sz="600" u="none" strike="noStrike" dirty="0">
                          <a:effectLst/>
                        </a:rPr>
                        <a:t> δίκαιο περί δημόσιων συμβάσεων έργου και υπηρεσιών</a:t>
                      </a:r>
                      <a:endParaRPr lang="el-GR" sz="600" b="0" i="0" u="none" strike="noStrike" dirty="0">
                        <a:effectLst/>
                        <a:latin typeface="Verdana" panose="020B0604030504040204" pitchFamily="34" charset="0"/>
                      </a:endParaRPr>
                    </a:p>
                  </a:txBody>
                  <a:tcPr marL="1767" marR="1767" marT="1767" marB="0" anchor="ctr"/>
                </a:tc>
                <a:tc gridSpan="2">
                  <a:txBody>
                    <a:bodyPr/>
                    <a:lstStyle/>
                    <a:p>
                      <a:r>
                        <a:rPr lang="el-GR" sz="700" u="none" strike="noStrike">
                          <a:effectLst/>
                        </a:rPr>
                        <a:t>Τηρείται το θεσμικό πλαίσιο δημοσίων συμβάσεων έργων, μελετών, προμηθειών και υπηρεσιών - συνάδει με το εθνικό και ενωσιακό δίκαιο</a:t>
                      </a:r>
                      <a:endParaRPr lang="el-GR" sz="2000"/>
                    </a:p>
                  </a:txBody>
                  <a:tcPr marL="1767" marR="1767" marT="1767" marB="0" anchor="ctr">
                    <a:solidFill>
                      <a:schemeClr val="bg2"/>
                    </a:solidFill>
                  </a:tcPr>
                </a:tc>
                <a:tc hMerge="1">
                  <a:txBody>
                    <a:bodyPr/>
                    <a:lstStyle/>
                    <a:p>
                      <a:pPr algn="ctr" fontAlgn="ctr"/>
                      <a:r>
                        <a:rPr lang="el-GR" sz="600" u="none" strike="noStrike">
                          <a:effectLst/>
                        </a:rPr>
                        <a:t>Τηρείται το θεσμικό πλαίσιο δημοσίων συμβάσεων έργων, μελετών, προμηθειών και υπηρεσιών - συνάδει με το εθνικό και ενωσιακό δίκαιο</a:t>
                      </a:r>
                      <a:endParaRPr lang="el-GR" sz="600" b="0" i="0" u="none" strike="noStrike">
                        <a:effectLst/>
                        <a:latin typeface="Verdana" panose="020B0604030504040204" pitchFamily="34" charset="0"/>
                      </a:endParaRPr>
                    </a:p>
                  </a:txBody>
                  <a:tcPr marL="1767" marR="1767" marT="1767" marB="0" anchor="ctr"/>
                </a:tc>
                <a:tc>
                  <a:txBody>
                    <a:bodyPr/>
                    <a:lstStyle/>
                    <a:p>
                      <a:pPr algn="ctr" fontAlgn="ctr"/>
                      <a:r>
                        <a:rPr lang="el-GR" sz="700" u="none" strike="noStrike">
                          <a:effectLst/>
                        </a:rPr>
                        <a:t>ΝΑΙ</a:t>
                      </a:r>
                      <a:endParaRPr lang="el-GR" sz="700" b="0"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 </a:t>
                      </a:r>
                      <a:endParaRPr lang="el-GR" sz="700" b="0"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 </a:t>
                      </a:r>
                      <a:endParaRPr lang="el-GR" sz="700" b="0" i="0" u="none" strike="noStrike">
                        <a:solidFill>
                          <a:srgbClr val="FF0000"/>
                        </a:solidFill>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4227444014"/>
                  </a:ext>
                </a:extLst>
              </a:tr>
              <a:tr h="157592">
                <a:tc vMerge="1">
                  <a:txBody>
                    <a:bodyPr/>
                    <a:lstStyle/>
                    <a:p>
                      <a:endParaRPr lang="el-GR"/>
                    </a:p>
                  </a:txBody>
                  <a:tcPr/>
                </a:tc>
                <a:tc vMerge="1">
                  <a:txBody>
                    <a:bodyPr/>
                    <a:lstStyle/>
                    <a:p>
                      <a:endParaRPr lang="el-GR"/>
                    </a:p>
                  </a:txBody>
                  <a:tcPr/>
                </a:tc>
                <a:tc vMerge="1">
                  <a:txBody>
                    <a:bodyPr/>
                    <a:lstStyle/>
                    <a:p>
                      <a:endParaRPr lang="el-GR"/>
                    </a:p>
                  </a:txBody>
                  <a:tcPr/>
                </a:tc>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2">
                  <a:txBody>
                    <a:bodyPr/>
                    <a:lstStyle/>
                    <a:p>
                      <a:r>
                        <a:rPr lang="el-GR" sz="700" u="none" strike="noStrike" dirty="0">
                          <a:effectLst/>
                        </a:rPr>
                        <a:t>ΔΕΝ τηρείται το θεσμικό πλαίσιο δημοσίων συμβάσεων έργων, μελετών, προμηθειών και υπηρεσιών - ΔΕΝ  συνάδει με το εθνικό και </a:t>
                      </a:r>
                      <a:r>
                        <a:rPr lang="el-GR" sz="700" u="none" strike="noStrike" dirty="0" err="1">
                          <a:effectLst/>
                        </a:rPr>
                        <a:t>ενωσιακό</a:t>
                      </a:r>
                      <a:r>
                        <a:rPr lang="el-GR" sz="700" u="none" strike="noStrike" dirty="0">
                          <a:effectLst/>
                        </a:rPr>
                        <a:t> δίκαιο</a:t>
                      </a:r>
                      <a:endParaRPr lang="el-GR" sz="2000" dirty="0"/>
                    </a:p>
                  </a:txBody>
                  <a:tcPr marL="1767" marR="1767" marT="1767" marB="0" anchor="ctr">
                    <a:solidFill>
                      <a:schemeClr val="bg2"/>
                    </a:solidFill>
                  </a:tcPr>
                </a:tc>
                <a:tc hMerge="1">
                  <a:txBody>
                    <a:bodyPr/>
                    <a:lstStyle/>
                    <a:p>
                      <a:pPr algn="ctr" fontAlgn="ctr"/>
                      <a:r>
                        <a:rPr lang="el-GR" sz="600" u="none" strike="noStrike" dirty="0">
                          <a:effectLst/>
                        </a:rPr>
                        <a:t>ΔΕΝ τηρείται το θεσμικό πλαίσιο δημοσίων συμβάσεων έργων, μελετών, προμηθειών και υπηρεσιών - ΔΕΝ  συνάδει με το εθνικό και </a:t>
                      </a:r>
                      <a:r>
                        <a:rPr lang="el-GR" sz="600" u="none" strike="noStrike" dirty="0" err="1">
                          <a:effectLst/>
                        </a:rPr>
                        <a:t>ενωσιακό</a:t>
                      </a:r>
                      <a:r>
                        <a:rPr lang="el-GR" sz="600" u="none" strike="noStrike" dirty="0">
                          <a:effectLst/>
                        </a:rPr>
                        <a:t> δίκαιο</a:t>
                      </a:r>
                      <a:endParaRPr lang="el-GR" sz="600" b="0" i="0" u="none" strike="noStrike" dirty="0">
                        <a:effectLst/>
                        <a:latin typeface="Verdana" panose="020B0604030504040204" pitchFamily="34" charset="0"/>
                      </a:endParaRPr>
                    </a:p>
                  </a:txBody>
                  <a:tcPr marL="1767" marR="1767" marT="1767" marB="0" anchor="ctr"/>
                </a:tc>
                <a:tc>
                  <a:txBody>
                    <a:bodyPr/>
                    <a:lstStyle/>
                    <a:p>
                      <a:pPr algn="ctr" fontAlgn="ctr"/>
                      <a:r>
                        <a:rPr lang="el-GR" sz="700" u="none" strike="noStrike">
                          <a:effectLst/>
                        </a:rPr>
                        <a:t>ΟΧΙ</a:t>
                      </a:r>
                      <a:endParaRPr lang="el-GR" sz="700" b="0" i="0" u="none" strike="noStrike">
                        <a:effectLst/>
                        <a:latin typeface="Verdana" panose="020B0604030504040204" pitchFamily="34" charset="0"/>
                      </a:endParaRPr>
                    </a:p>
                  </a:txBody>
                  <a:tcPr marL="1767" marR="1767" marT="1767"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2771657589"/>
                  </a:ext>
                </a:extLst>
              </a:tr>
              <a:tr h="291206">
                <a:tc rowSpan="2">
                  <a:txBody>
                    <a:bodyPr/>
                    <a:lstStyle/>
                    <a:p>
                      <a:pPr algn="ctr" fontAlgn="ctr"/>
                      <a:r>
                        <a:rPr lang="el-GR" sz="700" u="none" strike="noStrike">
                          <a:effectLst/>
                        </a:rPr>
                        <a:t>2.2</a:t>
                      </a:r>
                      <a:endParaRPr lang="el-GR" sz="700" b="1"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dirty="0">
                          <a:effectLst/>
                        </a:rPr>
                        <a:t>Τήρηση θεσμικού πλαισίου πλην δημοσίων συμβάσεων</a:t>
                      </a:r>
                      <a:endParaRPr lang="el-GR" sz="700" b="1" i="0" u="none" strike="noStrike" dirty="0">
                        <a:effectLst/>
                        <a:latin typeface="Verdana" panose="020B0604030504040204" pitchFamily="34" charset="0"/>
                      </a:endParaRPr>
                    </a:p>
                  </a:txBody>
                  <a:tcPr marL="1767" marR="1767" marT="1767" marB="0" anchor="ctr">
                    <a:solidFill>
                      <a:schemeClr val="bg2"/>
                    </a:solidFill>
                  </a:tcPr>
                </a:tc>
                <a:tc rowSpan="2">
                  <a:txBody>
                    <a:bodyPr/>
                    <a:lstStyle/>
                    <a:p>
                      <a:r>
                        <a:rPr lang="el-GR" sz="700" u="none" strike="noStrike">
                          <a:effectLst/>
                        </a:rPr>
                        <a:t> </a:t>
                      </a:r>
                      <a:endParaRPr lang="el-GR" sz="2000"/>
                    </a:p>
                  </a:txBody>
                  <a:tcPr marL="1767" marR="1767" marT="1767" marB="0" anchor="ctr">
                    <a:solidFill>
                      <a:schemeClr val="bg2"/>
                    </a:solidFill>
                  </a:tcPr>
                </a:tc>
                <a:tc rowSpan="2" gridSpan="4">
                  <a:txBody>
                    <a:bodyPr/>
                    <a:lstStyle/>
                    <a:p>
                      <a:r>
                        <a:rPr lang="el-GR" sz="700" u="none" strike="noStrike" dirty="0">
                          <a:effectLst/>
                        </a:rPr>
                        <a:t>Εξετάζεται εάν το προτεινόμενο στο ΤΔΠ θεσμικό πλαίσιο υλοποίησης της πράξης (</a:t>
                      </a:r>
                      <a:r>
                        <a:rPr lang="el-GR" sz="700" u="none" strike="noStrike" dirty="0" err="1">
                          <a:effectLst/>
                        </a:rPr>
                        <a:t>υποέργο</a:t>
                      </a:r>
                      <a:r>
                        <a:rPr lang="el-GR" sz="700" u="none" strike="noStrike" dirty="0">
                          <a:effectLst/>
                        </a:rPr>
                        <a:t>/α) </a:t>
                      </a:r>
                      <a:r>
                        <a:rPr lang="el-GR" sz="700" u="none" strike="noStrike" dirty="0" err="1">
                          <a:effectLst/>
                        </a:rPr>
                        <a:t>υποέργων</a:t>
                      </a:r>
                      <a:r>
                        <a:rPr lang="el-GR" sz="700" u="none" strike="noStrike" dirty="0">
                          <a:effectLst/>
                        </a:rPr>
                        <a:t> συνάδει με το εθνικό και </a:t>
                      </a:r>
                      <a:r>
                        <a:rPr lang="el-GR" sz="700" u="none" strike="noStrike" dirty="0" err="1">
                          <a:effectLst/>
                        </a:rPr>
                        <a:t>ενωσιακό</a:t>
                      </a:r>
                      <a:r>
                        <a:rPr lang="el-GR" sz="700" u="none" strike="noStrike" dirty="0">
                          <a:effectLst/>
                        </a:rPr>
                        <a:t> δίκαιο, για θέματα πλην δημοσίων συμβάσεων</a:t>
                      </a:r>
                      <a:br>
                        <a:rPr lang="el-GR" sz="700" u="none" strike="noStrike" dirty="0">
                          <a:effectLst/>
                        </a:rPr>
                      </a:br>
                      <a:endParaRPr lang="el-GR" sz="2000" dirty="0"/>
                    </a:p>
                  </a:txBody>
                  <a:tcPr marL="1767" marR="1767" marT="1767" marB="0" anchor="ctr">
                    <a:solidFill>
                      <a:schemeClr val="bg2"/>
                    </a:solidFill>
                  </a:tcPr>
                </a:tc>
                <a:tc rowSpan="2" hMerge="1">
                  <a:txBody>
                    <a:bodyPr/>
                    <a:lstStyle/>
                    <a:p>
                      <a:pPr algn="l" fontAlgn="ctr"/>
                      <a:r>
                        <a:rPr lang="el-GR" sz="600" u="none" strike="noStrike">
                          <a:effectLst/>
                        </a:rPr>
                        <a:t>Τήρηση θεσμικού πλαισίου πλην δημοσίων συμβάσεων</a:t>
                      </a:r>
                      <a:endParaRPr lang="el-GR" sz="600" b="1" i="0" u="none" strike="noStrike">
                        <a:effectLst/>
                        <a:latin typeface="Verdana" panose="020B0604030504040204" pitchFamily="34" charset="0"/>
                      </a:endParaRPr>
                    </a:p>
                  </a:txBody>
                  <a:tcPr marL="1767" marR="1767" marT="1767" marB="0" anchor="ctr"/>
                </a:tc>
                <a:tc rowSpan="2" hMerge="1">
                  <a:txBody>
                    <a:bodyPr/>
                    <a:lstStyle/>
                    <a:p>
                      <a:pPr algn="ctr" fontAlgn="ctr"/>
                      <a:r>
                        <a:rPr lang="el-GR" sz="600" u="none" strike="noStrike">
                          <a:effectLst/>
                        </a:rPr>
                        <a:t> </a:t>
                      </a:r>
                      <a:endParaRPr lang="el-GR" sz="600" b="0" i="0" u="none" strike="noStrike">
                        <a:effectLst/>
                        <a:latin typeface="Verdana" panose="020B0604030504040204" pitchFamily="34" charset="0"/>
                      </a:endParaRPr>
                    </a:p>
                  </a:txBody>
                  <a:tcPr marL="1767" marR="1767" marT="1767" marB="0" anchor="ctr"/>
                </a:tc>
                <a:tc rowSpan="2" hMerge="1">
                  <a:txBody>
                    <a:bodyPr/>
                    <a:lstStyle/>
                    <a:p>
                      <a:pPr algn="just" fontAlgn="ctr"/>
                      <a:r>
                        <a:rPr lang="el-GR" sz="600" u="none" strike="noStrike" dirty="0">
                          <a:effectLst/>
                        </a:rPr>
                        <a:t>Εξετάζεται εάν το προτεινόμενο στο ΤΔΠ θεσμικό πλαίσιο υλοποίησης της πράξης (</a:t>
                      </a:r>
                      <a:r>
                        <a:rPr lang="el-GR" sz="600" u="none" strike="noStrike" dirty="0" err="1">
                          <a:effectLst/>
                        </a:rPr>
                        <a:t>υποέργο</a:t>
                      </a:r>
                      <a:r>
                        <a:rPr lang="el-GR" sz="600" u="none" strike="noStrike" dirty="0">
                          <a:effectLst/>
                        </a:rPr>
                        <a:t>/α) </a:t>
                      </a:r>
                      <a:r>
                        <a:rPr lang="el-GR" sz="600" u="none" strike="noStrike" dirty="0" err="1">
                          <a:effectLst/>
                        </a:rPr>
                        <a:t>υποέργων</a:t>
                      </a:r>
                      <a:r>
                        <a:rPr lang="el-GR" sz="600" u="none" strike="noStrike" dirty="0">
                          <a:effectLst/>
                        </a:rPr>
                        <a:t> συνάδει με το εθνικό και </a:t>
                      </a:r>
                      <a:r>
                        <a:rPr lang="el-GR" sz="600" u="none" strike="noStrike" dirty="0" err="1">
                          <a:effectLst/>
                        </a:rPr>
                        <a:t>ενωσιακό</a:t>
                      </a:r>
                      <a:r>
                        <a:rPr lang="el-GR" sz="600" u="none" strike="noStrike" dirty="0">
                          <a:effectLst/>
                        </a:rPr>
                        <a:t> δίκαιο, για θέματα πλην δημοσίων συμβάσεων</a:t>
                      </a:r>
                      <a:br>
                        <a:rPr lang="el-GR" sz="600" u="none" strike="noStrike" dirty="0">
                          <a:effectLst/>
                        </a:rPr>
                      </a:br>
                      <a:endParaRPr lang="el-GR" sz="600" b="0" i="0" u="none" strike="noStrike" dirty="0">
                        <a:effectLst/>
                        <a:latin typeface="Verdana" panose="020B0604030504040204" pitchFamily="34" charset="0"/>
                      </a:endParaRPr>
                    </a:p>
                  </a:txBody>
                  <a:tcPr marL="1767" marR="1767" marT="1767" marB="0" anchor="ctr"/>
                </a:tc>
                <a:tc gridSpan="2">
                  <a:txBody>
                    <a:bodyPr/>
                    <a:lstStyle/>
                    <a:p>
                      <a:r>
                        <a:rPr lang="el-GR" sz="700" u="none" strike="noStrike" dirty="0">
                          <a:effectLst/>
                        </a:rPr>
                        <a:t>Τηρείται το θεσμικό πλαίσιο για έργα πλην δημοσίων συμβάσεων και συνάδει με το εθνικό και </a:t>
                      </a:r>
                      <a:r>
                        <a:rPr lang="el-GR" sz="700" u="none" strike="noStrike" dirty="0" err="1">
                          <a:effectLst/>
                        </a:rPr>
                        <a:t>ενωσιακό</a:t>
                      </a:r>
                      <a:r>
                        <a:rPr lang="el-GR" sz="700" u="none" strike="noStrike" dirty="0">
                          <a:effectLst/>
                        </a:rPr>
                        <a:t> δίκαιο</a:t>
                      </a:r>
                      <a:endParaRPr lang="el-GR" sz="2000" dirty="0"/>
                    </a:p>
                  </a:txBody>
                  <a:tcPr marL="1767" marR="1767" marT="1767" marB="0" anchor="ctr">
                    <a:solidFill>
                      <a:schemeClr val="bg2"/>
                    </a:solidFill>
                  </a:tcPr>
                </a:tc>
                <a:tc hMerge="1">
                  <a:txBody>
                    <a:bodyPr/>
                    <a:lstStyle/>
                    <a:p>
                      <a:pPr algn="ctr" fontAlgn="ctr"/>
                      <a:r>
                        <a:rPr lang="el-GR" sz="600" u="none" strike="noStrike" dirty="0">
                          <a:effectLst/>
                        </a:rPr>
                        <a:t>Τηρείται το θεσμικό πλαίσιο για έργα πλην δημοσίων συμβάσεων και συνάδει με το εθνικό και </a:t>
                      </a:r>
                      <a:r>
                        <a:rPr lang="el-GR" sz="600" u="none" strike="noStrike" dirty="0" err="1">
                          <a:effectLst/>
                        </a:rPr>
                        <a:t>ενωσιακό</a:t>
                      </a:r>
                      <a:r>
                        <a:rPr lang="el-GR" sz="600" u="none" strike="noStrike" dirty="0">
                          <a:effectLst/>
                        </a:rPr>
                        <a:t> δίκαιο</a:t>
                      </a:r>
                      <a:endParaRPr lang="el-GR" sz="600" b="0" i="0" u="none" strike="noStrike" dirty="0">
                        <a:effectLst/>
                        <a:latin typeface="Verdana" panose="020B0604030504040204" pitchFamily="34" charset="0"/>
                      </a:endParaRPr>
                    </a:p>
                  </a:txBody>
                  <a:tcPr marL="1767" marR="1767" marT="1767" marB="0" anchor="ctr"/>
                </a:tc>
                <a:tc>
                  <a:txBody>
                    <a:bodyPr/>
                    <a:lstStyle/>
                    <a:p>
                      <a:pPr algn="ctr" fontAlgn="ctr"/>
                      <a:r>
                        <a:rPr lang="el-GR" sz="700" u="none" strike="noStrike">
                          <a:effectLst/>
                        </a:rPr>
                        <a:t>ΝΑΙ</a:t>
                      </a:r>
                      <a:endParaRPr lang="el-GR" sz="700" b="0"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 </a:t>
                      </a:r>
                      <a:endParaRPr lang="el-GR" sz="700" b="0"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 </a:t>
                      </a:r>
                      <a:endParaRPr lang="el-GR" sz="700" b="0" i="0" u="none" strike="noStrike">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217308591"/>
                  </a:ext>
                </a:extLst>
              </a:tr>
              <a:tr h="62479">
                <a:tc vMerge="1">
                  <a:txBody>
                    <a:bodyPr/>
                    <a:lstStyle/>
                    <a:p>
                      <a:endParaRPr lang="el-GR"/>
                    </a:p>
                  </a:txBody>
                  <a:tcPr/>
                </a:tc>
                <a:tc vMerge="1">
                  <a:txBody>
                    <a:bodyPr/>
                    <a:lstStyle/>
                    <a:p>
                      <a:endParaRPr lang="el-GR"/>
                    </a:p>
                  </a:txBody>
                  <a:tcPr/>
                </a:tc>
                <a:tc vMerge="1">
                  <a:txBody>
                    <a:bodyPr/>
                    <a:lstStyle/>
                    <a:p>
                      <a:endParaRPr lang="el-GR"/>
                    </a:p>
                  </a:txBody>
                  <a:tcPr/>
                </a:tc>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2">
                  <a:txBody>
                    <a:bodyPr/>
                    <a:lstStyle/>
                    <a:p>
                      <a:r>
                        <a:rPr lang="el-GR" sz="700" u="none" strike="noStrike" dirty="0">
                          <a:effectLst/>
                        </a:rPr>
                        <a:t>ΔΕΝ τηρείται το θεσμικό πλαίσιο για έργα πλην δημοσίων συμβάσεων και ΔΕΝ συνάδει με το εθνικό και </a:t>
                      </a:r>
                      <a:r>
                        <a:rPr lang="el-GR" sz="700" u="none" strike="noStrike" dirty="0" err="1">
                          <a:effectLst/>
                        </a:rPr>
                        <a:t>ενωσιακό</a:t>
                      </a:r>
                      <a:r>
                        <a:rPr lang="el-GR" sz="700" u="none" strike="noStrike" dirty="0">
                          <a:effectLst/>
                        </a:rPr>
                        <a:t> δίκαιο</a:t>
                      </a:r>
                      <a:endParaRPr lang="el-GR" sz="2000" dirty="0"/>
                    </a:p>
                  </a:txBody>
                  <a:tcPr marL="1767" marR="1767" marT="1767" marB="0" anchor="ctr">
                    <a:solidFill>
                      <a:schemeClr val="bg2"/>
                    </a:solidFill>
                  </a:tcPr>
                </a:tc>
                <a:tc hMerge="1">
                  <a:txBody>
                    <a:bodyPr/>
                    <a:lstStyle/>
                    <a:p>
                      <a:pPr algn="ctr" fontAlgn="ctr"/>
                      <a:r>
                        <a:rPr lang="el-GR" sz="600" u="none" strike="noStrike" dirty="0">
                          <a:effectLst/>
                        </a:rPr>
                        <a:t>ΔΕΝ τηρείται το θεσμικό πλαίσιο για έργα πλην δημοσίων συμβάσεων και ΔΕΝ συνάδει με το εθνικό και </a:t>
                      </a:r>
                      <a:r>
                        <a:rPr lang="el-GR" sz="600" u="none" strike="noStrike" dirty="0" err="1">
                          <a:effectLst/>
                        </a:rPr>
                        <a:t>ενωσιακό</a:t>
                      </a:r>
                      <a:r>
                        <a:rPr lang="el-GR" sz="600" u="none" strike="noStrike" dirty="0">
                          <a:effectLst/>
                        </a:rPr>
                        <a:t> δίκαιο</a:t>
                      </a:r>
                      <a:endParaRPr lang="el-GR" sz="600" b="0" i="0" u="none" strike="noStrike" dirty="0">
                        <a:effectLst/>
                        <a:latin typeface="Verdana" panose="020B0604030504040204" pitchFamily="34" charset="0"/>
                      </a:endParaRPr>
                    </a:p>
                  </a:txBody>
                  <a:tcPr marL="1767" marR="1767" marT="1767" marB="0" anchor="ctr"/>
                </a:tc>
                <a:tc>
                  <a:txBody>
                    <a:bodyPr/>
                    <a:lstStyle/>
                    <a:p>
                      <a:pPr algn="ctr" fontAlgn="ctr"/>
                      <a:r>
                        <a:rPr lang="el-GR" sz="700" u="none" strike="noStrike">
                          <a:effectLst/>
                        </a:rPr>
                        <a:t>ΟΧΙ</a:t>
                      </a:r>
                      <a:endParaRPr lang="el-GR" sz="700" b="0" i="0" u="none" strike="noStrike">
                        <a:effectLst/>
                        <a:latin typeface="Verdana" panose="020B0604030504040204" pitchFamily="34" charset="0"/>
                      </a:endParaRPr>
                    </a:p>
                  </a:txBody>
                  <a:tcPr marL="1767" marR="1767" marT="1767"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333522016"/>
                  </a:ext>
                </a:extLst>
              </a:tr>
              <a:tr h="228568">
                <a:tc rowSpan="2">
                  <a:txBody>
                    <a:bodyPr/>
                    <a:lstStyle/>
                    <a:p>
                      <a:pPr algn="ctr" fontAlgn="ctr"/>
                      <a:r>
                        <a:rPr lang="el-GR" sz="700" u="none" strike="noStrike">
                          <a:effectLst/>
                        </a:rPr>
                        <a:t>2.3</a:t>
                      </a:r>
                      <a:endParaRPr lang="el-GR" sz="700" b="1"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Συμβατότητα της πράξης με τους κανόνες του ανταγωνισμού και των κρατικών ενισχύσεων. </a:t>
                      </a:r>
                      <a:endParaRPr lang="el-GR" sz="700" b="1" i="0" u="none" strike="noStrike">
                        <a:effectLst/>
                        <a:latin typeface="Verdana" panose="020B0604030504040204" pitchFamily="34" charset="0"/>
                      </a:endParaRPr>
                    </a:p>
                  </a:txBody>
                  <a:tcPr marL="1767" marR="1767" marT="1767" marB="0" anchor="ctr">
                    <a:solidFill>
                      <a:schemeClr val="bg2"/>
                    </a:solidFill>
                  </a:tcPr>
                </a:tc>
                <a:tc rowSpan="2">
                  <a:txBody>
                    <a:bodyPr/>
                    <a:lstStyle/>
                    <a:p>
                      <a:r>
                        <a:rPr lang="el-GR" sz="700" u="none" strike="noStrike">
                          <a:effectLst/>
                        </a:rPr>
                        <a:t> </a:t>
                      </a:r>
                      <a:endParaRPr lang="el-GR" sz="2000"/>
                    </a:p>
                  </a:txBody>
                  <a:tcPr marL="1767" marR="1767" marT="1767" marB="0" anchor="ctr">
                    <a:solidFill>
                      <a:schemeClr val="bg2"/>
                    </a:solidFill>
                  </a:tcPr>
                </a:tc>
                <a:tc rowSpan="2" gridSpan="4">
                  <a:txBody>
                    <a:bodyPr/>
                    <a:lstStyle/>
                    <a:p>
                      <a:r>
                        <a:rPr lang="el-GR" sz="700" u="none" strike="noStrike" dirty="0">
                          <a:effectLst/>
                        </a:rPr>
                        <a:t>Εξετάζεται η συμβατότητά της με το κανονιστικό πλαίσιο των κρατικών ενισχύσεων</a:t>
                      </a:r>
                      <a:endParaRPr lang="el-GR" sz="2000" dirty="0"/>
                    </a:p>
                  </a:txBody>
                  <a:tcPr marL="1767" marR="1767" marT="1767" marB="0" anchor="ctr">
                    <a:solidFill>
                      <a:schemeClr val="bg2"/>
                    </a:solidFill>
                  </a:tcPr>
                </a:tc>
                <a:tc rowSpan="2" hMerge="1">
                  <a:txBody>
                    <a:bodyPr/>
                    <a:lstStyle/>
                    <a:p>
                      <a:pPr algn="l" fontAlgn="ctr"/>
                      <a:r>
                        <a:rPr lang="el-GR" sz="600" u="none" strike="noStrike">
                          <a:effectLst/>
                        </a:rPr>
                        <a:t>Συμβατότητα της πράξης με τους κανόνες του ανταγωνισμού και των κρατικών ενισχύσεων. </a:t>
                      </a:r>
                      <a:endParaRPr lang="el-GR" sz="600" b="1" i="0" u="none" strike="noStrike">
                        <a:effectLst/>
                        <a:latin typeface="Verdana" panose="020B0604030504040204" pitchFamily="34" charset="0"/>
                      </a:endParaRPr>
                    </a:p>
                  </a:txBody>
                  <a:tcPr marL="1767" marR="1767" marT="1767" marB="0" anchor="ctr"/>
                </a:tc>
                <a:tc rowSpan="2" hMerge="1">
                  <a:txBody>
                    <a:bodyPr/>
                    <a:lstStyle/>
                    <a:p>
                      <a:pPr algn="ctr" fontAlgn="ctr"/>
                      <a:r>
                        <a:rPr lang="el-GR" sz="600" u="none" strike="noStrike">
                          <a:effectLst/>
                        </a:rPr>
                        <a:t> </a:t>
                      </a:r>
                      <a:endParaRPr lang="el-GR" sz="600" b="0" i="0" u="none" strike="noStrike">
                        <a:effectLst/>
                        <a:latin typeface="Verdana" panose="020B0604030504040204" pitchFamily="34" charset="0"/>
                      </a:endParaRPr>
                    </a:p>
                  </a:txBody>
                  <a:tcPr marL="1767" marR="1767" marT="1767" marB="0" anchor="ctr"/>
                </a:tc>
                <a:tc rowSpan="2" hMerge="1">
                  <a:txBody>
                    <a:bodyPr/>
                    <a:lstStyle/>
                    <a:p>
                      <a:pPr algn="just" fontAlgn="ctr"/>
                      <a:r>
                        <a:rPr lang="el-GR" sz="600" u="none" strike="noStrike" dirty="0">
                          <a:effectLst/>
                        </a:rPr>
                        <a:t>Εξετάζεται η συμβατότητά της με το κανονιστικό πλαίσιο των κρατικών ενισχύσεων</a:t>
                      </a:r>
                      <a:endParaRPr lang="el-GR" sz="600" b="0" i="0" u="none" strike="noStrike" dirty="0">
                        <a:effectLst/>
                        <a:latin typeface="Verdana" panose="020B0604030504040204" pitchFamily="34" charset="0"/>
                      </a:endParaRPr>
                    </a:p>
                  </a:txBody>
                  <a:tcPr marL="1767" marR="1767" marT="1767" marB="0" anchor="ctr"/>
                </a:tc>
                <a:tc gridSpan="2">
                  <a:txBody>
                    <a:bodyPr/>
                    <a:lstStyle/>
                    <a:p>
                      <a:r>
                        <a:rPr lang="el-GR" sz="700" u="none" strike="noStrike" dirty="0">
                          <a:effectLst/>
                        </a:rPr>
                        <a:t>Η πράξη είναι συμβιβάσιμη με το δίκαιο του ανταγωνισμού περί κρατικών ενισχύσεων (*)</a:t>
                      </a:r>
                      <a:endParaRPr lang="el-GR" sz="2000" dirty="0"/>
                    </a:p>
                  </a:txBody>
                  <a:tcPr marL="1767" marR="1767" marT="1767" marB="0" anchor="ctr">
                    <a:solidFill>
                      <a:schemeClr val="bg2"/>
                    </a:solidFill>
                  </a:tcPr>
                </a:tc>
                <a:tc hMerge="1">
                  <a:txBody>
                    <a:bodyPr/>
                    <a:lstStyle/>
                    <a:p>
                      <a:pPr algn="ctr" fontAlgn="ctr"/>
                      <a:r>
                        <a:rPr lang="el-GR" sz="600" u="none" strike="noStrike" dirty="0">
                          <a:effectLst/>
                        </a:rPr>
                        <a:t>Η πράξη είναι συμβιβάσιμη με το δίκαιο του ανταγωνισμού περί κρατικών ενισχύσεων (*)</a:t>
                      </a:r>
                      <a:endParaRPr lang="el-GR" sz="600" b="0" i="0" u="none" strike="noStrike" dirty="0">
                        <a:effectLst/>
                        <a:latin typeface="Verdana" panose="020B0604030504040204" pitchFamily="34" charset="0"/>
                      </a:endParaRPr>
                    </a:p>
                  </a:txBody>
                  <a:tcPr marL="1767" marR="1767" marT="1767" marB="0" anchor="ctr"/>
                </a:tc>
                <a:tc>
                  <a:txBody>
                    <a:bodyPr/>
                    <a:lstStyle/>
                    <a:p>
                      <a:pPr algn="ctr" fontAlgn="ctr"/>
                      <a:r>
                        <a:rPr lang="el-GR" sz="700" u="none" strike="noStrike">
                          <a:effectLst/>
                        </a:rPr>
                        <a:t>ΝΑΙ</a:t>
                      </a:r>
                      <a:endParaRPr lang="el-GR" sz="700" b="0"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 </a:t>
                      </a:r>
                      <a:endParaRPr lang="el-GR" sz="700" b="0"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 </a:t>
                      </a:r>
                      <a:endParaRPr lang="el-GR" sz="700" b="0" i="0" u="none" strike="noStrike">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3014002321"/>
                  </a:ext>
                </a:extLst>
              </a:tr>
              <a:tr h="33697">
                <a:tc vMerge="1">
                  <a:txBody>
                    <a:bodyPr/>
                    <a:lstStyle/>
                    <a:p>
                      <a:endParaRPr lang="el-GR"/>
                    </a:p>
                  </a:txBody>
                  <a:tcPr/>
                </a:tc>
                <a:tc vMerge="1">
                  <a:txBody>
                    <a:bodyPr/>
                    <a:lstStyle/>
                    <a:p>
                      <a:endParaRPr lang="el-GR"/>
                    </a:p>
                  </a:txBody>
                  <a:tcPr/>
                </a:tc>
                <a:tc vMerge="1">
                  <a:txBody>
                    <a:bodyPr/>
                    <a:lstStyle/>
                    <a:p>
                      <a:endParaRPr lang="el-GR"/>
                    </a:p>
                  </a:txBody>
                  <a:tcPr/>
                </a:tc>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2">
                  <a:txBody>
                    <a:bodyPr/>
                    <a:lstStyle/>
                    <a:p>
                      <a:r>
                        <a:rPr lang="el-GR" sz="700" u="none" strike="noStrike" dirty="0">
                          <a:effectLst/>
                        </a:rPr>
                        <a:t>Η πράξη ΔΕΝ είναι συμβιβάσιμη με το δίκαιο του ανταγωνισμού περί κρατικών ενισχύσεων</a:t>
                      </a:r>
                      <a:endParaRPr lang="el-GR" sz="2000" dirty="0"/>
                    </a:p>
                  </a:txBody>
                  <a:tcPr marL="1767" marR="1767" marT="1767" marB="0" anchor="ctr">
                    <a:solidFill>
                      <a:schemeClr val="bg2"/>
                    </a:solidFill>
                  </a:tcPr>
                </a:tc>
                <a:tc hMerge="1">
                  <a:txBody>
                    <a:bodyPr/>
                    <a:lstStyle/>
                    <a:p>
                      <a:pPr algn="ctr" fontAlgn="ctr"/>
                      <a:r>
                        <a:rPr lang="el-GR" sz="600" u="none" strike="noStrike" dirty="0">
                          <a:effectLst/>
                        </a:rPr>
                        <a:t>Η πράξη ΔΕΝ είναι συμβιβάσιμη με το δίκαιο του ανταγωνισμού περί κρατικών ενισχύσεων</a:t>
                      </a:r>
                      <a:endParaRPr lang="el-GR" sz="600" b="0" i="0" u="none" strike="noStrike" dirty="0">
                        <a:effectLst/>
                        <a:latin typeface="Verdana" panose="020B0604030504040204" pitchFamily="34" charset="0"/>
                      </a:endParaRPr>
                    </a:p>
                  </a:txBody>
                  <a:tcPr marL="1767" marR="1767" marT="1767" marB="0" anchor="ctr"/>
                </a:tc>
                <a:tc>
                  <a:txBody>
                    <a:bodyPr/>
                    <a:lstStyle/>
                    <a:p>
                      <a:pPr algn="ctr" fontAlgn="ctr"/>
                      <a:r>
                        <a:rPr lang="el-GR" sz="700" u="none" strike="noStrike" dirty="0">
                          <a:effectLst/>
                        </a:rPr>
                        <a:t>ΟΧΙ</a:t>
                      </a:r>
                      <a:endParaRPr lang="el-GR" sz="700" b="0" i="0" u="none" strike="noStrike" dirty="0">
                        <a:effectLst/>
                        <a:latin typeface="Verdana" panose="020B0604030504040204" pitchFamily="34" charset="0"/>
                      </a:endParaRPr>
                    </a:p>
                  </a:txBody>
                  <a:tcPr marL="1767" marR="1767" marT="1767"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2025072692"/>
                  </a:ext>
                </a:extLst>
              </a:tr>
              <a:tr h="182355">
                <a:tc rowSpan="2">
                  <a:txBody>
                    <a:bodyPr/>
                    <a:lstStyle/>
                    <a:p>
                      <a:pPr algn="ctr" fontAlgn="ctr"/>
                      <a:r>
                        <a:rPr lang="el-GR" sz="700" u="none" strike="noStrike">
                          <a:effectLst/>
                        </a:rPr>
                        <a:t>2.4</a:t>
                      </a:r>
                      <a:endParaRPr lang="el-GR" sz="700" b="1"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Αειφόρος ανάπτυξη. </a:t>
                      </a:r>
                      <a:endParaRPr lang="el-GR" sz="700" b="1" i="0" u="none" strike="noStrike">
                        <a:effectLst/>
                        <a:latin typeface="Verdana" panose="020B0604030504040204" pitchFamily="34" charset="0"/>
                      </a:endParaRPr>
                    </a:p>
                  </a:txBody>
                  <a:tcPr marL="1767" marR="1767" marT="1767" marB="0" anchor="ctr">
                    <a:solidFill>
                      <a:schemeClr val="bg2"/>
                    </a:solidFill>
                  </a:tcPr>
                </a:tc>
                <a:tc rowSpan="2">
                  <a:txBody>
                    <a:bodyPr/>
                    <a:lstStyle/>
                    <a:p>
                      <a:r>
                        <a:rPr lang="el-GR" sz="700" u="none" strike="noStrike">
                          <a:effectLst/>
                        </a:rPr>
                        <a:t> </a:t>
                      </a:r>
                      <a:endParaRPr lang="el-GR" sz="2000"/>
                    </a:p>
                  </a:txBody>
                  <a:tcPr marL="1767" marR="1767" marT="1767" marB="0" anchor="ctr">
                    <a:solidFill>
                      <a:schemeClr val="bg2"/>
                    </a:solidFill>
                  </a:tcPr>
                </a:tc>
                <a:tc rowSpan="2" gridSpan="4">
                  <a:txBody>
                    <a:bodyPr/>
                    <a:lstStyle/>
                    <a:p>
                      <a:r>
                        <a:rPr lang="el-GR" sz="700" u="none" strike="noStrike">
                          <a:effectLst/>
                        </a:rPr>
                        <a:t>Εξετάζεται με ποιο τρόπο η προτεινόμενη πράξη σέβεται την αρχή της αειφόρου ανάπτυξης και ειδικότερα σε σχέση με τους όρους, περιορισμούς και κατευθύνσεις της εγκεκριμένης Στρατηγικής Μελέτης Περιβαλλοντικών Επιπτώσεων του Προγράμματος </a:t>
                      </a:r>
                      <a:endParaRPr lang="el-GR" sz="2000"/>
                    </a:p>
                  </a:txBody>
                  <a:tcPr marL="1767" marR="1767" marT="1767" marB="0" anchor="ctr">
                    <a:solidFill>
                      <a:schemeClr val="bg2"/>
                    </a:solidFill>
                  </a:tcPr>
                </a:tc>
                <a:tc rowSpan="2" hMerge="1">
                  <a:txBody>
                    <a:bodyPr/>
                    <a:lstStyle/>
                    <a:p>
                      <a:pPr algn="just" fontAlgn="ctr"/>
                      <a:r>
                        <a:rPr lang="el-GR" sz="600" u="none" strike="noStrike">
                          <a:effectLst/>
                        </a:rPr>
                        <a:t>Αειφόρος ανάπτυξη. </a:t>
                      </a:r>
                      <a:endParaRPr lang="el-GR" sz="600" b="1" i="0" u="none" strike="noStrike">
                        <a:effectLst/>
                        <a:latin typeface="Arial Narrow" panose="020B0606020202030204" pitchFamily="34" charset="0"/>
                      </a:endParaRPr>
                    </a:p>
                  </a:txBody>
                  <a:tcPr marL="1767" marR="1767" marT="1767" marB="0" anchor="ctr"/>
                </a:tc>
                <a:tc rowSpan="2" hMerge="1">
                  <a:txBody>
                    <a:bodyPr/>
                    <a:lstStyle/>
                    <a:p>
                      <a:pPr algn="ctr" fontAlgn="ctr"/>
                      <a:r>
                        <a:rPr lang="el-GR" sz="600" u="none" strike="noStrike">
                          <a:effectLst/>
                        </a:rPr>
                        <a:t> </a:t>
                      </a:r>
                      <a:endParaRPr lang="el-GR" sz="600" b="0" i="0" u="none" strike="noStrike">
                        <a:effectLst/>
                        <a:latin typeface="Verdana" panose="020B0604030504040204" pitchFamily="34" charset="0"/>
                      </a:endParaRPr>
                    </a:p>
                  </a:txBody>
                  <a:tcPr marL="1767" marR="1767" marT="1767" marB="0" anchor="ctr"/>
                </a:tc>
                <a:tc rowSpan="2" hMerge="1">
                  <a:txBody>
                    <a:bodyPr/>
                    <a:lstStyle/>
                    <a:p>
                      <a:pPr algn="just" fontAlgn="ctr"/>
                      <a:r>
                        <a:rPr lang="el-GR" sz="600" u="none" strike="noStrike" dirty="0">
                          <a:effectLst/>
                        </a:rPr>
                        <a:t>Εξετάζεται με ποιο τρόπο η προτεινόμενη πράξη σέβεται την αρχή της αειφόρου ανάπτυξης και ειδικότερα σε σχέση με τους όρους, περιορισμούς και κατευθύνσεις της εγκεκριμένης Στρατηγικής Μελέτης Περιβαλλοντικών Επιπτώσεων του Προγράμματος </a:t>
                      </a:r>
                      <a:endParaRPr lang="el-GR" sz="600" b="0" i="0" u="none" strike="noStrike" dirty="0">
                        <a:effectLst/>
                        <a:latin typeface="Verdana" panose="020B0604030504040204" pitchFamily="34" charset="0"/>
                      </a:endParaRPr>
                    </a:p>
                  </a:txBody>
                  <a:tcPr marL="1767" marR="1767" marT="1767" marB="0" anchor="ctr"/>
                </a:tc>
                <a:tc gridSpan="2">
                  <a:txBody>
                    <a:bodyPr/>
                    <a:lstStyle/>
                    <a:p>
                      <a:r>
                        <a:rPr lang="el-GR" sz="700" u="none" strike="noStrike">
                          <a:effectLst/>
                        </a:rPr>
                        <a:t>Η πράξη σέβεται την αρχή της αειφόρου ανάπτυξης </a:t>
                      </a:r>
                      <a:endParaRPr lang="el-GR" sz="2000"/>
                    </a:p>
                  </a:txBody>
                  <a:tcPr marL="1767" marR="1767" marT="1767" marB="0" anchor="ctr">
                    <a:solidFill>
                      <a:schemeClr val="bg2"/>
                    </a:solidFill>
                  </a:tcPr>
                </a:tc>
                <a:tc hMerge="1">
                  <a:txBody>
                    <a:bodyPr/>
                    <a:lstStyle/>
                    <a:p>
                      <a:pPr algn="ctr" fontAlgn="ctr"/>
                      <a:r>
                        <a:rPr lang="el-GR" sz="600" u="none" strike="noStrike" dirty="0">
                          <a:effectLst/>
                        </a:rPr>
                        <a:t>Η πράξη σέβεται την αρχή της αειφόρου ανάπτυξης </a:t>
                      </a:r>
                      <a:endParaRPr lang="el-GR" sz="600" b="0" i="0" u="none" strike="noStrike" dirty="0">
                        <a:effectLst/>
                        <a:latin typeface="Verdana" panose="020B0604030504040204" pitchFamily="34" charset="0"/>
                      </a:endParaRPr>
                    </a:p>
                  </a:txBody>
                  <a:tcPr marL="1767" marR="1767" marT="1767" marB="0" anchor="ctr"/>
                </a:tc>
                <a:tc>
                  <a:txBody>
                    <a:bodyPr/>
                    <a:lstStyle/>
                    <a:p>
                      <a:pPr algn="ctr" fontAlgn="ctr"/>
                      <a:r>
                        <a:rPr lang="el-GR" sz="700" u="none" strike="noStrike" dirty="0">
                          <a:effectLst/>
                        </a:rPr>
                        <a:t>ΝΑΙ</a:t>
                      </a:r>
                      <a:endParaRPr lang="el-GR" sz="700" b="0" i="0" u="none" strike="noStrike" dirty="0">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dirty="0">
                          <a:effectLst/>
                        </a:rPr>
                        <a:t> </a:t>
                      </a:r>
                      <a:endParaRPr lang="el-GR" sz="700" b="0" i="0" u="none" strike="noStrike" dirty="0">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700" u="none" strike="noStrike">
                          <a:effectLst/>
                        </a:rPr>
                        <a:t> </a:t>
                      </a:r>
                      <a:endParaRPr lang="el-GR" sz="700" b="0" i="0" u="none" strike="noStrike">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245742792"/>
                  </a:ext>
                </a:extLst>
              </a:tr>
              <a:tr h="182355">
                <a:tc vMerge="1">
                  <a:txBody>
                    <a:bodyPr/>
                    <a:lstStyle/>
                    <a:p>
                      <a:endParaRPr lang="el-GR"/>
                    </a:p>
                  </a:txBody>
                  <a:tcPr/>
                </a:tc>
                <a:tc vMerge="1">
                  <a:txBody>
                    <a:bodyPr/>
                    <a:lstStyle/>
                    <a:p>
                      <a:endParaRPr lang="el-GR"/>
                    </a:p>
                  </a:txBody>
                  <a:tcPr/>
                </a:tc>
                <a:tc vMerge="1">
                  <a:txBody>
                    <a:bodyPr/>
                    <a:lstStyle/>
                    <a:p>
                      <a:endParaRPr lang="el-GR"/>
                    </a:p>
                  </a:txBody>
                  <a:tcPr/>
                </a:tc>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2">
                  <a:txBody>
                    <a:bodyPr/>
                    <a:lstStyle/>
                    <a:p>
                      <a:r>
                        <a:rPr lang="el-GR" sz="700" u="none" strike="noStrike">
                          <a:effectLst/>
                        </a:rPr>
                        <a:t>Η πράξη ΔΕΝ σέβεται την αρχή της αειφόρου ανάπτυξης </a:t>
                      </a:r>
                      <a:endParaRPr lang="el-GR" sz="2000"/>
                    </a:p>
                  </a:txBody>
                  <a:tcPr marL="1767" marR="1767" marT="1767" marB="0" anchor="ctr">
                    <a:solidFill>
                      <a:schemeClr val="bg2"/>
                    </a:solidFill>
                  </a:tcPr>
                </a:tc>
                <a:tc hMerge="1">
                  <a:txBody>
                    <a:bodyPr/>
                    <a:lstStyle/>
                    <a:p>
                      <a:pPr algn="ctr" fontAlgn="ctr"/>
                      <a:r>
                        <a:rPr lang="el-GR" sz="600" u="none" strike="noStrike" dirty="0">
                          <a:effectLst/>
                        </a:rPr>
                        <a:t>Η πράξη ΔΕΝ σέβεται την αρχή της αειφόρου ανάπτυξης </a:t>
                      </a:r>
                      <a:endParaRPr lang="el-GR" sz="600" b="0" i="0" u="none" strike="noStrike" dirty="0">
                        <a:effectLst/>
                        <a:latin typeface="Verdana" panose="020B0604030504040204" pitchFamily="34" charset="0"/>
                      </a:endParaRPr>
                    </a:p>
                  </a:txBody>
                  <a:tcPr marL="1767" marR="1767" marT="1767" marB="0" anchor="ctr"/>
                </a:tc>
                <a:tc>
                  <a:txBody>
                    <a:bodyPr/>
                    <a:lstStyle/>
                    <a:p>
                      <a:pPr algn="ctr" fontAlgn="ctr"/>
                      <a:r>
                        <a:rPr lang="el-GR" sz="700" u="none" strike="noStrike" dirty="0">
                          <a:effectLst/>
                        </a:rPr>
                        <a:t>ΟΧΙ</a:t>
                      </a:r>
                      <a:endParaRPr lang="el-GR" sz="700" b="0" i="0" u="none" strike="noStrike" dirty="0">
                        <a:effectLst/>
                        <a:latin typeface="Verdana" panose="020B0604030504040204" pitchFamily="34" charset="0"/>
                      </a:endParaRPr>
                    </a:p>
                  </a:txBody>
                  <a:tcPr marL="1767" marR="1767" marT="1767" marB="0" anchor="ctr">
                    <a:solidFill>
                      <a:schemeClr val="bg2"/>
                    </a:solidFill>
                  </a:tcPr>
                </a:tc>
                <a:tc vMerge="1">
                  <a:txBody>
                    <a:bodyPr/>
                    <a:lstStyle/>
                    <a:p>
                      <a:endParaRPr lang="el-GR"/>
                    </a:p>
                  </a:txBody>
                  <a:tcPr/>
                </a:tc>
                <a:tc>
                  <a:txBody>
                    <a:bodyPr/>
                    <a:lstStyle/>
                    <a:p>
                      <a:pPr algn="ctr" fontAlgn="ctr"/>
                      <a:r>
                        <a:rPr lang="el-GR" sz="700" u="none" strike="noStrike" dirty="0">
                          <a:effectLst/>
                        </a:rPr>
                        <a:t> </a:t>
                      </a:r>
                      <a:endParaRPr lang="el-GR" sz="700" b="0" i="0" u="none" strike="noStrike" dirty="0">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4268687219"/>
                  </a:ext>
                </a:extLst>
              </a:tr>
              <a:tr h="228568">
                <a:tc rowSpan="2">
                  <a:txBody>
                    <a:bodyPr/>
                    <a:lstStyle/>
                    <a:p>
                      <a:pPr algn="ctr" fontAlgn="ctr"/>
                      <a:r>
                        <a:rPr lang="el-GR" sz="700" u="none" strike="noStrike">
                          <a:effectLst/>
                        </a:rPr>
                        <a:t>2.5</a:t>
                      </a:r>
                      <a:endParaRPr lang="el-GR" sz="700" b="1"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Προάσπιση και προαγωγή της ισότητας μεταξύ ανδρών και γυναικών </a:t>
                      </a:r>
                      <a:endParaRPr lang="el-GR" sz="700" b="1" i="0" u="none" strike="noStrike">
                        <a:effectLst/>
                        <a:latin typeface="Verdana" panose="020B0604030504040204" pitchFamily="34" charset="0"/>
                      </a:endParaRPr>
                    </a:p>
                  </a:txBody>
                  <a:tcPr marL="1767" marR="1767" marT="1767" marB="0" anchor="ctr">
                    <a:solidFill>
                      <a:schemeClr val="bg2"/>
                    </a:solidFill>
                  </a:tcPr>
                </a:tc>
                <a:tc rowSpan="2">
                  <a:txBody>
                    <a:bodyPr/>
                    <a:lstStyle/>
                    <a:p>
                      <a:r>
                        <a:rPr lang="el-GR" sz="700" u="none" strike="noStrike">
                          <a:effectLst/>
                        </a:rPr>
                        <a:t> </a:t>
                      </a:r>
                      <a:endParaRPr lang="el-GR" sz="2000"/>
                    </a:p>
                  </a:txBody>
                  <a:tcPr marL="1767" marR="1767" marT="1767" marB="0" anchor="ctr">
                    <a:solidFill>
                      <a:schemeClr val="bg2"/>
                    </a:solidFill>
                  </a:tcPr>
                </a:tc>
                <a:tc rowSpan="2" gridSpan="4">
                  <a:txBody>
                    <a:bodyPr/>
                    <a:lstStyle/>
                    <a:p>
                      <a:r>
                        <a:rPr lang="el-GR" sz="700" u="none" strike="noStrike">
                          <a:effectLst/>
                        </a:rPr>
                        <a:t>Εξετάζεται εάν η προτεινόμενη πράξη προασπίζει και προάγει την ισότητα μεταξύ ανδρών και γυναικών και εάν ενσωματώνει τη διάσταση του φύλου.</a:t>
                      </a:r>
                      <a:endParaRPr lang="el-GR" sz="2000"/>
                    </a:p>
                  </a:txBody>
                  <a:tcPr marL="1767" marR="1767" marT="1767" marB="0" anchor="ctr">
                    <a:solidFill>
                      <a:schemeClr val="bg2"/>
                    </a:solidFill>
                  </a:tcPr>
                </a:tc>
                <a:tc rowSpan="2" hMerge="1">
                  <a:txBody>
                    <a:bodyPr/>
                    <a:lstStyle/>
                    <a:p>
                      <a:pPr algn="l" fontAlgn="ctr"/>
                      <a:r>
                        <a:rPr lang="el-GR" sz="600" u="none" strike="noStrike">
                          <a:effectLst/>
                        </a:rPr>
                        <a:t>Προάσπιση και προαγωγή της ισότητας μεταξύ ανδρών και γυναικών </a:t>
                      </a:r>
                      <a:endParaRPr lang="el-GR" sz="600" b="1" i="0" u="none" strike="noStrike">
                        <a:effectLst/>
                        <a:latin typeface="Verdana" panose="020B0604030504040204" pitchFamily="34" charset="0"/>
                      </a:endParaRPr>
                    </a:p>
                  </a:txBody>
                  <a:tcPr marL="1767" marR="1767" marT="1767" marB="0" anchor="ctr"/>
                </a:tc>
                <a:tc rowSpan="2" hMerge="1">
                  <a:txBody>
                    <a:bodyPr/>
                    <a:lstStyle/>
                    <a:p>
                      <a:pPr algn="ctr" fontAlgn="ctr"/>
                      <a:r>
                        <a:rPr lang="el-GR" sz="600" u="none" strike="noStrike" dirty="0">
                          <a:effectLst/>
                        </a:rPr>
                        <a:t> </a:t>
                      </a:r>
                      <a:endParaRPr lang="el-GR" sz="600" b="0" i="0" u="none" strike="noStrike" dirty="0">
                        <a:effectLst/>
                        <a:latin typeface="Verdana" panose="020B0604030504040204" pitchFamily="34" charset="0"/>
                      </a:endParaRPr>
                    </a:p>
                  </a:txBody>
                  <a:tcPr marL="1767" marR="1767" marT="1767" marB="0" anchor="ctr"/>
                </a:tc>
                <a:tc rowSpan="2" hMerge="1">
                  <a:txBody>
                    <a:bodyPr/>
                    <a:lstStyle/>
                    <a:p>
                      <a:pPr algn="just" fontAlgn="ctr"/>
                      <a:r>
                        <a:rPr lang="el-GR" sz="600" u="none" strike="noStrike" dirty="0">
                          <a:effectLst/>
                        </a:rPr>
                        <a:t>Εξετάζεται εάν η προτεινόμενη πράξη προασπίζει και προάγει την ισότητα μεταξύ ανδρών και γυναικών και εάν ενσωματώνει τη διάσταση του φύλου.</a:t>
                      </a:r>
                      <a:endParaRPr lang="el-GR" sz="600" b="0" i="0" u="none" strike="noStrike" dirty="0">
                        <a:effectLst/>
                        <a:latin typeface="Verdana" panose="020B0604030504040204" pitchFamily="34" charset="0"/>
                      </a:endParaRPr>
                    </a:p>
                  </a:txBody>
                  <a:tcPr marL="1767" marR="1767" marT="1767" marB="0" anchor="ctr"/>
                </a:tc>
                <a:tc gridSpan="2">
                  <a:txBody>
                    <a:bodyPr/>
                    <a:lstStyle/>
                    <a:p>
                      <a:r>
                        <a:rPr lang="el-GR" sz="700" u="none" strike="noStrike">
                          <a:effectLst/>
                        </a:rPr>
                        <a:t>Η προτεινόμενη πράξη προασπίζει και προάγει την ισότητα μεταξύ ανδρών και γυναικών </a:t>
                      </a:r>
                      <a:endParaRPr lang="el-GR" sz="2000"/>
                    </a:p>
                  </a:txBody>
                  <a:tcPr marL="1767" marR="1767" marT="1767" marB="0" anchor="ctr">
                    <a:solidFill>
                      <a:schemeClr val="bg2"/>
                    </a:solidFill>
                  </a:tcPr>
                </a:tc>
                <a:tc hMerge="1">
                  <a:txBody>
                    <a:bodyPr/>
                    <a:lstStyle/>
                    <a:p>
                      <a:pPr algn="just" fontAlgn="ctr"/>
                      <a:r>
                        <a:rPr lang="el-GR" sz="600" u="none" strike="noStrike" dirty="0">
                          <a:effectLst/>
                        </a:rPr>
                        <a:t>Η προτεινόμενη πράξη προασπίζει και προάγει την ισότητα μεταξύ ανδρών και γυναικών </a:t>
                      </a:r>
                      <a:endParaRPr lang="el-GR" sz="600" b="0" i="0" u="none" strike="noStrike" dirty="0">
                        <a:effectLst/>
                        <a:latin typeface="Verdana" panose="020B0604030504040204" pitchFamily="34" charset="0"/>
                      </a:endParaRPr>
                    </a:p>
                  </a:txBody>
                  <a:tcPr marL="1767" marR="1767" marT="1767" marB="0" anchor="ctr"/>
                </a:tc>
                <a:tc>
                  <a:txBody>
                    <a:bodyPr/>
                    <a:lstStyle/>
                    <a:p>
                      <a:pPr algn="ctr" fontAlgn="ctr"/>
                      <a:r>
                        <a:rPr lang="el-GR" sz="700" u="none" strike="noStrike" dirty="0">
                          <a:effectLst/>
                        </a:rPr>
                        <a:t>ΝΑΙ</a:t>
                      </a:r>
                      <a:endParaRPr lang="el-GR" sz="700" b="0" i="0" u="none" strike="noStrike" dirty="0">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 </a:t>
                      </a:r>
                      <a:endParaRPr lang="el-GR" sz="700" b="0"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700" u="none" strike="noStrike" dirty="0">
                          <a:effectLst/>
                        </a:rPr>
                        <a:t> </a:t>
                      </a:r>
                      <a:endParaRPr lang="el-GR" sz="700" b="0" i="0" u="none" strike="noStrike" dirty="0">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696910052"/>
                  </a:ext>
                </a:extLst>
              </a:tr>
              <a:tr h="0">
                <a:tc vMerge="1">
                  <a:txBody>
                    <a:bodyPr/>
                    <a:lstStyle/>
                    <a:p>
                      <a:endParaRPr lang="el-GR"/>
                    </a:p>
                  </a:txBody>
                  <a:tcPr/>
                </a:tc>
                <a:tc vMerge="1">
                  <a:txBody>
                    <a:bodyPr/>
                    <a:lstStyle/>
                    <a:p>
                      <a:endParaRPr lang="el-GR"/>
                    </a:p>
                  </a:txBody>
                  <a:tcPr/>
                </a:tc>
                <a:tc vMerge="1">
                  <a:txBody>
                    <a:bodyPr/>
                    <a:lstStyle/>
                    <a:p>
                      <a:endParaRPr lang="el-GR"/>
                    </a:p>
                  </a:txBody>
                  <a:tcPr/>
                </a:tc>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2">
                  <a:txBody>
                    <a:bodyPr/>
                    <a:lstStyle/>
                    <a:p>
                      <a:r>
                        <a:rPr lang="el-GR" sz="700" u="none" strike="noStrike">
                          <a:effectLst/>
                        </a:rPr>
                        <a:t>Η προτεινόμενη πράξη ΔΕΝ προασπίζει και ΔΕΝ προάγει την ισότητα μεταξύ ανδρών και γυναικών  </a:t>
                      </a:r>
                      <a:endParaRPr lang="el-GR" sz="2000"/>
                    </a:p>
                  </a:txBody>
                  <a:tcPr marL="1767" marR="1767" marT="1767" marB="0" anchor="ctr">
                    <a:solidFill>
                      <a:schemeClr val="bg2"/>
                    </a:solidFill>
                  </a:tcPr>
                </a:tc>
                <a:tc hMerge="1">
                  <a:txBody>
                    <a:bodyPr/>
                    <a:lstStyle/>
                    <a:p>
                      <a:pPr algn="just" fontAlgn="ctr"/>
                      <a:r>
                        <a:rPr lang="el-GR" sz="600" u="none" strike="noStrike">
                          <a:effectLst/>
                        </a:rPr>
                        <a:t>Η προτεινόμενη πράξη ΔΕΝ προασπίζει και ΔΕΝ προάγει την ισότητα μεταξύ ανδρών και γυναικών  </a:t>
                      </a:r>
                      <a:endParaRPr lang="el-GR" sz="600" b="0" i="0" u="none" strike="noStrike">
                        <a:effectLst/>
                        <a:latin typeface="Verdana" panose="020B0604030504040204" pitchFamily="34" charset="0"/>
                      </a:endParaRPr>
                    </a:p>
                  </a:txBody>
                  <a:tcPr marL="1767" marR="1767" marT="1767" marB="0" anchor="ctr"/>
                </a:tc>
                <a:tc>
                  <a:txBody>
                    <a:bodyPr/>
                    <a:lstStyle/>
                    <a:p>
                      <a:pPr algn="ctr" fontAlgn="ctr"/>
                      <a:r>
                        <a:rPr lang="el-GR" sz="700" u="none" strike="noStrike" dirty="0">
                          <a:effectLst/>
                        </a:rPr>
                        <a:t>ΟΧΙ</a:t>
                      </a:r>
                      <a:endParaRPr lang="el-GR" sz="700" b="0" i="0" u="none" strike="noStrike" dirty="0">
                        <a:effectLst/>
                        <a:latin typeface="Verdana" panose="020B0604030504040204" pitchFamily="34" charset="0"/>
                      </a:endParaRPr>
                    </a:p>
                  </a:txBody>
                  <a:tcPr marL="1767" marR="1767" marT="1767" marB="0" anchor="ctr">
                    <a:solidFill>
                      <a:schemeClr val="bg2"/>
                    </a:solidFill>
                  </a:tcPr>
                </a:tc>
                <a:tc vMerge="1">
                  <a:txBody>
                    <a:bodyPr/>
                    <a:lstStyle/>
                    <a:p>
                      <a:endParaRPr lang="el-GR"/>
                    </a:p>
                  </a:txBody>
                  <a:tcPr/>
                </a:tc>
                <a:tc>
                  <a:txBody>
                    <a:bodyPr/>
                    <a:lstStyle/>
                    <a:p>
                      <a:pPr algn="ctr" fontAlgn="ctr"/>
                      <a:r>
                        <a:rPr lang="el-GR" sz="700" u="none" strike="noStrike" dirty="0">
                          <a:effectLst/>
                        </a:rPr>
                        <a:t> </a:t>
                      </a:r>
                      <a:endParaRPr lang="el-GR" sz="700" b="0" i="0" u="none" strike="noStrike" dirty="0">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761341359"/>
                  </a:ext>
                </a:extLst>
              </a:tr>
              <a:tr h="453271">
                <a:tc rowSpan="2">
                  <a:txBody>
                    <a:bodyPr/>
                    <a:lstStyle/>
                    <a:p>
                      <a:pPr algn="ctr" fontAlgn="ctr"/>
                      <a:r>
                        <a:rPr lang="el-GR" sz="700" u="none" strike="noStrike">
                          <a:effectLst/>
                        </a:rPr>
                        <a:t>2.6</a:t>
                      </a:r>
                      <a:endParaRPr lang="el-GR" sz="700" b="1"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Αποτροπή κάθε διάκρισης λόγω φύλου, φυλετικής ή εθνοτικής καταγωγής, θρησκείας ή πεποιθήσεων, αναπηρίας, ηλικίας ή γενετήσιου προσανατολισμού. </a:t>
                      </a:r>
                      <a:endParaRPr lang="el-GR" sz="700" b="1" i="0" u="none" strike="noStrike">
                        <a:effectLst/>
                        <a:latin typeface="Verdana" panose="020B0604030504040204" pitchFamily="34" charset="0"/>
                      </a:endParaRPr>
                    </a:p>
                  </a:txBody>
                  <a:tcPr marL="1767" marR="1767" marT="1767" marB="0" anchor="ctr">
                    <a:solidFill>
                      <a:schemeClr val="bg2"/>
                    </a:solidFill>
                  </a:tcPr>
                </a:tc>
                <a:tc rowSpan="2">
                  <a:txBody>
                    <a:bodyPr/>
                    <a:lstStyle/>
                    <a:p>
                      <a:r>
                        <a:rPr lang="el-GR" sz="700" u="none" strike="noStrike">
                          <a:effectLst/>
                        </a:rPr>
                        <a:t> </a:t>
                      </a:r>
                      <a:endParaRPr lang="el-GR" sz="2000"/>
                    </a:p>
                  </a:txBody>
                  <a:tcPr marL="1767" marR="1767" marT="1767" marB="0" anchor="ctr">
                    <a:solidFill>
                      <a:schemeClr val="bg2"/>
                    </a:solidFill>
                  </a:tcPr>
                </a:tc>
                <a:tc rowSpan="2" gridSpan="4">
                  <a:txBody>
                    <a:bodyPr/>
                    <a:lstStyle/>
                    <a:p>
                      <a:r>
                        <a:rPr lang="el-GR" sz="700" u="none" strike="noStrike">
                          <a:effectLst/>
                        </a:rPr>
                        <a:t>Εξετάζεται εάν η προτεινόμενη πράξη αποτρέπει κάθε διάκριση λόγω φύλου, φυλετικής ή εθνοτικής καταγωγής, θρησκείας ή πεποιθήσεων, αναπηρίας, ηλικίας ή γενετήσιου προσανατολισμού. Εξετάζεται ιδιαίτερα η διασφάλιση της ισότιμης επιλογής των ωφελουμένων ατόμων για την παροχή των υπηρεσιών της πράξης, ανεξαρτήτως  φυλής, φυλετικής ή εθνοτικής καταγωγής, θρησκείας ή πεποιθήσεων, αναπηρίας, ηλικίας ή γενετήσιου προσανατολισμού.</a:t>
                      </a:r>
                      <a:endParaRPr lang="el-GR" sz="2000"/>
                    </a:p>
                  </a:txBody>
                  <a:tcPr marL="1767" marR="1767" marT="1767" marB="0" anchor="ctr">
                    <a:solidFill>
                      <a:schemeClr val="bg2"/>
                    </a:solidFill>
                  </a:tcPr>
                </a:tc>
                <a:tc rowSpan="2" hMerge="1">
                  <a:txBody>
                    <a:bodyPr/>
                    <a:lstStyle/>
                    <a:p>
                      <a:pPr algn="l" fontAlgn="ctr"/>
                      <a:r>
                        <a:rPr lang="el-GR" sz="600" u="none" strike="noStrike">
                          <a:effectLst/>
                        </a:rPr>
                        <a:t>Αποτροπή κάθε διάκρισης λόγω φύλου, φυλετικής ή εθνοτικής καταγωγής, θρησκείας ή πεποιθήσεων, αναπηρίας, ηλικίας ή γενετήσιου προσανατολισμού. </a:t>
                      </a:r>
                      <a:endParaRPr lang="el-GR" sz="600" b="0" i="0" u="none" strike="noStrike">
                        <a:effectLst/>
                        <a:latin typeface="Verdana" panose="020B0604030504040204" pitchFamily="34" charset="0"/>
                      </a:endParaRPr>
                    </a:p>
                  </a:txBody>
                  <a:tcPr marL="1767" marR="1767" marT="1767" marB="0" anchor="ctr"/>
                </a:tc>
                <a:tc rowSpan="2" hMerge="1">
                  <a:txBody>
                    <a:bodyPr/>
                    <a:lstStyle/>
                    <a:p>
                      <a:pPr algn="ctr" fontAlgn="ctr"/>
                      <a:r>
                        <a:rPr lang="el-GR" sz="600" u="none" strike="noStrike">
                          <a:effectLst/>
                        </a:rPr>
                        <a:t> </a:t>
                      </a:r>
                      <a:endParaRPr lang="el-GR" sz="600" b="0" i="0" u="none" strike="noStrike">
                        <a:effectLst/>
                        <a:latin typeface="Verdana" panose="020B0604030504040204" pitchFamily="34" charset="0"/>
                      </a:endParaRPr>
                    </a:p>
                  </a:txBody>
                  <a:tcPr marL="1767" marR="1767" marT="1767" marB="0" anchor="ctr"/>
                </a:tc>
                <a:tc rowSpan="2" hMerge="1">
                  <a:txBody>
                    <a:bodyPr/>
                    <a:lstStyle/>
                    <a:p>
                      <a:pPr algn="just" fontAlgn="ctr"/>
                      <a:r>
                        <a:rPr lang="el-GR" sz="600" u="none" strike="noStrike">
                          <a:effectLst/>
                        </a:rPr>
                        <a:t>Εξετάζεται εάν η προτεινόμενη πράξη αποτρέπει κάθε διάκριση λόγω φύλου, φυλετικής ή εθνοτικής καταγωγής, θρησκείας ή πεποιθήσεων, αναπηρίας, ηλικίας ή γενετήσιου προσανατολισμού. Εξετάζεται ιδιαίτερα η διασφάλιση της ισότιμης επιλογής των ωφελουμένων ατόμων για την παροχή των υπηρεσιών της πράξης, ανεξαρτήτως  φυλής, φυλετικής ή εθνοτικής καταγωγής, θρησκείας ή πεποιθήσεων, αναπηρίας, ηλικίας ή γενετήσιου προσανατολισμού.</a:t>
                      </a:r>
                      <a:endParaRPr lang="el-GR" sz="600" b="0" i="0" u="none" strike="noStrike">
                        <a:effectLst/>
                        <a:latin typeface="Verdana" panose="020B0604030504040204" pitchFamily="34" charset="0"/>
                      </a:endParaRPr>
                    </a:p>
                  </a:txBody>
                  <a:tcPr marL="1767" marR="1767" marT="1767" marB="0" anchor="ctr"/>
                </a:tc>
                <a:tc gridSpan="2">
                  <a:txBody>
                    <a:bodyPr/>
                    <a:lstStyle/>
                    <a:p>
                      <a:r>
                        <a:rPr lang="el-GR" sz="700" u="none" strike="noStrike">
                          <a:effectLst/>
                        </a:rPr>
                        <a:t>Η προτεινόμενη πράξη αποτρέπει κάθε διάκριση λόγω φύλου, φυλετικής ή εθνοτικής καταγωγής, θρησκείας ή πεποιθήσεων, αναπηρίας, ηλικίας ή γενετήσιου προσανατολισμού </a:t>
                      </a:r>
                      <a:endParaRPr lang="el-GR" sz="2000"/>
                    </a:p>
                  </a:txBody>
                  <a:tcPr marL="1767" marR="1767" marT="1767" marB="0" anchor="ctr">
                    <a:solidFill>
                      <a:schemeClr val="bg2"/>
                    </a:solidFill>
                  </a:tcPr>
                </a:tc>
                <a:tc hMerge="1">
                  <a:txBody>
                    <a:bodyPr/>
                    <a:lstStyle/>
                    <a:p>
                      <a:pPr algn="just" fontAlgn="ctr"/>
                      <a:r>
                        <a:rPr lang="el-GR" sz="600" u="none" strike="noStrike">
                          <a:effectLst/>
                        </a:rPr>
                        <a:t>Η προτεινόμενη πράξη αποτρέπει κάθε διάκριση λόγω φύλου, φυλετικής ή εθνοτικής καταγωγής, θρησκείας ή πεποιθήσεων, αναπηρίας, ηλικίας ή γενετήσιου προσανατολισμού </a:t>
                      </a:r>
                      <a:endParaRPr lang="el-GR" sz="600" b="0" i="0" u="none" strike="noStrike">
                        <a:effectLst/>
                        <a:latin typeface="Verdana" panose="020B0604030504040204" pitchFamily="34" charset="0"/>
                      </a:endParaRPr>
                    </a:p>
                  </a:txBody>
                  <a:tcPr marL="1767" marR="1767" marT="1767" marB="0" anchor="ctr"/>
                </a:tc>
                <a:tc>
                  <a:txBody>
                    <a:bodyPr/>
                    <a:lstStyle/>
                    <a:p>
                      <a:pPr algn="ctr" fontAlgn="ctr"/>
                      <a:r>
                        <a:rPr lang="el-GR" sz="700" u="none" strike="noStrike" dirty="0">
                          <a:effectLst/>
                        </a:rPr>
                        <a:t>ΝΑΙ</a:t>
                      </a:r>
                      <a:endParaRPr lang="el-GR" sz="700" b="0" i="0" u="none" strike="noStrike" dirty="0">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a:effectLst/>
                        </a:rPr>
                        <a:t> </a:t>
                      </a:r>
                      <a:endParaRPr lang="el-GR" sz="700" b="0"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700" u="none" strike="noStrike" dirty="0">
                          <a:effectLst/>
                        </a:rPr>
                        <a:t> </a:t>
                      </a:r>
                      <a:endParaRPr lang="el-GR" sz="700" b="0" i="0" u="none" strike="noStrike" dirty="0">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4044258081"/>
                  </a:ext>
                </a:extLst>
              </a:tr>
              <a:tr h="0">
                <a:tc vMerge="1">
                  <a:txBody>
                    <a:bodyPr/>
                    <a:lstStyle/>
                    <a:p>
                      <a:endParaRPr lang="el-GR"/>
                    </a:p>
                  </a:txBody>
                  <a:tcPr/>
                </a:tc>
                <a:tc vMerge="1">
                  <a:txBody>
                    <a:bodyPr/>
                    <a:lstStyle/>
                    <a:p>
                      <a:endParaRPr lang="el-GR"/>
                    </a:p>
                  </a:txBody>
                  <a:tcPr/>
                </a:tc>
                <a:tc vMerge="1">
                  <a:txBody>
                    <a:bodyPr/>
                    <a:lstStyle/>
                    <a:p>
                      <a:endParaRPr lang="el-GR"/>
                    </a:p>
                  </a:txBody>
                  <a:tcPr/>
                </a:tc>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2">
                  <a:txBody>
                    <a:bodyPr/>
                    <a:lstStyle/>
                    <a:p>
                      <a:r>
                        <a:rPr lang="el-GR" sz="700" u="none" strike="noStrike">
                          <a:effectLst/>
                        </a:rPr>
                        <a:t>Η προτεινόμενη πράξη ΔΕΝ αποτρέπει κάθε διάκριση λόγω φύλου, φυλετικής ή εθνοτικής καταγωγής, θρησκείας ή πεποιθήσεων, αναπηρίας, ηλικίας ή γενετήσιου προσανατολισμού </a:t>
                      </a:r>
                      <a:endParaRPr lang="el-GR" sz="2000"/>
                    </a:p>
                  </a:txBody>
                  <a:tcPr marL="1767" marR="1767" marT="1767" marB="0" anchor="ctr">
                    <a:solidFill>
                      <a:schemeClr val="bg2"/>
                    </a:solidFill>
                  </a:tcPr>
                </a:tc>
                <a:tc hMerge="1">
                  <a:txBody>
                    <a:bodyPr/>
                    <a:lstStyle/>
                    <a:p>
                      <a:pPr algn="just" fontAlgn="ctr"/>
                      <a:r>
                        <a:rPr lang="el-GR" sz="600" u="none" strike="noStrike">
                          <a:effectLst/>
                        </a:rPr>
                        <a:t>Η προτεινόμενη πράξη ΔΕΝ αποτρέπει κάθε διάκριση λόγω φύλου, φυλετικής ή εθνοτικής καταγωγής, θρησκείας ή πεποιθήσεων, αναπηρίας, ηλικίας ή γενετήσιου προσανατολισμού </a:t>
                      </a:r>
                      <a:endParaRPr lang="el-GR" sz="600" b="0" i="0" u="none" strike="noStrike">
                        <a:effectLst/>
                        <a:latin typeface="Verdana" panose="020B0604030504040204" pitchFamily="34" charset="0"/>
                      </a:endParaRPr>
                    </a:p>
                  </a:txBody>
                  <a:tcPr marL="1767" marR="1767" marT="1767" marB="0" anchor="ctr"/>
                </a:tc>
                <a:tc>
                  <a:txBody>
                    <a:bodyPr/>
                    <a:lstStyle/>
                    <a:p>
                      <a:pPr algn="ctr" fontAlgn="ctr"/>
                      <a:r>
                        <a:rPr lang="el-GR" sz="700" u="none" strike="noStrike">
                          <a:effectLst/>
                        </a:rPr>
                        <a:t>ΟΧΙ</a:t>
                      </a:r>
                      <a:endParaRPr lang="el-GR" sz="700" b="0" i="0" u="none" strike="noStrike">
                        <a:effectLst/>
                        <a:latin typeface="Verdana" panose="020B0604030504040204" pitchFamily="34" charset="0"/>
                      </a:endParaRPr>
                    </a:p>
                  </a:txBody>
                  <a:tcPr marL="1767" marR="1767" marT="1767" marB="0" anchor="ctr">
                    <a:solidFill>
                      <a:schemeClr val="bg2"/>
                    </a:solidFill>
                  </a:tcPr>
                </a:tc>
                <a:tc vMerge="1">
                  <a:txBody>
                    <a:bodyPr/>
                    <a:lstStyle/>
                    <a:p>
                      <a:endParaRPr lang="el-GR"/>
                    </a:p>
                  </a:txBody>
                  <a:tcPr/>
                </a:tc>
                <a:tc>
                  <a:txBody>
                    <a:bodyPr/>
                    <a:lstStyle/>
                    <a:p>
                      <a:pPr algn="ctr" fontAlgn="ctr"/>
                      <a:r>
                        <a:rPr lang="el-GR" sz="700" u="none" strike="noStrike" dirty="0">
                          <a:effectLst/>
                        </a:rPr>
                        <a:t> </a:t>
                      </a:r>
                      <a:endParaRPr lang="el-GR" sz="700" b="0" i="0" u="none" strike="noStrike" dirty="0">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1759491430"/>
                  </a:ext>
                </a:extLst>
              </a:tr>
              <a:tr h="228568">
                <a:tc rowSpan="2">
                  <a:txBody>
                    <a:bodyPr/>
                    <a:lstStyle/>
                    <a:p>
                      <a:pPr algn="ctr" fontAlgn="ctr"/>
                      <a:r>
                        <a:rPr lang="el-GR" sz="700" u="none" strike="noStrike">
                          <a:effectLst/>
                        </a:rPr>
                        <a:t>2.7</a:t>
                      </a:r>
                      <a:endParaRPr lang="el-GR" sz="700" b="1"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dirty="0">
                          <a:effectLst/>
                        </a:rPr>
                        <a:t>Εξασφάλιση της προσβασιμότητας των ατόμων με αναπηρία.   </a:t>
                      </a:r>
                      <a:endParaRPr lang="el-GR" sz="700" b="1" i="0" u="none" strike="noStrike" dirty="0">
                        <a:effectLst/>
                        <a:latin typeface="Verdana" panose="020B0604030504040204" pitchFamily="34" charset="0"/>
                      </a:endParaRPr>
                    </a:p>
                  </a:txBody>
                  <a:tcPr marL="1767" marR="1767" marT="1767" marB="0" anchor="ctr">
                    <a:solidFill>
                      <a:schemeClr val="bg2"/>
                    </a:solidFill>
                  </a:tcPr>
                </a:tc>
                <a:tc rowSpan="2">
                  <a:txBody>
                    <a:bodyPr/>
                    <a:lstStyle/>
                    <a:p>
                      <a:r>
                        <a:rPr lang="el-GR" sz="700" u="none" strike="noStrike" dirty="0">
                          <a:effectLst/>
                        </a:rPr>
                        <a:t> </a:t>
                      </a:r>
                      <a:endParaRPr lang="el-GR" sz="2000" dirty="0"/>
                    </a:p>
                  </a:txBody>
                  <a:tcPr marL="1767" marR="1767" marT="1767" marB="0" anchor="ctr">
                    <a:solidFill>
                      <a:schemeClr val="bg2"/>
                    </a:solidFill>
                  </a:tcPr>
                </a:tc>
                <a:tc rowSpan="2" gridSpan="4">
                  <a:txBody>
                    <a:bodyPr/>
                    <a:lstStyle/>
                    <a:p>
                      <a:r>
                        <a:rPr lang="el-GR" sz="700" u="none" strike="noStrike" dirty="0">
                          <a:effectLst/>
                        </a:rPr>
                        <a:t>Εξετάζεται πώς η πράξη διασφαλίζει την προσβασιμότητα των ατόμων με αναπηρία σύμφωνα με το ισχύον θεσμικό πλαίσιο. Σε περίπτωση κατά την οποία μία πράξη έχει ήδη </a:t>
                      </a:r>
                      <a:r>
                        <a:rPr lang="el-GR" sz="700" u="none" strike="noStrike" dirty="0" err="1">
                          <a:effectLst/>
                        </a:rPr>
                        <a:t>συμβασιοποιηθεί</a:t>
                      </a:r>
                      <a:r>
                        <a:rPr lang="el-GR" sz="700" u="none" strike="noStrike" dirty="0">
                          <a:effectLst/>
                        </a:rPr>
                        <a:t> και δεν έχει γίνει πρόβλεψη για τα ΑΜΕΑ, εφόσον απαιτείται από τη φύση της πράξης και την κείμενη νομοθεσία, η θετική αξιολόγηση θα πρέπει να τεκμηριώνεται με τη δέσμευση του δυνητικού δικαιούχου ότι θα αναλάβει όλες τις δαπάνες προσαρμογής για εξασφάλιση προσβασιμότητας για ΑΜΕΑ με δικά του έξοδα. Για την αξιολόγηση του κριτηρίου αυτού επισυνάπτεται σχετικό Παράρτημα ΙΙ.</a:t>
                      </a:r>
                      <a:br>
                        <a:rPr lang="el-GR" sz="700" u="none" strike="noStrike" dirty="0">
                          <a:effectLst/>
                        </a:rPr>
                      </a:br>
                      <a:r>
                        <a:rPr lang="el-GR" sz="700" u="none" strike="noStrike" dirty="0">
                          <a:effectLst/>
                        </a:rPr>
                        <a:t>Ειδικά για το εν λόγω κριτήριο διευκρινίζεται ότι η θετική απάντηση («ΝΑΙ») καλύπτει τις ακόλουθες περιπτώσεις:</a:t>
                      </a:r>
                      <a:br>
                        <a:rPr lang="el-GR" sz="700" u="none" strike="noStrike" dirty="0">
                          <a:effectLst/>
                        </a:rPr>
                      </a:br>
                      <a:r>
                        <a:rPr lang="el-GR" sz="700" u="none" strike="noStrike" dirty="0">
                          <a:effectLst/>
                        </a:rPr>
                        <a:t>1. Στην πράξη περιλαμβάνονται όλες οι απαιτήσεις, σύμφωνα με το ισχύον θεσμικό πλαίσιο, ώστε να εξασφαλίζεται η προσβασιμότητα στα </a:t>
                      </a:r>
                      <a:r>
                        <a:rPr lang="el-GR" sz="700" u="none" strike="noStrike" dirty="0" err="1">
                          <a:effectLst/>
                        </a:rPr>
                        <a:t>ΑμεΑ</a:t>
                      </a:r>
                      <a:r>
                        <a:rPr lang="el-GR" sz="700" u="none" strike="noStrike" dirty="0">
                          <a:effectLst/>
                        </a:rPr>
                        <a:t>. Πιο συγκεκριμένα η πράξη διασφαλίζει την προσβασιμότητα των ατόμων με αναπηρία στον τόπο παροχής των υπηρεσιών. 2. Η πράξη ενσωματώνει  λειτουργίες προσαρμοσμένες στις ανάγκες ΑΜΕΑ, οι οποίες διασφαλίζουν την ενημέρωση και πληροφόρηση για τις παρεχόμενες υπηρεσίες.</a:t>
                      </a:r>
                      <a:endParaRPr lang="el-GR" sz="2000" dirty="0"/>
                    </a:p>
                  </a:txBody>
                  <a:tcPr marL="1767" marR="1767" marT="1767" marB="0" anchor="ctr">
                    <a:solidFill>
                      <a:schemeClr val="bg2"/>
                    </a:solidFill>
                  </a:tcPr>
                </a:tc>
                <a:tc rowSpan="2" hMerge="1">
                  <a:txBody>
                    <a:bodyPr/>
                    <a:lstStyle/>
                    <a:p>
                      <a:pPr algn="l" fontAlgn="ctr"/>
                      <a:r>
                        <a:rPr lang="el-GR" sz="600" u="none" strike="noStrike">
                          <a:effectLst/>
                        </a:rPr>
                        <a:t>Εξασφάλιση της προσβασιμότητας των ατόμων με αναπηρία.   </a:t>
                      </a:r>
                      <a:endParaRPr lang="el-GR" sz="600" b="1" i="0" u="none" strike="noStrike">
                        <a:effectLst/>
                        <a:latin typeface="Verdana" panose="020B0604030504040204" pitchFamily="34" charset="0"/>
                      </a:endParaRPr>
                    </a:p>
                  </a:txBody>
                  <a:tcPr marL="1767" marR="1767" marT="1767" marB="0" anchor="ctr"/>
                </a:tc>
                <a:tc rowSpan="2" hMerge="1">
                  <a:txBody>
                    <a:bodyPr/>
                    <a:lstStyle/>
                    <a:p>
                      <a:pPr algn="ctr" fontAlgn="ctr"/>
                      <a:r>
                        <a:rPr lang="el-GR" sz="600" u="none" strike="noStrike">
                          <a:effectLst/>
                        </a:rPr>
                        <a:t> </a:t>
                      </a:r>
                      <a:endParaRPr lang="el-GR" sz="600" b="0" i="0" u="none" strike="noStrike">
                        <a:effectLst/>
                        <a:latin typeface="Verdana" panose="020B0604030504040204" pitchFamily="34" charset="0"/>
                      </a:endParaRPr>
                    </a:p>
                  </a:txBody>
                  <a:tcPr marL="1767" marR="1767" marT="1767" marB="0" anchor="ctr"/>
                </a:tc>
                <a:tc rowSpan="2" hMerge="1">
                  <a:txBody>
                    <a:bodyPr/>
                    <a:lstStyle/>
                    <a:p>
                      <a:pPr algn="l" fontAlgn="ctr"/>
                      <a:r>
                        <a:rPr lang="el-GR" sz="600" u="none" strike="noStrike" dirty="0">
                          <a:effectLst/>
                        </a:rPr>
                        <a:t>Εξετάζεται πώς η πράξη διασφαλίζει την προσβασιμότητα των ατόμων με αναπηρία σύμφωνα με το ισχύον θεσμικό πλαίσιο. Σε περίπτωση κατά την οποία μία πράξη έχει ήδη </a:t>
                      </a:r>
                      <a:r>
                        <a:rPr lang="el-GR" sz="600" u="none" strike="noStrike" dirty="0" err="1">
                          <a:effectLst/>
                        </a:rPr>
                        <a:t>συμβασιοποιηθεί</a:t>
                      </a:r>
                      <a:r>
                        <a:rPr lang="el-GR" sz="600" u="none" strike="noStrike" dirty="0">
                          <a:effectLst/>
                        </a:rPr>
                        <a:t> και δεν έχει γίνει πρόβλεψη για τα ΑΜΕΑ, εφόσον απαιτείται από τη φύση της πράξης και την κείμενη νομοθεσία, η θετική αξιολόγηση θα πρέπει να τεκμηριώνεται με τη δέσμευση του δυνητικού δικαιούχου ότι θα αναλάβει όλες τις δαπάνες προσαρμογής για εξασφάλιση προσβασιμότητας για ΑΜΕΑ με δικά του έξοδα. Για την αξιολόγηση του κριτηρίου αυτού επισυνάπτεται σχετικό Παράρτημα ΙΙ.</a:t>
                      </a:r>
                      <a:br>
                        <a:rPr lang="el-GR" sz="600" u="none" strike="noStrike" dirty="0">
                          <a:effectLst/>
                        </a:rPr>
                      </a:br>
                      <a:r>
                        <a:rPr lang="el-GR" sz="600" u="none" strike="noStrike" dirty="0">
                          <a:effectLst/>
                        </a:rPr>
                        <a:t>Ειδικά για το εν λόγω κριτήριο διευκρινίζεται ότι η θετική απάντηση («ΝΑΙ») καλύπτει τις ακόλουθες περιπτώσεις:</a:t>
                      </a:r>
                      <a:br>
                        <a:rPr lang="el-GR" sz="600" u="none" strike="noStrike" dirty="0">
                          <a:effectLst/>
                        </a:rPr>
                      </a:br>
                      <a:r>
                        <a:rPr lang="el-GR" sz="600" u="none" strike="noStrike" dirty="0">
                          <a:effectLst/>
                        </a:rPr>
                        <a:t>1. Στην πράξη περιλαμβάνονται όλες οι απαιτήσεις, σύμφωνα με το ισχύον θεσμικό πλαίσιο, ώστε να εξασφαλίζεται η προσβασιμότητα στα </a:t>
                      </a:r>
                      <a:r>
                        <a:rPr lang="el-GR" sz="600" u="none" strike="noStrike" dirty="0" err="1">
                          <a:effectLst/>
                        </a:rPr>
                        <a:t>ΑμεΑ</a:t>
                      </a:r>
                      <a:r>
                        <a:rPr lang="el-GR" sz="600" u="none" strike="noStrike" dirty="0">
                          <a:effectLst/>
                        </a:rPr>
                        <a:t>. Πιο συγκεκριμένα η πράξη διασφαλίζει την προσβασιμότητα των ατόμων με αναπηρία στον τόπο παροχής των υπηρεσιών. 2. Η πράξη ενσωματώνει  λειτουργίες προσαρμοσμένες στις ανάγκες ΑΜΕΑ, οι οποίες διασφαλίζουν την ενημέρωση και πληροφόρηση για τις παρεχόμενες υπηρεσίες.</a:t>
                      </a:r>
                      <a:br>
                        <a:rPr lang="el-GR" sz="600" u="none" strike="noStrike" dirty="0">
                          <a:effectLst/>
                        </a:rPr>
                      </a:br>
                      <a:r>
                        <a:rPr lang="el-GR" sz="600" u="none" strike="noStrike" dirty="0">
                          <a:effectLst/>
                        </a:rPr>
                        <a:t/>
                      </a:r>
                      <a:br>
                        <a:rPr lang="el-GR" sz="600" u="none" strike="noStrike" dirty="0">
                          <a:effectLst/>
                        </a:rPr>
                      </a:br>
                      <a:endParaRPr lang="el-GR" sz="600" b="0" i="0" u="none" strike="noStrike" dirty="0">
                        <a:effectLst/>
                        <a:latin typeface="Verdana" panose="020B0604030504040204" pitchFamily="34" charset="0"/>
                      </a:endParaRPr>
                    </a:p>
                  </a:txBody>
                  <a:tcPr marL="1767" marR="1767" marT="1767" marB="0" anchor="ctr"/>
                </a:tc>
                <a:tc gridSpan="2">
                  <a:txBody>
                    <a:bodyPr/>
                    <a:lstStyle/>
                    <a:p>
                      <a:r>
                        <a:rPr lang="el-GR" sz="700" u="none" strike="noStrike">
                          <a:effectLst/>
                        </a:rPr>
                        <a:t>Η πράξη διαφαλίζει την προσβασιμότητα των ατόμων με αναπηρία.</a:t>
                      </a:r>
                      <a:endParaRPr lang="el-GR" sz="2000" dirty="0"/>
                    </a:p>
                  </a:txBody>
                  <a:tcPr marL="1767" marR="1767" marT="1767" marB="0" anchor="ctr">
                    <a:solidFill>
                      <a:schemeClr val="bg2"/>
                    </a:solidFill>
                  </a:tcPr>
                </a:tc>
                <a:tc hMerge="1">
                  <a:txBody>
                    <a:bodyPr/>
                    <a:lstStyle/>
                    <a:p>
                      <a:pPr algn="ctr" fontAlgn="ctr"/>
                      <a:r>
                        <a:rPr lang="el-GR" sz="600" u="none" strike="noStrike">
                          <a:effectLst/>
                        </a:rPr>
                        <a:t>Η πράξη διαφαλίζει την προσβασιμότητα των ατόμων με αναπηρία.</a:t>
                      </a:r>
                      <a:endParaRPr lang="el-GR" sz="600" b="0" i="0" u="none" strike="noStrike">
                        <a:effectLst/>
                        <a:latin typeface="Verdana" panose="020B0604030504040204" pitchFamily="34" charset="0"/>
                      </a:endParaRPr>
                    </a:p>
                  </a:txBody>
                  <a:tcPr marL="1767" marR="1767" marT="1767" marB="0" anchor="ctr"/>
                </a:tc>
                <a:tc>
                  <a:txBody>
                    <a:bodyPr/>
                    <a:lstStyle/>
                    <a:p>
                      <a:pPr algn="ctr" fontAlgn="ctr"/>
                      <a:r>
                        <a:rPr lang="el-GR" sz="700" u="none" strike="noStrike">
                          <a:effectLst/>
                        </a:rPr>
                        <a:t>ΝΑΙ</a:t>
                      </a:r>
                      <a:endParaRPr lang="el-GR" sz="700" b="0"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700" u="none" strike="noStrike">
                          <a:effectLst/>
                        </a:rPr>
                        <a:t> </a:t>
                      </a:r>
                      <a:endParaRPr lang="el-GR" sz="700" b="0"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700" u="none" strike="noStrike" dirty="0">
                          <a:effectLst/>
                        </a:rPr>
                        <a:t> </a:t>
                      </a:r>
                      <a:endParaRPr lang="el-GR" sz="700" b="0" i="0" u="none" strike="noStrike" dirty="0">
                        <a:solidFill>
                          <a:srgbClr val="FF0000"/>
                        </a:solidFill>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1437030682"/>
                  </a:ext>
                </a:extLst>
              </a:tr>
              <a:tr h="612393">
                <a:tc vMerge="1">
                  <a:txBody>
                    <a:bodyPr/>
                    <a:lstStyle/>
                    <a:p>
                      <a:endParaRPr lang="el-GR"/>
                    </a:p>
                  </a:txBody>
                  <a:tcPr/>
                </a:tc>
                <a:tc vMerge="1">
                  <a:txBody>
                    <a:bodyPr/>
                    <a:lstStyle/>
                    <a:p>
                      <a:endParaRPr lang="el-GR"/>
                    </a:p>
                  </a:txBody>
                  <a:tcPr/>
                </a:tc>
                <a:tc vMerge="1">
                  <a:txBody>
                    <a:bodyPr/>
                    <a:lstStyle/>
                    <a:p>
                      <a:endParaRPr lang="el-GR"/>
                    </a:p>
                  </a:txBody>
                  <a:tcPr/>
                </a:tc>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2">
                  <a:txBody>
                    <a:bodyPr/>
                    <a:lstStyle/>
                    <a:p>
                      <a:r>
                        <a:rPr lang="el-GR" sz="700" u="none" strike="noStrike">
                          <a:effectLst/>
                        </a:rPr>
                        <a:t>Η πράξη ΔΕΝ διαφαλίζει την προσβασιμότητα των ατόμων με αναπηρία.</a:t>
                      </a:r>
                      <a:endParaRPr lang="el-GR" sz="2000"/>
                    </a:p>
                  </a:txBody>
                  <a:tcPr marL="1767" marR="1767" marT="1767" marB="0" anchor="ctr">
                    <a:solidFill>
                      <a:schemeClr val="bg2"/>
                    </a:solidFill>
                  </a:tcPr>
                </a:tc>
                <a:tc hMerge="1">
                  <a:txBody>
                    <a:bodyPr/>
                    <a:lstStyle/>
                    <a:p>
                      <a:pPr algn="ctr" fontAlgn="ctr"/>
                      <a:r>
                        <a:rPr lang="el-GR" sz="600" u="none" strike="noStrike">
                          <a:effectLst/>
                        </a:rPr>
                        <a:t>Η πράξη ΔΕΝ διαφαλίζει την προσβασιμότητα των ατόμων με αναπηρία.</a:t>
                      </a:r>
                      <a:endParaRPr lang="el-GR" sz="600" b="0" i="0" u="none" strike="noStrike">
                        <a:effectLst/>
                        <a:latin typeface="Verdana" panose="020B0604030504040204" pitchFamily="34" charset="0"/>
                      </a:endParaRPr>
                    </a:p>
                  </a:txBody>
                  <a:tcPr marL="1767" marR="1767" marT="1767" marB="0" anchor="ctr"/>
                </a:tc>
                <a:tc>
                  <a:txBody>
                    <a:bodyPr/>
                    <a:lstStyle/>
                    <a:p>
                      <a:pPr algn="ctr" fontAlgn="ctr"/>
                      <a:r>
                        <a:rPr lang="el-GR" sz="700" u="none" strike="noStrike">
                          <a:effectLst/>
                        </a:rPr>
                        <a:t>ΟΧΙ</a:t>
                      </a:r>
                      <a:endParaRPr lang="el-GR" sz="700" b="0" i="0" u="none" strike="noStrike">
                        <a:effectLst/>
                        <a:latin typeface="Verdana" panose="020B0604030504040204" pitchFamily="34" charset="0"/>
                      </a:endParaRPr>
                    </a:p>
                  </a:txBody>
                  <a:tcPr marL="1767" marR="1767" marT="1767" marB="0" anchor="ctr">
                    <a:solidFill>
                      <a:schemeClr val="bg2"/>
                    </a:solidFill>
                  </a:tcPr>
                </a:tc>
                <a:tc>
                  <a:txBody>
                    <a:bodyPr/>
                    <a:lstStyle/>
                    <a:p>
                      <a:pPr algn="ctr" fontAlgn="ctr"/>
                      <a:r>
                        <a:rPr lang="el-GR" sz="700" u="none" strike="noStrike" dirty="0">
                          <a:effectLst/>
                        </a:rPr>
                        <a:t> </a:t>
                      </a:r>
                      <a:endParaRPr lang="el-GR" sz="700" b="0" i="0" u="none" strike="noStrike" dirty="0">
                        <a:effectLst/>
                        <a:latin typeface="Verdana" panose="020B0604030504040204" pitchFamily="34" charset="0"/>
                      </a:endParaRPr>
                    </a:p>
                  </a:txBody>
                  <a:tcPr marL="1767" marR="1767" marT="1767" marB="0" anchor="ctr">
                    <a:solidFill>
                      <a:schemeClr val="bg2"/>
                    </a:solidFill>
                  </a:tcPr>
                </a:tc>
                <a:tc vMerge="1">
                  <a:txBody>
                    <a:bodyPr/>
                    <a:lstStyle/>
                    <a:p>
                      <a:endParaRPr lang="el-GR"/>
                    </a:p>
                  </a:txBody>
                  <a:tcPr/>
                </a:tc>
                <a:extLst>
                  <a:ext uri="{0D108BD9-81ED-4DB2-BD59-A6C34878D82A}">
                    <a16:rowId xmlns:a16="http://schemas.microsoft.com/office/drawing/2014/main" val="3443094630"/>
                  </a:ext>
                </a:extLst>
              </a:tr>
              <a:tr h="92050">
                <a:tc rowSpan="2" gridSpan="7">
                  <a:txBody>
                    <a:bodyPr/>
                    <a:lstStyle/>
                    <a:p>
                      <a:pPr algn="l" fontAlgn="ctr"/>
                      <a:r>
                        <a:rPr lang="el-GR" sz="600" u="none" strike="noStrike">
                          <a:effectLst/>
                        </a:rPr>
                        <a:t>ΠΡΟΫΠΟΘΕΣΗ ΘΕΤΙΚΗΣ ΑΞΙΟΛΟΓΗΣΗΣ: Η Πράξη θα πρέπει να λαμβάνει θετική τιμή "ΝΑΙ"  σε όλα τα κριτήρια. Κάθε κριτήριο, για να λάβει θετική τιμή "ΝΑΙ", θα πρέπει να πληροί όλες τις επιμέρους προϋποθέσεις.                                                                                                                 (*) Σε περίπτωση που η πράξη δεν αφορά σε δράση κρατικής ενίσχυσης, η αποδεκτή απάντηση είναι ΝΑΙ.</a:t>
                      </a:r>
                      <a:endParaRPr lang="el-GR" sz="600" b="0" i="0" u="none" strike="noStrike">
                        <a:effectLst/>
                        <a:latin typeface="Verdana" panose="020B0604030504040204" pitchFamily="34" charset="0"/>
                      </a:endParaRPr>
                    </a:p>
                  </a:txBody>
                  <a:tcPr marL="1767" marR="1767" marT="1767" marB="0" anchor="ctr">
                    <a:solidFill>
                      <a:schemeClr val="bg2"/>
                    </a:solidFill>
                  </a:tcPr>
                </a:tc>
                <a:tc rowSpan="2" hMerge="1">
                  <a:txBody>
                    <a:bodyPr/>
                    <a:lstStyle/>
                    <a:p>
                      <a:endParaRPr lang="el-GR"/>
                    </a:p>
                  </a:txBody>
                  <a:tcPr/>
                </a:tc>
                <a:tc rowSpan="2" hMerge="1">
                  <a:txBody>
                    <a:bodyPr/>
                    <a:lstStyle/>
                    <a:p>
                      <a:endParaRPr lang="el-GR"/>
                    </a:p>
                  </a:txBody>
                  <a:tcPr/>
                </a:tc>
                <a:tc rowSpan="2" hMerge="1">
                  <a:txBody>
                    <a:bodyPr/>
                    <a:lstStyle/>
                    <a:p>
                      <a:endParaRPr lang="el-GR"/>
                    </a:p>
                  </a:txBody>
                  <a:tcPr/>
                </a:tc>
                <a:tc rowSpan="2" hMerge="1">
                  <a:txBody>
                    <a:bodyPr/>
                    <a:lstStyle/>
                    <a:p>
                      <a:endParaRPr lang="el-GR"/>
                    </a:p>
                  </a:txBody>
                  <a:tcPr/>
                </a:tc>
                <a:tc rowSpan="2" hMerge="1">
                  <a:txBody>
                    <a:bodyPr/>
                    <a:lstStyle/>
                    <a:p>
                      <a:endParaRPr lang="el-GR"/>
                    </a:p>
                  </a:txBody>
                  <a:tcPr/>
                </a:tc>
                <a:tc rowSpan="2" hMerge="1">
                  <a:txBody>
                    <a:bodyPr/>
                    <a:lstStyle/>
                    <a:p>
                      <a:endParaRPr lang="el-GR"/>
                    </a:p>
                  </a:txBody>
                  <a:tcPr/>
                </a:tc>
                <a:tc rowSpan="2" gridSpan="2">
                  <a:txBody>
                    <a:bodyPr/>
                    <a:lstStyle/>
                    <a:p>
                      <a:pPr algn="l" fontAlgn="ctr"/>
                      <a:r>
                        <a:rPr lang="el-GR" sz="600" u="none" strike="noStrike" dirty="0">
                          <a:effectLst/>
                        </a:rPr>
                        <a:t>ΕΚΠΛΗΡΩΣΗ ΚΡΙΤΗΡΙΩΝ ΟΜΑΔΑΣ 2</a:t>
                      </a:r>
                      <a:endParaRPr lang="el-GR" sz="600" b="0" i="0" u="none" strike="noStrike" dirty="0">
                        <a:effectLst/>
                        <a:latin typeface="Verdana" panose="020B0604030504040204" pitchFamily="34" charset="0"/>
                      </a:endParaRPr>
                    </a:p>
                  </a:txBody>
                  <a:tcPr marL="1767" marR="1767" marT="1767" marB="0" anchor="ctr">
                    <a:solidFill>
                      <a:schemeClr val="bg2"/>
                    </a:solidFill>
                  </a:tcPr>
                </a:tc>
                <a:tc rowSpan="2" hMerge="1">
                  <a:txBody>
                    <a:bodyPr/>
                    <a:lstStyle/>
                    <a:p>
                      <a:pPr algn="ctr" fontAlgn="ctr"/>
                      <a:r>
                        <a:rPr lang="el-GR" sz="600" u="none" strike="noStrike">
                          <a:effectLst/>
                        </a:rPr>
                        <a:t>ΕΚΠΛΗΡΩΣΗ ΚΡΙΤΗΡΙΩΝ ΟΜΑΔΑΣ 2</a:t>
                      </a:r>
                      <a:endParaRPr lang="el-GR" sz="600" b="1" i="0" u="none" strike="noStrike">
                        <a:effectLst/>
                        <a:latin typeface="Verdana" panose="020B0604030504040204" pitchFamily="34" charset="0"/>
                      </a:endParaRPr>
                    </a:p>
                  </a:txBody>
                  <a:tcPr marL="1767" marR="1767" marT="1767" marB="0" anchor="ctr"/>
                </a:tc>
                <a:tc>
                  <a:txBody>
                    <a:bodyPr/>
                    <a:lstStyle/>
                    <a:p>
                      <a:pPr algn="ctr" fontAlgn="ctr"/>
                      <a:r>
                        <a:rPr lang="el-GR" sz="600" u="none" strike="noStrike">
                          <a:effectLst/>
                        </a:rPr>
                        <a:t>ΝΑΙ</a:t>
                      </a:r>
                      <a:endParaRPr lang="el-GR" sz="600" b="0"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l" fontAlgn="ctr"/>
                      <a:r>
                        <a:rPr lang="el-GR" sz="600" u="none" strike="noStrike">
                          <a:effectLst/>
                        </a:rPr>
                        <a:t> </a:t>
                      </a:r>
                      <a:endParaRPr lang="el-GR" sz="600" b="0" i="0" u="none" strike="noStrike">
                        <a:effectLst/>
                        <a:latin typeface="Verdana" panose="020B0604030504040204" pitchFamily="34" charset="0"/>
                      </a:endParaRPr>
                    </a:p>
                  </a:txBody>
                  <a:tcPr marL="1767" marR="1767" marT="1767" marB="0" anchor="ctr">
                    <a:solidFill>
                      <a:schemeClr val="bg2"/>
                    </a:solidFill>
                  </a:tcPr>
                </a:tc>
                <a:tc rowSpan="2">
                  <a:txBody>
                    <a:bodyPr/>
                    <a:lstStyle/>
                    <a:p>
                      <a:pPr algn="ctr" fontAlgn="ctr"/>
                      <a:r>
                        <a:rPr lang="el-GR" sz="600" u="none" strike="noStrike">
                          <a:effectLst/>
                        </a:rPr>
                        <a:t> </a:t>
                      </a:r>
                      <a:endParaRPr lang="el-GR" sz="600" b="0" i="0" u="none" strike="noStrike">
                        <a:effectLst/>
                        <a:latin typeface="Verdana" panose="020B0604030504040204" pitchFamily="34" charset="0"/>
                      </a:endParaRPr>
                    </a:p>
                  </a:txBody>
                  <a:tcPr marL="1767" marR="1767" marT="1767" marB="0" anchor="ctr">
                    <a:solidFill>
                      <a:schemeClr val="bg2"/>
                    </a:solidFill>
                  </a:tcPr>
                </a:tc>
                <a:extLst>
                  <a:ext uri="{0D108BD9-81ED-4DB2-BD59-A6C34878D82A}">
                    <a16:rowId xmlns:a16="http://schemas.microsoft.com/office/drawing/2014/main" val="4251698387"/>
                  </a:ext>
                </a:extLst>
              </a:tr>
              <a:tr h="151403">
                <a:tc gridSpan="7"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2" vMerge="1">
                  <a:txBody>
                    <a:bodyPr/>
                    <a:lstStyle/>
                    <a:p>
                      <a:endParaRPr lang="el-GR"/>
                    </a:p>
                  </a:txBody>
                  <a:tcPr/>
                </a:tc>
                <a:tc hMerge="1" vMerge="1">
                  <a:txBody>
                    <a:bodyPr/>
                    <a:lstStyle/>
                    <a:p>
                      <a:endParaRPr lang="el-GR"/>
                    </a:p>
                  </a:txBody>
                  <a:tcPr/>
                </a:tc>
                <a:tc>
                  <a:txBody>
                    <a:bodyPr/>
                    <a:lstStyle/>
                    <a:p>
                      <a:pPr algn="ctr" fontAlgn="ctr"/>
                      <a:r>
                        <a:rPr lang="el-GR" sz="600" u="none" strike="noStrike">
                          <a:effectLst/>
                        </a:rPr>
                        <a:t>ΟΧΙ</a:t>
                      </a:r>
                      <a:endParaRPr lang="el-GR" sz="600" b="0" i="0" u="none" strike="noStrike">
                        <a:effectLst/>
                        <a:latin typeface="Verdana" panose="020B0604030504040204" pitchFamily="34" charset="0"/>
                      </a:endParaRPr>
                    </a:p>
                  </a:txBody>
                  <a:tcPr marL="1767" marR="1767" marT="1767"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903837919"/>
                  </a:ext>
                </a:extLst>
              </a:tr>
              <a:tr h="92050">
                <a:tc gridSpan="12">
                  <a:txBody>
                    <a:bodyPr/>
                    <a:lstStyle/>
                    <a:p>
                      <a:pPr algn="l" fontAlgn="ctr"/>
                      <a:r>
                        <a:rPr lang="el-GR" sz="600" u="none" strike="noStrike" dirty="0">
                          <a:effectLst/>
                        </a:rPr>
                        <a:t> </a:t>
                      </a:r>
                      <a:endParaRPr lang="el-GR" sz="600" b="0" i="0" u="none" strike="noStrike" dirty="0">
                        <a:effectLst/>
                        <a:latin typeface="Verdana" panose="020B0604030504040204" pitchFamily="34" charset="0"/>
                      </a:endParaRPr>
                    </a:p>
                  </a:txBody>
                  <a:tcPr marL="1767" marR="1767" marT="176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2998513684"/>
                  </a:ext>
                </a:extLst>
              </a:tr>
            </a:tbl>
          </a:graphicData>
        </a:graphic>
      </p:graphicFrame>
    </p:spTree>
    <p:extLst>
      <p:ext uri="{BB962C8B-B14F-4D97-AF65-F5344CB8AC3E}">
        <p14:creationId xmlns:p14="http://schemas.microsoft.com/office/powerpoint/2010/main" val="295554912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p:cNvSpPr>
            <a:spLocks noGrp="1"/>
          </p:cNvSpPr>
          <p:nvPr>
            <p:ph type="title"/>
          </p:nvPr>
        </p:nvSpPr>
        <p:spPr>
          <a:xfrm>
            <a:off x="2346960" y="286605"/>
            <a:ext cx="7543800" cy="622116"/>
          </a:xfrm>
        </p:spPr>
        <p:txBody>
          <a:bodyPr>
            <a:normAutofit fontScale="90000"/>
          </a:bodyPr>
          <a:lstStyle/>
          <a:p>
            <a:endParaRPr lang="el-GR" dirty="0"/>
          </a:p>
        </p:txBody>
      </p:sp>
      <p:graphicFrame>
        <p:nvGraphicFramePr>
          <p:cNvPr id="4" name="Θέση περιεχομένου 3"/>
          <p:cNvGraphicFramePr>
            <a:graphicFrameLocks noGrp="1"/>
          </p:cNvGraphicFramePr>
          <p:nvPr>
            <p:ph idx="1"/>
            <p:extLst>
              <p:ext uri="{D42A27DB-BD31-4B8C-83A1-F6EECF244321}">
                <p14:modId xmlns:p14="http://schemas.microsoft.com/office/powerpoint/2010/main" val="1583014612"/>
              </p:ext>
            </p:extLst>
          </p:nvPr>
        </p:nvGraphicFramePr>
        <p:xfrm>
          <a:off x="479376" y="234358"/>
          <a:ext cx="11377262" cy="6046618"/>
        </p:xfrm>
        <a:graphic>
          <a:graphicData uri="http://schemas.openxmlformats.org/drawingml/2006/table">
            <a:tbl>
              <a:tblPr>
                <a:tableStyleId>{5C22544A-7EE6-4342-B048-85BDC9FD1C3A}</a:tableStyleId>
              </a:tblPr>
              <a:tblGrid>
                <a:gridCol w="576064">
                  <a:extLst>
                    <a:ext uri="{9D8B030D-6E8A-4147-A177-3AD203B41FA5}">
                      <a16:colId xmlns:a16="http://schemas.microsoft.com/office/drawing/2014/main" val="2425336769"/>
                    </a:ext>
                  </a:extLst>
                </a:gridCol>
                <a:gridCol w="936104">
                  <a:extLst>
                    <a:ext uri="{9D8B030D-6E8A-4147-A177-3AD203B41FA5}">
                      <a16:colId xmlns:a16="http://schemas.microsoft.com/office/drawing/2014/main" val="3146440649"/>
                    </a:ext>
                  </a:extLst>
                </a:gridCol>
                <a:gridCol w="576064">
                  <a:extLst>
                    <a:ext uri="{9D8B030D-6E8A-4147-A177-3AD203B41FA5}">
                      <a16:colId xmlns:a16="http://schemas.microsoft.com/office/drawing/2014/main" val="1671940166"/>
                    </a:ext>
                  </a:extLst>
                </a:gridCol>
                <a:gridCol w="809178">
                  <a:extLst>
                    <a:ext uri="{9D8B030D-6E8A-4147-A177-3AD203B41FA5}">
                      <a16:colId xmlns:a16="http://schemas.microsoft.com/office/drawing/2014/main" val="4195619007"/>
                    </a:ext>
                  </a:extLst>
                </a:gridCol>
                <a:gridCol w="984545">
                  <a:extLst>
                    <a:ext uri="{9D8B030D-6E8A-4147-A177-3AD203B41FA5}">
                      <a16:colId xmlns:a16="http://schemas.microsoft.com/office/drawing/2014/main" val="1253861776"/>
                    </a:ext>
                  </a:extLst>
                </a:gridCol>
                <a:gridCol w="495920">
                  <a:extLst>
                    <a:ext uri="{9D8B030D-6E8A-4147-A177-3AD203B41FA5}">
                      <a16:colId xmlns:a16="http://schemas.microsoft.com/office/drawing/2014/main" val="25615451"/>
                    </a:ext>
                  </a:extLst>
                </a:gridCol>
                <a:gridCol w="2606901">
                  <a:extLst>
                    <a:ext uri="{9D8B030D-6E8A-4147-A177-3AD203B41FA5}">
                      <a16:colId xmlns:a16="http://schemas.microsoft.com/office/drawing/2014/main" val="4043676854"/>
                    </a:ext>
                  </a:extLst>
                </a:gridCol>
                <a:gridCol w="319388">
                  <a:extLst>
                    <a:ext uri="{9D8B030D-6E8A-4147-A177-3AD203B41FA5}">
                      <a16:colId xmlns:a16="http://schemas.microsoft.com/office/drawing/2014/main" val="324647543"/>
                    </a:ext>
                  </a:extLst>
                </a:gridCol>
                <a:gridCol w="598270">
                  <a:extLst>
                    <a:ext uri="{9D8B030D-6E8A-4147-A177-3AD203B41FA5}">
                      <a16:colId xmlns:a16="http://schemas.microsoft.com/office/drawing/2014/main" val="1212686901"/>
                    </a:ext>
                  </a:extLst>
                </a:gridCol>
                <a:gridCol w="998885">
                  <a:extLst>
                    <a:ext uri="{9D8B030D-6E8A-4147-A177-3AD203B41FA5}">
                      <a16:colId xmlns:a16="http://schemas.microsoft.com/office/drawing/2014/main" val="3210353636"/>
                    </a:ext>
                  </a:extLst>
                </a:gridCol>
                <a:gridCol w="607135">
                  <a:extLst>
                    <a:ext uri="{9D8B030D-6E8A-4147-A177-3AD203B41FA5}">
                      <a16:colId xmlns:a16="http://schemas.microsoft.com/office/drawing/2014/main" val="4095751296"/>
                    </a:ext>
                  </a:extLst>
                </a:gridCol>
                <a:gridCol w="933492">
                  <a:extLst>
                    <a:ext uri="{9D8B030D-6E8A-4147-A177-3AD203B41FA5}">
                      <a16:colId xmlns:a16="http://schemas.microsoft.com/office/drawing/2014/main" val="851038010"/>
                    </a:ext>
                  </a:extLst>
                </a:gridCol>
                <a:gridCol w="935316">
                  <a:extLst>
                    <a:ext uri="{9D8B030D-6E8A-4147-A177-3AD203B41FA5}">
                      <a16:colId xmlns:a16="http://schemas.microsoft.com/office/drawing/2014/main" val="1193968820"/>
                    </a:ext>
                  </a:extLst>
                </a:gridCol>
              </a:tblGrid>
              <a:tr h="104873">
                <a:tc gridSpan="13">
                  <a:txBody>
                    <a:bodyPr/>
                    <a:lstStyle/>
                    <a:p>
                      <a:pPr algn="ctr" fontAlgn="ctr"/>
                      <a:r>
                        <a:rPr lang="el-GR" sz="700" u="none" strike="noStrike">
                          <a:effectLst/>
                        </a:rPr>
                        <a:t>ΣΤΑΔΙΟ Β΄ - ΦΥΛΛΟ ΑΞΙΟΛΟΓΗΣΗΣ ΠΡΑΞΗΣ</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3407346549"/>
                  </a:ext>
                </a:extLst>
              </a:tr>
              <a:tr h="104873">
                <a:tc gridSpan="4">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pPr algn="ctr" fontAlgn="ctr"/>
                      <a:endParaRPr lang="el-GR" sz="700" b="1" i="0" u="none" strike="noStrike">
                        <a:effectLst/>
                        <a:latin typeface="Verdana" panose="020B0604030504040204" pitchFamily="34" charset="0"/>
                      </a:endParaRPr>
                    </a:p>
                  </a:txBody>
                  <a:tcPr marL="2407" marR="2407" marT="2407" marB="0" anchor="ctr"/>
                </a:tc>
                <a:tc hMerge="1">
                  <a:txBody>
                    <a:bodyPr/>
                    <a:lstStyle/>
                    <a:p>
                      <a:pPr algn="ctr" fontAlgn="ctr"/>
                      <a:endParaRPr lang="el-GR" sz="700" b="1" i="0" u="none" strike="noStrike">
                        <a:effectLst/>
                        <a:latin typeface="Verdana" panose="020B0604030504040204" pitchFamily="34" charset="0"/>
                      </a:endParaRPr>
                    </a:p>
                  </a:txBody>
                  <a:tcPr marL="2407" marR="2407" marT="2407" marB="0" anchor="ctr"/>
                </a:tc>
                <a:tc hMerge="1">
                  <a:txBody>
                    <a:bodyPr/>
                    <a:lstStyle/>
                    <a:p>
                      <a:pPr algn="ctr" fontAlgn="ctr"/>
                      <a:endParaRPr lang="el-GR" sz="700" b="1" i="0" u="none" strike="noStrike">
                        <a:effectLst/>
                        <a:latin typeface="Verdana" panose="020B0604030504040204" pitchFamily="34" charset="0"/>
                      </a:endParaRPr>
                    </a:p>
                  </a:txBody>
                  <a:tcPr marL="2407" marR="2407" marT="2407" marB="0" anchor="ctr"/>
                </a:tc>
                <a:tc>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gridSpan="3">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pPr algn="ctr" fontAlgn="ctr"/>
                      <a:endParaRPr lang="el-GR" sz="800" b="1" i="0" u="none" strike="noStrike">
                        <a:effectLst/>
                        <a:latin typeface="Verdana" panose="020B0604030504040204" pitchFamily="34" charset="0"/>
                      </a:endParaRPr>
                    </a:p>
                  </a:txBody>
                  <a:tcPr marL="2407" marR="2407" marT="2407" marB="0" anchor="ctr"/>
                </a:tc>
                <a:tc>
                  <a:txBody>
                    <a:bodyPr/>
                    <a:lstStyle/>
                    <a:p>
                      <a:endParaRPr lang="el-GR" sz="700" dirty="0"/>
                    </a:p>
                  </a:txBody>
                  <a:tcPr marL="2407" marR="2407" marT="2407"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1356834737"/>
                  </a:ext>
                </a:extLst>
              </a:tr>
              <a:tr h="104873">
                <a:tc gridSpan="5">
                  <a:txBody>
                    <a:bodyPr/>
                    <a:lstStyle/>
                    <a:p>
                      <a:pPr algn="l" fontAlgn="ctr"/>
                      <a:r>
                        <a:rPr lang="el-GR" sz="700" u="none" strike="noStrike">
                          <a:effectLst/>
                        </a:rPr>
                        <a:t>ΠΡΟΓΡΑΜΜΑ :</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endParaRPr lang="el-GR" sz="700" b="1" i="0" u="none" strike="noStrike">
                        <a:effectLst/>
                        <a:latin typeface="Verdana" panose="020B0604030504040204" pitchFamily="34" charset="0"/>
                      </a:endParaRPr>
                    </a:p>
                  </a:txBody>
                  <a:tcPr marL="2407" marR="2407" marT="2407" marB="0" anchor="ctr">
                    <a:solidFill>
                      <a:schemeClr val="bg2"/>
                    </a:solidFill>
                  </a:tcPr>
                </a:tc>
                <a:tc gridSpan="4">
                  <a:txBody>
                    <a:bodyPr/>
                    <a:lstStyle/>
                    <a:p>
                      <a:pPr algn="l" fontAlgn="ctr"/>
                      <a:r>
                        <a:rPr lang="el-GR" sz="700" u="none" strike="noStrike">
                          <a:effectLst/>
                        </a:rPr>
                        <a:t>ΣΤΕΡΕΑ ΕΛΛΑΔΑ 2021 -2027</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2588957722"/>
                  </a:ext>
                </a:extLst>
              </a:tr>
              <a:tr h="104873">
                <a:tc gridSpan="5">
                  <a:txBody>
                    <a:bodyPr/>
                    <a:lstStyle/>
                    <a:p>
                      <a:pPr algn="l" fontAlgn="ctr"/>
                      <a:r>
                        <a:rPr lang="el-GR" sz="700" u="none" strike="noStrike" dirty="0">
                          <a:effectLst/>
                        </a:rPr>
                        <a:t>ΠΡΟΤΕΡΑΙΟΤΗΤΑ :</a:t>
                      </a:r>
                      <a:endParaRPr lang="el-GR" sz="700" b="1" i="0" u="none" strike="noStrike" dirty="0">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endParaRPr lang="el-GR" sz="700" b="1" i="0" u="none" strike="noStrike">
                        <a:effectLst/>
                        <a:latin typeface="Verdana" panose="020B0604030504040204" pitchFamily="34" charset="0"/>
                      </a:endParaRPr>
                    </a:p>
                  </a:txBody>
                  <a:tcPr marL="2407" marR="2407" marT="2407" marB="0" anchor="ctr">
                    <a:solidFill>
                      <a:schemeClr val="bg2"/>
                    </a:solidFill>
                  </a:tcPr>
                </a:tc>
                <a:tc gridSpan="4">
                  <a:txBody>
                    <a:bodyPr/>
                    <a:lstStyle/>
                    <a:p>
                      <a:pPr algn="l" fontAlgn="ctr"/>
                      <a:r>
                        <a:rPr lang="el-GR" sz="700" u="none" strike="noStrike" dirty="0">
                          <a:effectLst/>
                        </a:rPr>
                        <a:t>4</a:t>
                      </a:r>
                      <a:endParaRPr lang="el-GR" sz="700" b="1" i="0" u="none" strike="noStrike" dirty="0">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289410100"/>
                  </a:ext>
                </a:extLst>
              </a:tr>
              <a:tr h="104873">
                <a:tc gridSpan="5">
                  <a:txBody>
                    <a:bodyPr/>
                    <a:lstStyle/>
                    <a:p>
                      <a:pPr algn="l" fontAlgn="ctr"/>
                      <a:r>
                        <a:rPr lang="el-GR" sz="700" u="none" strike="noStrike">
                          <a:effectLst/>
                        </a:rPr>
                        <a:t>ΕΙΔΙΚΟΣ ΣΤΟΧΟΣ:</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endParaRPr lang="el-GR" sz="700" b="1" i="0" u="none" strike="noStrike">
                        <a:effectLst/>
                        <a:latin typeface="Verdana" panose="020B0604030504040204" pitchFamily="34" charset="0"/>
                      </a:endParaRPr>
                    </a:p>
                  </a:txBody>
                  <a:tcPr marL="2407" marR="2407" marT="2407" marB="0" anchor="ctr">
                    <a:solidFill>
                      <a:schemeClr val="bg2"/>
                    </a:solidFill>
                  </a:tcPr>
                </a:tc>
                <a:tc gridSpan="2">
                  <a:txBody>
                    <a:bodyPr/>
                    <a:lstStyle/>
                    <a:p>
                      <a:pPr algn="l" fontAlgn="ctr"/>
                      <a:r>
                        <a:rPr lang="el-GR" sz="700" u="none" strike="noStrike">
                          <a:effectLst/>
                        </a:rPr>
                        <a:t>4.ια</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pPr algn="l" fontAlgn="ctr"/>
                      <a:endParaRPr lang="el-GR" sz="700" b="1" i="0" u="none" strike="noStrike">
                        <a:effectLst/>
                        <a:latin typeface="Verdana" panose="020B0604030504040204" pitchFamily="34" charset="0"/>
                      </a:endParaRPr>
                    </a:p>
                  </a:txBody>
                  <a:tcPr marL="2407" marR="2407" marT="2407" marB="0" anchor="ctr"/>
                </a:tc>
                <a:tc gridSpan="2">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2453642197"/>
                  </a:ext>
                </a:extLst>
              </a:tr>
              <a:tr h="104873">
                <a:tc gridSpan="6">
                  <a:txBody>
                    <a:bodyPr/>
                    <a:lstStyle/>
                    <a:p>
                      <a:pPr algn="l" fontAlgn="ctr"/>
                      <a:r>
                        <a:rPr lang="el-GR" sz="700" u="none" strike="noStrike">
                          <a:effectLst/>
                        </a:rPr>
                        <a:t>ΚΩΔΙΚΟΣ ΠΡΟΣΚΛΗΣΗΣ  : </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gridSpan="4">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1570416558"/>
                  </a:ext>
                </a:extLst>
              </a:tr>
              <a:tr h="104873">
                <a:tc gridSpan="6">
                  <a:txBody>
                    <a:bodyPr/>
                    <a:lstStyle/>
                    <a:p>
                      <a:pPr algn="l" fontAlgn="ctr"/>
                      <a:r>
                        <a:rPr lang="el-GR" sz="700" u="none" strike="noStrike">
                          <a:effectLst/>
                        </a:rPr>
                        <a:t>ΦΟΡΕΑΣ ΥΠΟΒΟΛΗΣ ΤΗΣ ΠΡΑΞΗΣ :</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gridSpan="7">
                  <a:txBody>
                    <a:bodyPr/>
                    <a:lstStyle/>
                    <a:p>
                      <a:pPr algn="ctr" fontAlgn="ct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618661091"/>
                  </a:ext>
                </a:extLst>
              </a:tr>
              <a:tr h="207432">
                <a:tc gridSpan="6">
                  <a:txBody>
                    <a:bodyPr/>
                    <a:lstStyle/>
                    <a:p>
                      <a:pPr algn="l" fontAlgn="ctr"/>
                      <a:r>
                        <a:rPr lang="el-GR" sz="700" u="none" strike="noStrike">
                          <a:effectLst/>
                        </a:rPr>
                        <a:t>ΤΙΤΛΟΣ ΠΡΟΤΕΙΝΟΜΕΝΗΣ ΠΡΑΞΗΣ :</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gridSpan="7">
                  <a:txBody>
                    <a:bodyPr/>
                    <a:lstStyle/>
                    <a:p>
                      <a:pPr algn="ctr" fontAlgn="ctr"/>
                      <a:r>
                        <a:rPr lang="el-GR" sz="700" u="none" strike="noStrike" dirty="0">
                          <a:effectLst/>
                        </a:rPr>
                        <a:t>Προώθηση και υποστήριξη παιδιών για την ένταξή τους στην προσχολική εκπαίδευση καθώς και για τη πρόσβαση παιδιών σχολικής ηλικίας, εφήβων και ατόμων με αναπηρία, σε υπηρεσίες δημιουργικής απασχόλησης</a:t>
                      </a:r>
                      <a:endParaRPr lang="el-GR" sz="700" b="1" i="0" u="none" strike="noStrike" dirty="0">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3464451920"/>
                  </a:ext>
                </a:extLst>
              </a:tr>
              <a:tr h="104873">
                <a:tc gridSpan="4">
                  <a:txBody>
                    <a:bodyPr/>
                    <a:lstStyle/>
                    <a:p>
                      <a:pPr algn="l" fontAlgn="ctr"/>
                      <a:r>
                        <a:rPr lang="el-GR" sz="700" u="none" strike="noStrike">
                          <a:effectLst/>
                        </a:rPr>
                        <a:t> </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pPr algn="l" fontAlgn="ctr"/>
                      <a:endParaRPr lang="el-GR" sz="700" b="1" i="0" u="none" strike="noStrike">
                        <a:effectLst/>
                        <a:latin typeface="Verdana" panose="020B0604030504040204" pitchFamily="34" charset="0"/>
                      </a:endParaRPr>
                    </a:p>
                  </a:txBody>
                  <a:tcPr marL="2407" marR="2407" marT="2407" marB="0" anchor="ctr"/>
                </a:tc>
                <a:tc hMerge="1">
                  <a:txBody>
                    <a:bodyPr/>
                    <a:lstStyle/>
                    <a:p>
                      <a:pPr algn="l" fontAlgn="ctr"/>
                      <a:endParaRPr lang="el-GR" sz="700" b="1" i="0" u="none" strike="noStrike">
                        <a:effectLst/>
                        <a:latin typeface="Verdana" panose="020B0604030504040204" pitchFamily="34" charset="0"/>
                      </a:endParaRPr>
                    </a:p>
                  </a:txBody>
                  <a:tcPr marL="2407" marR="2407" marT="2407" marB="0" anchor="ctr"/>
                </a:tc>
                <a:tc hMerge="1">
                  <a:txBody>
                    <a:bodyPr/>
                    <a:lstStyle/>
                    <a:p>
                      <a:pPr algn="l" fontAlgn="ctr"/>
                      <a:endParaRPr lang="el-GR" sz="700" b="1" i="0" u="none" strike="noStrike">
                        <a:effectLst/>
                        <a:latin typeface="Verdana" panose="020B0604030504040204" pitchFamily="34" charset="0"/>
                      </a:endParaRPr>
                    </a:p>
                  </a:txBody>
                  <a:tcPr marL="2407" marR="2407" marT="2407" marB="0" anchor="ctr"/>
                </a:tc>
                <a:tc>
                  <a:txBody>
                    <a:bodyPr/>
                    <a:lstStyle/>
                    <a:p>
                      <a:pPr algn="l" fontAlgn="ctr"/>
                      <a:endParaRPr lang="el-GR" sz="700" b="1" i="0" u="none" strike="noStrike">
                        <a:effectLst/>
                        <a:latin typeface="Verdana" panose="020B0604030504040204" pitchFamily="34" charset="0"/>
                      </a:endParaRPr>
                    </a:p>
                  </a:txBody>
                  <a:tcPr marL="2407" marR="2407" marT="2407" marB="0" anchor="ctr">
                    <a:solidFill>
                      <a:schemeClr val="bg2"/>
                    </a:solidFill>
                  </a:tcPr>
                </a:tc>
                <a:tc>
                  <a:txBody>
                    <a:bodyPr/>
                    <a:lstStyle/>
                    <a:p>
                      <a:pPr algn="l" fontAlgn="ctr"/>
                      <a:endParaRPr lang="el-GR" sz="700" b="1" i="0" u="none" strike="noStrike">
                        <a:effectLst/>
                        <a:latin typeface="Verdana" panose="020B0604030504040204" pitchFamily="34" charset="0"/>
                      </a:endParaRPr>
                    </a:p>
                  </a:txBody>
                  <a:tcPr marL="2407" marR="2407" marT="2407" marB="0" anchor="ctr">
                    <a:solidFill>
                      <a:schemeClr val="bg2"/>
                    </a:solidFill>
                  </a:tcPr>
                </a:tc>
                <a:tc gridSpan="2">
                  <a:txBody>
                    <a:bodyPr/>
                    <a:lstStyle/>
                    <a:p>
                      <a:pPr algn="l" fontAlgn="ct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pPr algn="l" fontAlgn="ctr"/>
                      <a:endParaRPr lang="el-GR" sz="700" b="1" i="0" u="none" strike="noStrike">
                        <a:effectLst/>
                        <a:latin typeface="Verdana" panose="020B0604030504040204" pitchFamily="34" charset="0"/>
                      </a:endParaRPr>
                    </a:p>
                  </a:txBody>
                  <a:tcPr marL="2407" marR="2407" marT="2407" marB="0" anchor="ctr"/>
                </a:tc>
                <a:tc gridSpan="2">
                  <a:txBody>
                    <a:bodyPr/>
                    <a:lstStyle/>
                    <a:p>
                      <a:pPr algn="l" fontAlgn="ct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a:txBody>
                    <a:bodyPr/>
                    <a:lstStyle/>
                    <a:p>
                      <a:pPr algn="l" fontAlgn="ctr"/>
                      <a:endParaRPr lang="el-GR" sz="700" b="0" i="0" u="none" strike="noStrike">
                        <a:effectLst/>
                        <a:latin typeface="Verdana" panose="020B0604030504040204" pitchFamily="34" charset="0"/>
                      </a:endParaRPr>
                    </a:p>
                  </a:txBody>
                  <a:tcPr marL="2407" marR="2407" marT="2407" marB="0" anchor="ctr">
                    <a:solidFill>
                      <a:schemeClr val="bg2"/>
                    </a:solidFill>
                  </a:tcPr>
                </a:tc>
                <a:tc>
                  <a:txBody>
                    <a:bodyPr/>
                    <a:lstStyle/>
                    <a:p>
                      <a:pPr algn="l" fontAlgn="ctr"/>
                      <a:endParaRPr lang="el-GR" sz="700" b="0" i="0" u="none" strike="noStrike">
                        <a:effectLst/>
                        <a:latin typeface="Verdana" panose="020B0604030504040204" pitchFamily="34" charset="0"/>
                      </a:endParaRPr>
                    </a:p>
                  </a:txBody>
                  <a:tcPr marL="2407" marR="2407" marT="2407" marB="0" anchor="ctr">
                    <a:solidFill>
                      <a:schemeClr val="bg2"/>
                    </a:solidFill>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3996432381"/>
                  </a:ext>
                </a:extLst>
              </a:tr>
              <a:tr h="85741">
                <a:tc gridSpan="13">
                  <a:txBody>
                    <a:bodyPr/>
                    <a:lstStyle/>
                    <a:p>
                      <a:pPr algn="ctr" fontAlgn="ctr"/>
                      <a:r>
                        <a:rPr lang="el-GR" sz="700" u="none" strike="noStrike">
                          <a:effectLst/>
                        </a:rPr>
                        <a:t>ΑΞΙΟΛΟΓΗΣΗ ΣΕ ΕΠΙΠΕΔΟ ΚΑΤΗΓΟΡΙΑΣ ΚΡΙΤΗΡΙΩΝ</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944353235"/>
                  </a:ext>
                </a:extLst>
              </a:tr>
              <a:tr h="104873">
                <a:tc gridSpan="3">
                  <a:txBody>
                    <a:bodyPr/>
                    <a:lstStyle/>
                    <a:p>
                      <a:pPr algn="ctr" fontAlgn="ctr"/>
                      <a:r>
                        <a:rPr lang="el-GR" sz="700" u="none" strike="noStrike">
                          <a:effectLst/>
                        </a:rPr>
                        <a:t>ΟΜΑΔΑ ΚΡΙΤΗΡΙΩΝ</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gridSpan="10">
                  <a:txBody>
                    <a:bodyPr/>
                    <a:lstStyle/>
                    <a:p>
                      <a:r>
                        <a:rPr lang="el-GR" sz="700" u="none" strike="noStrike">
                          <a:effectLst/>
                        </a:rPr>
                        <a:t>3. Σκοπιμότητα πράξης</a:t>
                      </a:r>
                      <a:endParaRPr lang="el-G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pPr algn="l" fontAlgn="ctr"/>
                      <a:r>
                        <a:rPr lang="el-GR" sz="700" u="none" strike="noStrike">
                          <a:effectLst/>
                        </a:rPr>
                        <a:t>3. Σκοπιμότητα πράξης</a:t>
                      </a:r>
                      <a:endParaRPr lang="el-GR" sz="700" b="1" i="0" u="none" strike="noStrike">
                        <a:effectLst/>
                        <a:latin typeface="Verdana" panose="020B0604030504040204" pitchFamily="34" charset="0"/>
                      </a:endParaRPr>
                    </a:p>
                  </a:txBody>
                  <a:tcPr marL="2407" marR="2407" marT="2407" marB="0" anchor="ct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1102973929"/>
                  </a:ext>
                </a:extLst>
              </a:tr>
              <a:tr h="155315">
                <a:tc>
                  <a:txBody>
                    <a:bodyPr/>
                    <a:lstStyle/>
                    <a:p>
                      <a:pPr algn="ctr" fontAlgn="ctr"/>
                      <a:r>
                        <a:rPr lang="el-GR" sz="900" u="none" strike="noStrike">
                          <a:effectLst/>
                        </a:rPr>
                        <a:t>Α/Α</a:t>
                      </a:r>
                      <a:endParaRPr lang="el-GR" sz="9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r>
                        <a:rPr lang="el-GR" sz="900" u="none" strike="noStrike">
                          <a:effectLst/>
                        </a:rPr>
                        <a:t>Περιγραφή κριτηρίου</a:t>
                      </a:r>
                      <a:endParaRPr lang="el-GR" sz="900" b="1" i="0" u="none" strike="noStrike">
                        <a:effectLst/>
                        <a:latin typeface="Verdana" panose="020B0604030504040204" pitchFamily="34" charset="0"/>
                      </a:endParaRPr>
                    </a:p>
                  </a:txBody>
                  <a:tcPr marL="2407" marR="2407" marT="2407" marB="0" anchor="ctr">
                    <a:solidFill>
                      <a:schemeClr val="bg2"/>
                    </a:solidFill>
                  </a:tcPr>
                </a:tc>
                <a:tc>
                  <a:txBody>
                    <a:bodyPr/>
                    <a:lstStyle/>
                    <a:p>
                      <a:r>
                        <a:rPr lang="el-GR" sz="900" u="none" strike="noStrike">
                          <a:effectLst/>
                        </a:rPr>
                        <a:t>Πεδίο ΤΔΕ</a:t>
                      </a:r>
                      <a:endParaRPr lang="el-GR" sz="2400"/>
                    </a:p>
                  </a:txBody>
                  <a:tcPr marL="2407" marR="2407" marT="2407" marB="0" anchor="ctr">
                    <a:solidFill>
                      <a:schemeClr val="bg2"/>
                    </a:solidFill>
                  </a:tcPr>
                </a:tc>
                <a:tc gridSpan="4">
                  <a:txBody>
                    <a:bodyPr/>
                    <a:lstStyle/>
                    <a:p>
                      <a:r>
                        <a:rPr lang="el-GR" sz="900" u="none" strike="noStrike">
                          <a:effectLst/>
                        </a:rPr>
                        <a:t>Εξειδίκευση κριτηρίου</a:t>
                      </a:r>
                      <a:endParaRPr lang="el-GR" sz="2400"/>
                    </a:p>
                  </a:txBody>
                  <a:tcPr marL="2407" marR="2407" marT="2407" marB="0" anchor="ctr">
                    <a:solidFill>
                      <a:schemeClr val="bg2"/>
                    </a:solidFill>
                  </a:tcPr>
                </a:tc>
                <a:tc hMerge="1">
                  <a:txBody>
                    <a:bodyPr/>
                    <a:lstStyle/>
                    <a:p>
                      <a:pPr algn="ctr" fontAlgn="ctr"/>
                      <a:r>
                        <a:rPr lang="el-GR" sz="700" u="none" strike="noStrike">
                          <a:effectLst/>
                        </a:rPr>
                        <a:t>Περιγραφή κριτηρίου</a:t>
                      </a:r>
                      <a:endParaRPr lang="el-GR" sz="700" b="1" i="0" u="none" strike="noStrike">
                        <a:effectLst/>
                        <a:latin typeface="Verdana" panose="020B0604030504040204" pitchFamily="34" charset="0"/>
                      </a:endParaRPr>
                    </a:p>
                  </a:txBody>
                  <a:tcPr marL="2407" marR="2407" marT="2407" marB="0" anchor="ctr"/>
                </a:tc>
                <a:tc hMerge="1">
                  <a:txBody>
                    <a:bodyPr/>
                    <a:lstStyle/>
                    <a:p>
                      <a:pPr algn="ctr" fontAlgn="ctr"/>
                      <a:r>
                        <a:rPr lang="el-GR" sz="700" u="none" strike="noStrike">
                          <a:effectLst/>
                        </a:rPr>
                        <a:t>Πεδίο ΤΔΕ</a:t>
                      </a:r>
                      <a:endParaRPr lang="el-GR" sz="700" b="1" i="0" u="none" strike="noStrike">
                        <a:effectLst/>
                        <a:latin typeface="Verdana" panose="020B0604030504040204" pitchFamily="34" charset="0"/>
                      </a:endParaRPr>
                    </a:p>
                  </a:txBody>
                  <a:tcPr marL="2407" marR="2407" marT="2407" marB="0" anchor="ctr"/>
                </a:tc>
                <a:tc hMerge="1">
                  <a:txBody>
                    <a:bodyPr/>
                    <a:lstStyle/>
                    <a:p>
                      <a:pPr algn="ctr" fontAlgn="ctr"/>
                      <a:r>
                        <a:rPr lang="el-GR" sz="700" u="none" strike="noStrike">
                          <a:effectLst/>
                        </a:rPr>
                        <a:t>Εξειδίκευση κριτηρίου</a:t>
                      </a:r>
                      <a:endParaRPr lang="el-GR" sz="700" b="1" i="0" u="none" strike="noStrike">
                        <a:effectLst/>
                        <a:latin typeface="Verdana" panose="020B0604030504040204" pitchFamily="34" charset="0"/>
                      </a:endParaRPr>
                    </a:p>
                  </a:txBody>
                  <a:tcPr marL="2407" marR="2407" marT="2407" marB="0" anchor="ctr"/>
                </a:tc>
                <a:tc gridSpan="3">
                  <a:txBody>
                    <a:bodyPr/>
                    <a:lstStyle/>
                    <a:p>
                      <a:r>
                        <a:rPr lang="el-GR" sz="900" u="none" strike="noStrike">
                          <a:effectLst/>
                        </a:rPr>
                        <a:t>Κατάσταση</a:t>
                      </a:r>
                      <a:endParaRPr lang="el-GR" sz="2400"/>
                    </a:p>
                  </a:txBody>
                  <a:tcPr marL="2407" marR="2407" marT="2407" marB="0" anchor="ctr">
                    <a:solidFill>
                      <a:schemeClr val="bg2"/>
                    </a:solidFill>
                  </a:tcPr>
                </a:tc>
                <a:tc hMerge="1">
                  <a:txBody>
                    <a:bodyPr/>
                    <a:lstStyle/>
                    <a:p>
                      <a:pPr algn="ctr" fontAlgn="ctr"/>
                      <a:endParaRPr lang="el-GR" sz="800" b="1" i="0" u="none" strike="noStrike">
                        <a:effectLst/>
                        <a:latin typeface="Verdana" panose="020B0604030504040204" pitchFamily="34" charset="0"/>
                      </a:endParaRPr>
                    </a:p>
                  </a:txBody>
                  <a:tcPr marL="2407" marR="2407" marT="2407" marB="0" anchor="ctr"/>
                </a:tc>
                <a:tc hMerge="1">
                  <a:txBody>
                    <a:bodyPr/>
                    <a:lstStyle/>
                    <a:p>
                      <a:pPr algn="ctr" fontAlgn="ctr"/>
                      <a:r>
                        <a:rPr lang="el-GR" sz="700" u="none" strike="noStrike" dirty="0">
                          <a:effectLst/>
                        </a:rPr>
                        <a:t>Κατάσταση</a:t>
                      </a:r>
                      <a:endParaRPr lang="el-GR" sz="700" b="1" i="0" u="none" strike="noStrike" dirty="0">
                        <a:effectLst/>
                        <a:latin typeface="Verdana" panose="020B0604030504040204" pitchFamily="34" charset="0"/>
                      </a:endParaRPr>
                    </a:p>
                  </a:txBody>
                  <a:tcPr marL="2407" marR="2407" marT="2407" marB="0" anchor="ctr"/>
                </a:tc>
                <a:tc>
                  <a:txBody>
                    <a:bodyPr/>
                    <a:lstStyle/>
                    <a:p>
                      <a:pPr algn="ctr" fontAlgn="ctr"/>
                      <a:r>
                        <a:rPr lang="el-GR" sz="900" u="none" strike="noStrike">
                          <a:effectLst/>
                        </a:rPr>
                        <a:t>Τιμή</a:t>
                      </a:r>
                      <a:endParaRPr lang="el-GR" sz="9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r>
                        <a:rPr lang="el-GR" sz="900" u="none" strike="noStrike">
                          <a:effectLst/>
                        </a:rPr>
                        <a:t>Βαθμολογία</a:t>
                      </a:r>
                      <a:endParaRPr lang="el-GR" sz="900" b="1" i="0" u="none" strike="noStrike">
                        <a:effectLst/>
                        <a:latin typeface="Verdana" panose="020B0604030504040204" pitchFamily="34" charset="0"/>
                      </a:endParaRPr>
                    </a:p>
                  </a:txBody>
                  <a:tcPr marL="2407" marR="2407" marT="2407" marB="0" anchor="ctr">
                    <a:solidFill>
                      <a:schemeClr val="bg2"/>
                    </a:solidFill>
                  </a:tcPr>
                </a:tc>
                <a:tc>
                  <a:txBody>
                    <a:bodyPr/>
                    <a:lstStyle/>
                    <a:p>
                      <a:pPr algn="ctr" fontAlgn="ctr"/>
                      <a:r>
                        <a:rPr lang="el-GR" sz="900" u="none" strike="noStrike">
                          <a:effectLst/>
                        </a:rPr>
                        <a:t>Αιτιολόγηση</a:t>
                      </a:r>
                      <a:endParaRPr lang="el-GR" sz="900" b="1" i="0" u="none" strike="noStrike">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576021223"/>
                  </a:ext>
                </a:extLst>
              </a:tr>
              <a:tr h="412549">
                <a:tc rowSpan="2">
                  <a:txBody>
                    <a:bodyPr/>
                    <a:lstStyle/>
                    <a:p>
                      <a:pPr algn="ctr" fontAlgn="ctr"/>
                      <a:r>
                        <a:rPr lang="el-GR" sz="900" u="none" strike="noStrike" dirty="0">
                          <a:effectLst/>
                        </a:rPr>
                        <a:t>3.1</a:t>
                      </a:r>
                      <a:endParaRPr lang="el-GR" sz="900" b="1" i="0" u="none" strike="noStrike" dirty="0">
                        <a:effectLst/>
                        <a:latin typeface="Verdana" panose="020B0604030504040204" pitchFamily="34" charset="0"/>
                      </a:endParaRPr>
                    </a:p>
                  </a:txBody>
                  <a:tcPr marL="2407" marR="2407" marT="2407" marB="0" anchor="ctr">
                    <a:solidFill>
                      <a:schemeClr val="bg2"/>
                    </a:solidFill>
                  </a:tcPr>
                </a:tc>
                <a:tc rowSpan="2">
                  <a:txBody>
                    <a:bodyPr/>
                    <a:lstStyle/>
                    <a:p>
                      <a:pPr algn="ctr" fontAlgn="ctr"/>
                      <a:r>
                        <a:rPr lang="el-GR" sz="900" u="none" strike="noStrike">
                          <a:effectLst/>
                        </a:rPr>
                        <a:t>Αναγκαιότητα υλοποίησης της πράξης</a:t>
                      </a:r>
                      <a:endParaRPr lang="el-GR" sz="900" b="1" i="0" u="none" strike="noStrike" dirty="0">
                        <a:effectLst/>
                        <a:latin typeface="Verdana" panose="020B0604030504040204" pitchFamily="34" charset="0"/>
                      </a:endParaRPr>
                    </a:p>
                  </a:txBody>
                  <a:tcPr marL="2407" marR="2407" marT="2407" marB="0" anchor="ctr">
                    <a:solidFill>
                      <a:schemeClr val="bg2"/>
                    </a:solidFill>
                  </a:tcPr>
                </a:tc>
                <a:tc rowSpan="2">
                  <a:txBody>
                    <a:bodyPr/>
                    <a:lstStyle/>
                    <a:p>
                      <a:r>
                        <a:rPr lang="el-GR" sz="900" u="none" strike="noStrike">
                          <a:effectLst/>
                        </a:rPr>
                        <a:t> </a:t>
                      </a:r>
                      <a:endParaRPr lang="el-GR" sz="2400"/>
                    </a:p>
                  </a:txBody>
                  <a:tcPr marL="2407" marR="2407" marT="2407" marB="0" anchor="ctr">
                    <a:solidFill>
                      <a:schemeClr val="bg2"/>
                    </a:solidFill>
                  </a:tcPr>
                </a:tc>
                <a:tc rowSpan="2" gridSpan="4">
                  <a:txBody>
                    <a:bodyPr/>
                    <a:lstStyle/>
                    <a:p>
                      <a:r>
                        <a:rPr lang="el-GR" sz="900" u="none" strike="noStrike" dirty="0">
                          <a:effectLst/>
                        </a:rPr>
                        <a:t>Εξετάζονται:</a:t>
                      </a:r>
                      <a:br>
                        <a:rPr lang="el-GR" sz="900" u="none" strike="noStrike" dirty="0">
                          <a:effectLst/>
                        </a:rPr>
                      </a:br>
                      <a:r>
                        <a:rPr lang="el-GR" sz="900" u="none" strike="noStrike" dirty="0">
                          <a:effectLst/>
                        </a:rPr>
                        <a:t>α) η παρεχόμενη στο ΤΔΠ τεκμηρίωση για την αναγκαιότητα υλοποίησης της πράξης σε σχέση με την Πολιτική «Εγγύηση για το Παιδί» καθώς και την πρόσβαση παιδιών και ΑΜΕΑ σε υπηρεσίες εξωσχολικών δραστηριοτήτων απασχόλησης</a:t>
                      </a:r>
                      <a:br>
                        <a:rPr lang="el-GR" sz="900" u="none" strike="noStrike" dirty="0">
                          <a:effectLst/>
                        </a:rPr>
                      </a:br>
                      <a:r>
                        <a:rPr lang="el-GR" sz="900" u="none" strike="noStrike" dirty="0">
                          <a:effectLst/>
                        </a:rPr>
                        <a:t>β) ο τρόπος με τον οποίο η προτεινόμενη πράξη συμβάλλει στην υποστήριξη της ομάδας στόχου και την αντιμετώπιση των αναγκών αυτής. Πιο συγκεκριμένα εξετάζονται τα εξής:  </a:t>
                      </a:r>
                      <a:br>
                        <a:rPr lang="el-GR" sz="900" u="none" strike="noStrike" dirty="0">
                          <a:effectLst/>
                        </a:rPr>
                      </a:br>
                      <a:r>
                        <a:rPr lang="el-GR" sz="900" u="none" strike="noStrike" dirty="0">
                          <a:effectLst/>
                        </a:rPr>
                        <a:t>1.  Ο προσδιορισμός και ανάλυση των ειδικών χαρακτηριστικών και αναγκών της ομάδας στόχου (βρέφη, παιδιά, </a:t>
                      </a:r>
                      <a:r>
                        <a:rPr lang="el-GR" sz="900" u="none" strike="noStrike" dirty="0" err="1">
                          <a:effectLst/>
                        </a:rPr>
                        <a:t>κλπ</a:t>
                      </a:r>
                      <a:r>
                        <a:rPr lang="el-GR" sz="900" u="none" strike="noStrike" dirty="0">
                          <a:effectLst/>
                        </a:rPr>
                        <a:t>) και των οικογενειών τους</a:t>
                      </a:r>
                      <a:br>
                        <a:rPr lang="el-GR" sz="900" u="none" strike="noStrike" dirty="0">
                          <a:effectLst/>
                        </a:rPr>
                      </a:br>
                      <a:r>
                        <a:rPr lang="el-GR" sz="900" u="none" strike="noStrike" dirty="0">
                          <a:effectLst/>
                        </a:rPr>
                        <a:t>2. Η  ανταπόκριση και συμβολή της προτεινόμενης πράξης ως προς την κάλυψη / αντιμετώπιση  των εν λόγω χαρακτηριστικών  και αναγκών</a:t>
                      </a:r>
                      <a:br>
                        <a:rPr lang="el-GR" sz="900" u="none" strike="noStrike" dirty="0">
                          <a:effectLst/>
                        </a:rPr>
                      </a:br>
                      <a:r>
                        <a:rPr lang="el-GR" sz="900" u="none" strike="noStrike" dirty="0">
                          <a:effectLst/>
                        </a:rPr>
                        <a:t>γ)  εν γένει, ο αναμενόμενος βαθμός κάλυψης και αντιμετώπισης των αναγκών  καθώς και άλλα αναμενόμενα οφέλη σε επίπεδο </a:t>
                      </a:r>
                      <a:r>
                        <a:rPr lang="el-GR" sz="900" u="none" strike="noStrike" dirty="0" err="1">
                          <a:effectLst/>
                        </a:rPr>
                        <a:t>ωφελουμένων</a:t>
                      </a:r>
                      <a:r>
                        <a:rPr lang="el-GR" sz="900" u="none" strike="noStrike" dirty="0">
                          <a:effectLst/>
                        </a:rPr>
                        <a:t> και των οικογενειών τους και ευρύτερα του κοινωνικού συνόλου σε σχέση και με το περιεχόμενο / φιλοσοφία του Ειδικού Στόχου στον οποίο εντάσσεται η πράξη, σύμφωνα με την Πρόσκληση  </a:t>
                      </a:r>
                      <a:endParaRPr lang="el-GR" sz="2400" dirty="0"/>
                    </a:p>
                  </a:txBody>
                  <a:tcPr marL="2407" marR="2407" marT="2407" marB="0" anchor="ctr">
                    <a:solidFill>
                      <a:schemeClr val="bg2"/>
                    </a:solidFill>
                  </a:tcPr>
                </a:tc>
                <a:tc rowSpan="2" hMerge="1">
                  <a:txBody>
                    <a:bodyPr/>
                    <a:lstStyle/>
                    <a:p>
                      <a:pPr algn="l" fontAlgn="ctr"/>
                      <a:r>
                        <a:rPr lang="el-GR" sz="700" u="none" strike="noStrike" dirty="0">
                          <a:effectLst/>
                        </a:rPr>
                        <a:t>Αναγκαιότητα υλοποίησης της πράξης</a:t>
                      </a:r>
                      <a:endParaRPr lang="el-GR" sz="700" b="1" i="0" u="none" strike="noStrike" dirty="0">
                        <a:effectLst/>
                        <a:latin typeface="Verdana" panose="020B0604030504040204" pitchFamily="34" charset="0"/>
                      </a:endParaRPr>
                    </a:p>
                  </a:txBody>
                  <a:tcPr marL="2407" marR="2407" marT="2407" marB="0" anchor="ctr"/>
                </a:tc>
                <a:tc rowSpan="2" hMerge="1">
                  <a:txBody>
                    <a:bodyPr/>
                    <a:lstStyle/>
                    <a:p>
                      <a:pPr algn="ctr" fontAlgn="ctr"/>
                      <a:r>
                        <a:rPr lang="el-GR" sz="700" u="none" strike="noStrike">
                          <a:effectLst/>
                        </a:rPr>
                        <a:t> </a:t>
                      </a:r>
                      <a:endParaRPr lang="el-GR" sz="700" b="0" i="0" u="none" strike="noStrike">
                        <a:effectLst/>
                        <a:latin typeface="Arial Greek" panose="020B0604020202020204" pitchFamily="34" charset="0"/>
                      </a:endParaRPr>
                    </a:p>
                  </a:txBody>
                  <a:tcPr marL="2407" marR="2407" marT="2407" marB="0" anchor="ctr"/>
                </a:tc>
                <a:tc rowSpan="2" hMerge="1">
                  <a:txBody>
                    <a:bodyPr/>
                    <a:lstStyle/>
                    <a:p>
                      <a:pPr algn="l" fontAlgn="ctr"/>
                      <a:r>
                        <a:rPr lang="el-GR" sz="700" u="none" strike="noStrike" dirty="0">
                          <a:effectLst/>
                        </a:rPr>
                        <a:t>Εξετάζονται:</a:t>
                      </a:r>
                      <a:br>
                        <a:rPr lang="el-GR" sz="700" u="none" strike="noStrike" dirty="0">
                          <a:effectLst/>
                        </a:rPr>
                      </a:br>
                      <a:r>
                        <a:rPr lang="el-GR" sz="700" u="none" strike="noStrike" dirty="0">
                          <a:effectLst/>
                        </a:rPr>
                        <a:t>α) η παρεχόμενη στο ΤΔΠ τεκμηρίωση για την αναγκαιότητα υλοποίησης της πράξης σε σχέση με την Πολιτική «Εγγύηση για το Παιδί» καθώς και την πρόσβαση παιδιών και ΑΜΕΑ σε υπηρεσίες εξωσχολικών δραστηριοτήτων απασχόλησης</a:t>
                      </a:r>
                      <a:br>
                        <a:rPr lang="el-GR" sz="700" u="none" strike="noStrike" dirty="0">
                          <a:effectLst/>
                        </a:rPr>
                      </a:br>
                      <a:r>
                        <a:rPr lang="el-GR" sz="700" u="none" strike="noStrike" dirty="0">
                          <a:effectLst/>
                        </a:rPr>
                        <a:t>β) ο τρόπος με τον οποίο η προτεινόμενη πράξη συμβάλλει στην υποστήριξη της ομάδας στόχου και την αντιμετώπιση των αναγκών αυτής. Πιο συγκεκριμένα εξετάζονται τα εξής:  </a:t>
                      </a:r>
                      <a:br>
                        <a:rPr lang="el-GR" sz="700" u="none" strike="noStrike" dirty="0">
                          <a:effectLst/>
                        </a:rPr>
                      </a:br>
                      <a:r>
                        <a:rPr lang="el-GR" sz="700" u="none" strike="noStrike" dirty="0">
                          <a:effectLst/>
                        </a:rPr>
                        <a:t>1.  Ο προσδιορισμός και ανάλυση των ειδικών χαρακτηριστικών και αναγκών της ομάδας στόχου (βρέφη, παιδιά, </a:t>
                      </a:r>
                      <a:r>
                        <a:rPr lang="el-GR" sz="700" u="none" strike="noStrike" dirty="0" err="1">
                          <a:effectLst/>
                        </a:rPr>
                        <a:t>κλπ</a:t>
                      </a:r>
                      <a:r>
                        <a:rPr lang="el-GR" sz="700" u="none" strike="noStrike" dirty="0">
                          <a:effectLst/>
                        </a:rPr>
                        <a:t>) και των οικογενειών τους</a:t>
                      </a:r>
                      <a:br>
                        <a:rPr lang="el-GR" sz="700" u="none" strike="noStrike" dirty="0">
                          <a:effectLst/>
                        </a:rPr>
                      </a:br>
                      <a:r>
                        <a:rPr lang="el-GR" sz="700" u="none" strike="noStrike" dirty="0">
                          <a:effectLst/>
                        </a:rPr>
                        <a:t>2. Η  ανταπόκριση και συμβολή της προτεινόμενης πράξης ως προς την κάλυψη / αντιμετώπιση  των εν λόγω χαρακτηριστικών  και αναγκών</a:t>
                      </a:r>
                      <a:br>
                        <a:rPr lang="el-GR" sz="700" u="none" strike="noStrike" dirty="0">
                          <a:effectLst/>
                        </a:rPr>
                      </a:br>
                      <a:r>
                        <a:rPr lang="el-GR" sz="700" u="none" strike="noStrike" dirty="0">
                          <a:effectLst/>
                        </a:rPr>
                        <a:t>γ)  εν γένει, ο αναμενόμενος βαθμός κάλυψης και αντιμετώπισης των αναγκών  καθώς και άλλα αναμενόμενα οφέλη σε επίπεδο </a:t>
                      </a:r>
                      <a:r>
                        <a:rPr lang="el-GR" sz="700" u="none" strike="noStrike" dirty="0" err="1">
                          <a:effectLst/>
                        </a:rPr>
                        <a:t>ωφελουμένων</a:t>
                      </a:r>
                      <a:r>
                        <a:rPr lang="el-GR" sz="700" u="none" strike="noStrike" dirty="0">
                          <a:effectLst/>
                        </a:rPr>
                        <a:t> και των οικογενειών τους και ευρύτερα του κοινωνικού συνόλου σε σχέση και με το περιεχόμενο / φιλοσοφία του Ειδικού Στόχου στον οποίο εντάσσεται η πράξη, σύμφωνα με την Πρόσκληση  </a:t>
                      </a:r>
                      <a:br>
                        <a:rPr lang="el-GR" sz="700" u="none" strike="noStrike" dirty="0">
                          <a:effectLst/>
                        </a:rPr>
                      </a:br>
                      <a:endParaRPr lang="el-GR" sz="700" b="0" i="0" u="none" strike="noStrike" dirty="0">
                        <a:effectLst/>
                        <a:latin typeface="Verdana" panose="020B0604030504040204" pitchFamily="34" charset="0"/>
                      </a:endParaRPr>
                    </a:p>
                  </a:txBody>
                  <a:tcPr marL="2407" marR="2407" marT="2407" marB="0" anchor="ctr"/>
                </a:tc>
                <a:tc gridSpan="3">
                  <a:txBody>
                    <a:bodyPr/>
                    <a:lstStyle/>
                    <a:p>
                      <a:r>
                        <a:rPr lang="el-GR" sz="900" u="none" strike="noStrike">
                          <a:effectLst/>
                        </a:rPr>
                        <a:t>Τεκμηριώνεται επαρκώς η αναγκαιότητα υλοποίησης της πράξης </a:t>
                      </a:r>
                      <a:endParaRPr lang="el-GR" sz="2400"/>
                    </a:p>
                  </a:txBody>
                  <a:tcPr marL="2407" marR="2407" marT="2407" marB="0" anchor="ctr">
                    <a:solidFill>
                      <a:schemeClr val="bg2"/>
                    </a:solidFill>
                  </a:tcPr>
                </a:tc>
                <a:tc hMerge="1">
                  <a:txBody>
                    <a:bodyPr/>
                    <a:lstStyle/>
                    <a:p>
                      <a:pPr algn="l" fontAlgn="ctr"/>
                      <a:endParaRPr lang="el-GR" sz="800" b="0" i="0" u="none" strike="noStrike">
                        <a:effectLst/>
                        <a:latin typeface="Verdana" panose="020B0604030504040204" pitchFamily="34" charset="0"/>
                      </a:endParaRPr>
                    </a:p>
                  </a:txBody>
                  <a:tcPr marL="2407" marR="2407" marT="2407" marB="0" anchor="ctr"/>
                </a:tc>
                <a:tc hMerge="1">
                  <a:txBody>
                    <a:bodyPr/>
                    <a:lstStyle/>
                    <a:p>
                      <a:pPr algn="l" fontAlgn="ctr"/>
                      <a:r>
                        <a:rPr lang="el-GR" sz="700" u="none" strike="noStrike">
                          <a:effectLst/>
                        </a:rPr>
                        <a:t>Τεκμηριώνεται επαρκώς η αναγκαιότητα υλοποίησης της πράξης </a:t>
                      </a:r>
                      <a:endParaRPr lang="el-GR" sz="700" b="0" i="0" u="none" strike="noStrike">
                        <a:effectLst/>
                        <a:latin typeface="Verdana" panose="020B0604030504040204" pitchFamily="34" charset="0"/>
                      </a:endParaRPr>
                    </a:p>
                  </a:txBody>
                  <a:tcPr marL="2407" marR="2407" marT="2407" marB="0" anchor="ctr"/>
                </a:tc>
                <a:tc>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2407" marR="2407" marT="2407" marB="0" anchor="ctr">
                    <a:solidFill>
                      <a:schemeClr val="bg2"/>
                    </a:solidFill>
                  </a:tcPr>
                </a:tc>
                <a:tc>
                  <a:txBody>
                    <a:bodyPr/>
                    <a:lstStyle/>
                    <a:p>
                      <a:pPr algn="l" fontAlgn="ctr"/>
                      <a:r>
                        <a:rPr lang="el-GR" sz="900" u="none" strike="noStrike">
                          <a:effectLst/>
                        </a:rPr>
                        <a:t> </a:t>
                      </a:r>
                      <a:endParaRPr lang="el-GR" sz="900" b="0" i="0" u="none" strike="noStrike">
                        <a:effectLst/>
                        <a:latin typeface="Verdana" panose="020B0604030504040204" pitchFamily="34" charset="0"/>
                      </a:endParaRPr>
                    </a:p>
                  </a:txBody>
                  <a:tcPr marL="2407" marR="2407" marT="2407" marB="0" anchor="ctr">
                    <a:solidFill>
                      <a:schemeClr val="bg2"/>
                    </a:solidFill>
                  </a:tcPr>
                </a:tc>
                <a:tc rowSpan="2">
                  <a:txBody>
                    <a:bodyPr/>
                    <a:lstStyle/>
                    <a:p>
                      <a:pPr algn="l" fontAlgn="ctr"/>
                      <a:r>
                        <a:rPr lang="el-GR" sz="900" u="none" strike="noStrike">
                          <a:effectLst/>
                        </a:rPr>
                        <a:t> </a:t>
                      </a:r>
                      <a:endParaRPr lang="el-GR" sz="900" b="0" i="0" u="none" strike="noStrike">
                        <a:solidFill>
                          <a:srgbClr val="FF0000"/>
                        </a:solidFill>
                        <a:effectLst/>
                        <a:latin typeface="Arial Greek" panose="020B0604020202020204" pitchFamily="34" charset="0"/>
                      </a:endParaRPr>
                    </a:p>
                  </a:txBody>
                  <a:tcPr marL="2407" marR="2407" marT="2407" marB="0" anchor="ctr">
                    <a:solidFill>
                      <a:schemeClr val="bg2"/>
                    </a:solidFill>
                  </a:tcPr>
                </a:tc>
                <a:extLst>
                  <a:ext uri="{0D108BD9-81ED-4DB2-BD59-A6C34878D82A}">
                    <a16:rowId xmlns:a16="http://schemas.microsoft.com/office/drawing/2014/main" val="2768358858"/>
                  </a:ext>
                </a:extLst>
              </a:tr>
              <a:tr h="415824">
                <a:tc vMerge="1">
                  <a:txBody>
                    <a:bodyPr/>
                    <a:lstStyle/>
                    <a:p>
                      <a:endParaRPr lang="el-GR"/>
                    </a:p>
                  </a:txBody>
                  <a:tcPr/>
                </a:tc>
                <a:tc vMerge="1">
                  <a:txBody>
                    <a:bodyPr/>
                    <a:lstStyle/>
                    <a:p>
                      <a:endParaRPr lang="el-GR"/>
                    </a:p>
                  </a:txBody>
                  <a:tcPr/>
                </a:tc>
                <a:tc vMerge="1">
                  <a:txBody>
                    <a:bodyPr/>
                    <a:lstStyle/>
                    <a:p>
                      <a:endParaRPr lang="el-GR"/>
                    </a:p>
                  </a:txBody>
                  <a:tcPr/>
                </a:tc>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3">
                  <a:txBody>
                    <a:bodyPr/>
                    <a:lstStyle/>
                    <a:p>
                      <a:r>
                        <a:rPr lang="el-GR" sz="900" u="none" strike="noStrike" dirty="0">
                          <a:effectLst/>
                        </a:rPr>
                        <a:t>ΔΕΝ τεκμηριώνεται επαρκώς η αναγκαιότητα υλοποίησης της πράξης</a:t>
                      </a:r>
                      <a:endParaRPr lang="el-GR" sz="2400" dirty="0"/>
                    </a:p>
                  </a:txBody>
                  <a:tcPr marL="2407" marR="2407" marT="2407" marB="0" anchor="ctr">
                    <a:solidFill>
                      <a:schemeClr val="bg2"/>
                    </a:solidFill>
                  </a:tcPr>
                </a:tc>
                <a:tc hMerge="1">
                  <a:txBody>
                    <a:bodyPr/>
                    <a:lstStyle/>
                    <a:p>
                      <a:pPr algn="l" fontAlgn="ctr"/>
                      <a:endParaRPr lang="el-GR" sz="800" b="0" i="0" u="none" strike="noStrike" dirty="0">
                        <a:effectLst/>
                        <a:latin typeface="Verdana" panose="020B0604030504040204" pitchFamily="34" charset="0"/>
                      </a:endParaRPr>
                    </a:p>
                  </a:txBody>
                  <a:tcPr marL="2407" marR="2407" marT="2407" marB="0" anchor="ctr"/>
                </a:tc>
                <a:tc hMerge="1">
                  <a:txBody>
                    <a:bodyPr/>
                    <a:lstStyle/>
                    <a:p>
                      <a:pPr algn="l" fontAlgn="ctr"/>
                      <a:r>
                        <a:rPr lang="el-GR" sz="700" u="none" strike="noStrike" dirty="0">
                          <a:effectLst/>
                        </a:rPr>
                        <a:t>ΔΕΝ τεκμηριώνεται επαρκώς η αναγκαιότητα υλοποίησης της πράξης</a:t>
                      </a:r>
                      <a:endParaRPr lang="el-GR" sz="700" b="0" i="0" u="none" strike="noStrike" dirty="0">
                        <a:effectLst/>
                        <a:latin typeface="Verdana" panose="020B0604030504040204" pitchFamily="34" charset="0"/>
                      </a:endParaRPr>
                    </a:p>
                  </a:txBody>
                  <a:tcPr marL="2407" marR="2407" marT="2407" marB="0" anchor="ctr"/>
                </a:tc>
                <a:tc>
                  <a:txBody>
                    <a:bodyPr/>
                    <a:lstStyle/>
                    <a:p>
                      <a:pPr algn="ctr" fontAlgn="ctr"/>
                      <a:r>
                        <a:rPr lang="el-GR" sz="900" u="none" strike="noStrike">
                          <a:effectLst/>
                        </a:rPr>
                        <a:t>ΟΧΙ</a:t>
                      </a:r>
                      <a:endParaRPr lang="el-GR" sz="900" b="0" i="0" u="none" strike="noStrike">
                        <a:effectLst/>
                        <a:latin typeface="Verdana" panose="020B0604030504040204" pitchFamily="34" charset="0"/>
                      </a:endParaRPr>
                    </a:p>
                  </a:txBody>
                  <a:tcPr marL="2407" marR="2407" marT="2407" marB="0" anchor="ctr">
                    <a:solidFill>
                      <a:schemeClr val="bg2"/>
                    </a:solidFill>
                  </a:tcPr>
                </a:tc>
                <a:tc>
                  <a:txBody>
                    <a:bodyPr/>
                    <a:lstStyle/>
                    <a:p>
                      <a:pPr algn="l" fontAlgn="ctr"/>
                      <a:r>
                        <a:rPr lang="el-GR" sz="900" u="none" strike="noStrike">
                          <a:effectLst/>
                        </a:rPr>
                        <a:t> </a:t>
                      </a:r>
                      <a:endParaRPr lang="el-GR" sz="900" b="0" i="0" u="none" strike="noStrike">
                        <a:effectLst/>
                        <a:latin typeface="Verdana" panose="020B0604030504040204" pitchFamily="34" charset="0"/>
                      </a:endParaRPr>
                    </a:p>
                  </a:txBody>
                  <a:tcPr marL="2407" marR="2407" marT="2407" marB="0" anchor="ctr">
                    <a:solidFill>
                      <a:schemeClr val="bg2"/>
                    </a:solidFill>
                  </a:tcPr>
                </a:tc>
                <a:tc vMerge="1">
                  <a:txBody>
                    <a:bodyPr/>
                    <a:lstStyle/>
                    <a:p>
                      <a:endParaRPr lang="el-GR"/>
                    </a:p>
                  </a:txBody>
                  <a:tcPr/>
                </a:tc>
                <a:extLst>
                  <a:ext uri="{0D108BD9-81ED-4DB2-BD59-A6C34878D82A}">
                    <a16:rowId xmlns:a16="http://schemas.microsoft.com/office/drawing/2014/main" val="1889032970"/>
                  </a:ext>
                </a:extLst>
              </a:tr>
              <a:tr h="309991">
                <a:tc rowSpan="2">
                  <a:txBody>
                    <a:bodyPr/>
                    <a:lstStyle/>
                    <a:p>
                      <a:pPr algn="ctr" fontAlgn="ctr"/>
                      <a:r>
                        <a:rPr lang="el-GR" sz="900" u="none" strike="noStrike" dirty="0">
                          <a:effectLst/>
                        </a:rPr>
                        <a:t>3.2</a:t>
                      </a:r>
                      <a:endParaRPr lang="el-GR" sz="900" b="1" i="0" u="none" strike="noStrike" dirty="0">
                        <a:effectLst/>
                        <a:latin typeface="Verdana" panose="020B0604030504040204" pitchFamily="34" charset="0"/>
                      </a:endParaRPr>
                    </a:p>
                  </a:txBody>
                  <a:tcPr marL="2407" marR="2407" marT="2407" marB="0" anchor="ctr">
                    <a:solidFill>
                      <a:schemeClr val="bg2"/>
                    </a:solidFill>
                  </a:tcPr>
                </a:tc>
                <a:tc rowSpan="2">
                  <a:txBody>
                    <a:bodyPr/>
                    <a:lstStyle/>
                    <a:p>
                      <a:pPr algn="ctr" fontAlgn="ctr"/>
                      <a:r>
                        <a:rPr lang="el-GR" sz="900" u="none" strike="noStrike">
                          <a:effectLst/>
                        </a:rPr>
                        <a:t>Αποτελεσματικότητα </a:t>
                      </a:r>
                      <a:endParaRPr lang="el-GR" sz="900" b="1" i="0" u="none" strike="noStrike" dirty="0">
                        <a:effectLst/>
                        <a:latin typeface="Verdana" panose="020B0604030504040204" pitchFamily="34" charset="0"/>
                      </a:endParaRPr>
                    </a:p>
                  </a:txBody>
                  <a:tcPr marL="2407" marR="2407" marT="2407" marB="0" anchor="ctr">
                    <a:solidFill>
                      <a:schemeClr val="bg2"/>
                    </a:solidFill>
                  </a:tcPr>
                </a:tc>
                <a:tc rowSpan="2">
                  <a:txBody>
                    <a:bodyPr/>
                    <a:lstStyle/>
                    <a:p>
                      <a:r>
                        <a:rPr lang="el-GR" sz="900" u="none" strike="noStrike">
                          <a:effectLst/>
                        </a:rPr>
                        <a:t> </a:t>
                      </a:r>
                      <a:endParaRPr lang="el-GR" sz="2400"/>
                    </a:p>
                  </a:txBody>
                  <a:tcPr marL="2407" marR="2407" marT="2407" marB="0" anchor="ctr">
                    <a:solidFill>
                      <a:schemeClr val="bg2"/>
                    </a:solidFill>
                  </a:tcPr>
                </a:tc>
                <a:tc rowSpan="2" gridSpan="4">
                  <a:txBody>
                    <a:bodyPr/>
                    <a:lstStyle/>
                    <a:p>
                      <a:r>
                        <a:rPr lang="el-GR" sz="900" u="none" strike="noStrike" dirty="0">
                          <a:effectLst/>
                        </a:rPr>
                        <a:t>Εξετάζεται η συμβολή της προτεινόμενης πράξης στην επίτευξη των στόχων που έχουν τεθεί σε επίπεδο δεικτών  όπως προσδιορίζονται στην Πρόσκληση. Ο βαθμός συμβολής εκφράζεται ως το πηλίκο των τιμών ενός δείκτη εκροής για την πράξη και την </a:t>
                      </a:r>
                      <a:r>
                        <a:rPr lang="el-GR" sz="900" u="none" strike="noStrike" dirty="0" err="1">
                          <a:effectLst/>
                        </a:rPr>
                        <a:t>πρόσκληση:Πν</a:t>
                      </a:r>
                      <a:r>
                        <a:rPr lang="el-GR" sz="900" u="none" strike="noStrike" dirty="0">
                          <a:effectLst/>
                        </a:rPr>
                        <a:t>= (δείκτης εκροής πράξης) / (δείκτης εκροής για την δράση που αναφέρεται στην Πρόσκληση)</a:t>
                      </a:r>
                      <a:endParaRPr lang="el-GR" sz="2400" dirty="0"/>
                    </a:p>
                  </a:txBody>
                  <a:tcPr marL="2407" marR="2407" marT="2407" marB="0" anchor="ctr">
                    <a:solidFill>
                      <a:schemeClr val="bg2"/>
                    </a:solidFill>
                  </a:tcPr>
                </a:tc>
                <a:tc rowSpan="2" hMerge="1">
                  <a:txBody>
                    <a:bodyPr/>
                    <a:lstStyle/>
                    <a:p>
                      <a:pPr algn="l" fontAlgn="ctr"/>
                      <a:r>
                        <a:rPr lang="el-GR" sz="700" u="none" strike="noStrike" dirty="0">
                          <a:effectLst/>
                        </a:rPr>
                        <a:t>Αποτελεσματικότητα </a:t>
                      </a:r>
                      <a:endParaRPr lang="el-GR" sz="700" b="1" i="0" u="none" strike="noStrike" dirty="0">
                        <a:effectLst/>
                        <a:latin typeface="Verdana" panose="020B0604030504040204" pitchFamily="34" charset="0"/>
                      </a:endParaRPr>
                    </a:p>
                  </a:txBody>
                  <a:tcPr marL="2407" marR="2407" marT="2407" marB="0" anchor="ctr"/>
                </a:tc>
                <a:tc rowSpan="2" hMerge="1">
                  <a:txBody>
                    <a:bodyPr/>
                    <a:lstStyle/>
                    <a:p>
                      <a:pPr algn="ctr" fontAlgn="ctr"/>
                      <a:r>
                        <a:rPr lang="el-GR" sz="700" u="none" strike="noStrike" dirty="0">
                          <a:effectLst/>
                        </a:rPr>
                        <a:t> </a:t>
                      </a:r>
                      <a:endParaRPr lang="el-GR" sz="700" b="0" i="0" u="none" strike="noStrike" dirty="0">
                        <a:effectLst/>
                        <a:latin typeface="Arial Greek" panose="020B0604020202020204" pitchFamily="34" charset="0"/>
                      </a:endParaRPr>
                    </a:p>
                  </a:txBody>
                  <a:tcPr marL="2407" marR="2407" marT="2407" marB="0" anchor="ctr"/>
                </a:tc>
                <a:tc rowSpan="2" hMerge="1">
                  <a:txBody>
                    <a:bodyPr/>
                    <a:lstStyle/>
                    <a:p>
                      <a:pPr algn="l" fontAlgn="ctr"/>
                      <a:r>
                        <a:rPr lang="el-GR" sz="700" u="none" strike="noStrike" dirty="0">
                          <a:effectLst/>
                        </a:rPr>
                        <a:t>Εξετάζεται η συμβολή της προτεινόμενης πράξης στην επίτευξη των στόχων που έχουν τεθεί σε επίπεδο δεικτών  όπως προσδιορίζονται στην Πρόσκληση. Ο βαθμός συμβολής εκφράζεται ως το πηλίκο των τιμών ενός δείκτη εκροής για την πράξη και την </a:t>
                      </a:r>
                      <a:r>
                        <a:rPr lang="el-GR" sz="700" u="none" strike="noStrike" dirty="0" err="1">
                          <a:effectLst/>
                        </a:rPr>
                        <a:t>πρόσκληση:Πν</a:t>
                      </a:r>
                      <a:r>
                        <a:rPr lang="el-GR" sz="700" u="none" strike="noStrike" dirty="0">
                          <a:effectLst/>
                        </a:rPr>
                        <a:t>= (δείκτης εκροής πράξης) / (δείκτης εκροής για την δράση που αναφέρεται στην Πρόσκληση)</a:t>
                      </a:r>
                      <a:endParaRPr lang="el-GR" sz="700" b="0" i="0" u="none" strike="noStrike" dirty="0">
                        <a:effectLst/>
                        <a:latin typeface="Verdana" panose="020B0604030504040204" pitchFamily="34" charset="0"/>
                      </a:endParaRPr>
                    </a:p>
                  </a:txBody>
                  <a:tcPr marL="2407" marR="2407" marT="2407" marB="0" anchor="ctr"/>
                </a:tc>
                <a:tc gridSpan="3">
                  <a:txBody>
                    <a:bodyPr/>
                    <a:lstStyle/>
                    <a:p>
                      <a:r>
                        <a:rPr lang="el-GR" sz="900" u="none" strike="noStrike">
                          <a:effectLst/>
                        </a:rPr>
                        <a:t>Η πράξη κρίνεται ικανοποιητικά αποτελεσματική</a:t>
                      </a:r>
                      <a:endParaRPr lang="el-GR" sz="2400"/>
                    </a:p>
                  </a:txBody>
                  <a:tcPr marL="2407" marR="2407" marT="2407" marB="0" anchor="ctr">
                    <a:solidFill>
                      <a:schemeClr val="bg2"/>
                    </a:solidFill>
                  </a:tcPr>
                </a:tc>
                <a:tc hMerge="1">
                  <a:txBody>
                    <a:bodyPr/>
                    <a:lstStyle/>
                    <a:p>
                      <a:pPr algn="l" fontAlgn="ctr"/>
                      <a:endParaRPr lang="el-GR" sz="800" b="0" i="0" u="none" strike="noStrike">
                        <a:effectLst/>
                        <a:latin typeface="Verdana" panose="020B0604030504040204" pitchFamily="34" charset="0"/>
                      </a:endParaRPr>
                    </a:p>
                  </a:txBody>
                  <a:tcPr marL="2407" marR="2407" marT="2407" marB="0" anchor="ctr"/>
                </a:tc>
                <a:tc hMerge="1">
                  <a:txBody>
                    <a:bodyPr/>
                    <a:lstStyle/>
                    <a:p>
                      <a:pPr algn="l" fontAlgn="ctr"/>
                      <a:r>
                        <a:rPr lang="el-GR" sz="700" u="none" strike="noStrike">
                          <a:effectLst/>
                        </a:rPr>
                        <a:t>Η πράξη κρίνεται ικανοποιητικά αποτελεσματική</a:t>
                      </a:r>
                      <a:endParaRPr lang="el-GR" sz="700" b="0" i="0" u="none" strike="noStrike">
                        <a:effectLst/>
                        <a:latin typeface="Verdana" panose="020B0604030504040204" pitchFamily="34" charset="0"/>
                      </a:endParaRPr>
                    </a:p>
                  </a:txBody>
                  <a:tcPr marL="2407" marR="2407" marT="2407" marB="0" anchor="ctr"/>
                </a:tc>
                <a:tc>
                  <a:txBody>
                    <a:bodyPr/>
                    <a:lstStyle/>
                    <a:p>
                      <a:pPr algn="ctr" fontAlgn="ctr"/>
                      <a:r>
                        <a:rPr lang="el-GR" sz="900" u="none" strike="noStrike" dirty="0">
                          <a:effectLst/>
                        </a:rPr>
                        <a:t>ΝΑΙ</a:t>
                      </a:r>
                      <a:endParaRPr lang="el-GR" sz="900" b="0" i="0" u="none" strike="noStrike" dirty="0">
                        <a:effectLst/>
                        <a:latin typeface="Verdana" panose="020B0604030504040204" pitchFamily="34" charset="0"/>
                      </a:endParaRPr>
                    </a:p>
                  </a:txBody>
                  <a:tcPr marL="2407" marR="2407" marT="2407" marB="0" anchor="ctr">
                    <a:solidFill>
                      <a:schemeClr val="bg2"/>
                    </a:solidFill>
                  </a:tcPr>
                </a:tc>
                <a:tc>
                  <a:txBody>
                    <a:bodyPr/>
                    <a:lstStyle/>
                    <a:p>
                      <a:pPr algn="l" fontAlgn="ctr"/>
                      <a:r>
                        <a:rPr lang="el-GR" sz="900" u="none" strike="noStrike" dirty="0" err="1">
                          <a:effectLst/>
                        </a:rPr>
                        <a:t>Πν</a:t>
                      </a:r>
                      <a:r>
                        <a:rPr lang="el-GR" sz="900" u="none" strike="noStrike" dirty="0">
                          <a:effectLst/>
                        </a:rPr>
                        <a:t>&gt;0</a:t>
                      </a:r>
                      <a:endParaRPr lang="el-GR" sz="900" b="0" i="0" u="none" strike="noStrike" dirty="0">
                        <a:effectLst/>
                        <a:latin typeface="Verdana" panose="020B0604030504040204" pitchFamily="34" charset="0"/>
                      </a:endParaRPr>
                    </a:p>
                  </a:txBody>
                  <a:tcPr marL="2407" marR="2407" marT="2407" marB="0" anchor="ctr">
                    <a:solidFill>
                      <a:schemeClr val="bg2"/>
                    </a:solidFill>
                  </a:tcPr>
                </a:tc>
                <a:tc rowSpan="2">
                  <a:txBody>
                    <a:bodyPr/>
                    <a:lstStyle/>
                    <a:p>
                      <a:pPr algn="l" fontAlgn="ctr"/>
                      <a:r>
                        <a:rPr lang="el-GR" sz="900" u="none" strike="noStrike">
                          <a:effectLst/>
                        </a:rPr>
                        <a:t> </a:t>
                      </a:r>
                      <a:endParaRPr lang="el-GR" sz="900" b="0" i="0" u="none" strike="noStrike">
                        <a:solidFill>
                          <a:srgbClr val="FF0000"/>
                        </a:solidFill>
                        <a:effectLst/>
                        <a:latin typeface="Arial Greek" panose="020B0604020202020204" pitchFamily="34" charset="0"/>
                      </a:endParaRPr>
                    </a:p>
                  </a:txBody>
                  <a:tcPr marL="2407" marR="2407" marT="2407" marB="0" anchor="ctr">
                    <a:solidFill>
                      <a:schemeClr val="bg2"/>
                    </a:solidFill>
                  </a:tcPr>
                </a:tc>
                <a:extLst>
                  <a:ext uri="{0D108BD9-81ED-4DB2-BD59-A6C34878D82A}">
                    <a16:rowId xmlns:a16="http://schemas.microsoft.com/office/drawing/2014/main" val="936939541"/>
                  </a:ext>
                </a:extLst>
              </a:tr>
              <a:tr h="140132">
                <a:tc vMerge="1">
                  <a:txBody>
                    <a:bodyPr/>
                    <a:lstStyle/>
                    <a:p>
                      <a:endParaRPr lang="el-GR"/>
                    </a:p>
                  </a:txBody>
                  <a:tcPr/>
                </a:tc>
                <a:tc vMerge="1">
                  <a:txBody>
                    <a:bodyPr/>
                    <a:lstStyle/>
                    <a:p>
                      <a:endParaRPr lang="el-GR"/>
                    </a:p>
                  </a:txBody>
                  <a:tcPr/>
                </a:tc>
                <a:tc vMerge="1">
                  <a:txBody>
                    <a:bodyPr/>
                    <a:lstStyle/>
                    <a:p>
                      <a:endParaRPr lang="el-GR"/>
                    </a:p>
                  </a:txBody>
                  <a:tcPr/>
                </a:tc>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3">
                  <a:txBody>
                    <a:bodyPr/>
                    <a:lstStyle/>
                    <a:p>
                      <a:r>
                        <a:rPr lang="el-GR" sz="900" u="none" strike="noStrike">
                          <a:effectLst/>
                        </a:rPr>
                        <a:t>Η πράξη ΔΕΝ κρίνεται ικανοποιητικά αποτελεσματική</a:t>
                      </a:r>
                      <a:endParaRPr lang="el-GR" sz="2400"/>
                    </a:p>
                  </a:txBody>
                  <a:tcPr marL="2407" marR="2407" marT="2407" marB="0" anchor="ctr">
                    <a:solidFill>
                      <a:schemeClr val="bg2"/>
                    </a:solidFill>
                  </a:tcPr>
                </a:tc>
                <a:tc hMerge="1">
                  <a:txBody>
                    <a:bodyPr/>
                    <a:lstStyle/>
                    <a:p>
                      <a:pPr algn="l" fontAlgn="ctr"/>
                      <a:endParaRPr lang="el-GR" sz="800" b="0" i="0" u="none" strike="noStrike" dirty="0">
                        <a:effectLst/>
                        <a:latin typeface="Verdana" panose="020B0604030504040204" pitchFamily="34" charset="0"/>
                      </a:endParaRPr>
                    </a:p>
                  </a:txBody>
                  <a:tcPr marL="2407" marR="2407" marT="2407" marB="0" anchor="ctr"/>
                </a:tc>
                <a:tc hMerge="1">
                  <a:txBody>
                    <a:bodyPr/>
                    <a:lstStyle/>
                    <a:p>
                      <a:pPr algn="l" fontAlgn="ctr"/>
                      <a:r>
                        <a:rPr lang="el-GR" sz="700" u="none" strike="noStrike" dirty="0">
                          <a:effectLst/>
                        </a:rPr>
                        <a:t>Η πράξη ΔΕΝ κρίνεται ικανοποιητικά αποτελεσματική</a:t>
                      </a:r>
                      <a:endParaRPr lang="el-GR" sz="700" b="0" i="0" u="none" strike="noStrike" dirty="0">
                        <a:effectLst/>
                        <a:latin typeface="Verdana" panose="020B0604030504040204" pitchFamily="34" charset="0"/>
                      </a:endParaRPr>
                    </a:p>
                  </a:txBody>
                  <a:tcPr marL="2407" marR="2407" marT="2407" marB="0" anchor="ctr"/>
                </a:tc>
                <a:tc>
                  <a:txBody>
                    <a:bodyPr/>
                    <a:lstStyle/>
                    <a:p>
                      <a:pPr algn="ctr" fontAlgn="ctr"/>
                      <a:r>
                        <a:rPr lang="el-GR" sz="900" u="none" strike="noStrike" dirty="0">
                          <a:effectLst/>
                        </a:rPr>
                        <a:t>ΟΧΙ</a:t>
                      </a:r>
                      <a:endParaRPr lang="el-GR" sz="900" b="0" i="0" u="none" strike="noStrike" dirty="0">
                        <a:effectLst/>
                        <a:latin typeface="Verdana" panose="020B0604030504040204" pitchFamily="34" charset="0"/>
                      </a:endParaRPr>
                    </a:p>
                  </a:txBody>
                  <a:tcPr marL="2407" marR="2407" marT="2407" marB="0" anchor="ctr">
                    <a:solidFill>
                      <a:schemeClr val="bg2"/>
                    </a:solidFill>
                  </a:tcPr>
                </a:tc>
                <a:tc>
                  <a:txBody>
                    <a:bodyPr/>
                    <a:lstStyle/>
                    <a:p>
                      <a:pPr algn="l" fontAlgn="ctr"/>
                      <a:r>
                        <a:rPr lang="el-GR" sz="900" u="none" strike="noStrike">
                          <a:effectLst/>
                        </a:rPr>
                        <a:t>Πν=0</a:t>
                      </a:r>
                      <a:endParaRPr lang="el-GR" sz="900" b="0" i="0" u="none" strike="noStrike">
                        <a:effectLst/>
                        <a:latin typeface="Verdana" panose="020B0604030504040204" pitchFamily="34" charset="0"/>
                      </a:endParaRPr>
                    </a:p>
                  </a:txBody>
                  <a:tcPr marL="2407" marR="2407" marT="2407" marB="0" anchor="ctr">
                    <a:solidFill>
                      <a:schemeClr val="bg2"/>
                    </a:solidFill>
                  </a:tcPr>
                </a:tc>
                <a:tc vMerge="1">
                  <a:txBody>
                    <a:bodyPr/>
                    <a:lstStyle/>
                    <a:p>
                      <a:endParaRPr lang="el-GR"/>
                    </a:p>
                  </a:txBody>
                  <a:tcPr/>
                </a:tc>
                <a:extLst>
                  <a:ext uri="{0D108BD9-81ED-4DB2-BD59-A6C34878D82A}">
                    <a16:rowId xmlns:a16="http://schemas.microsoft.com/office/drawing/2014/main" val="1864817142"/>
                  </a:ext>
                </a:extLst>
              </a:tr>
              <a:tr h="309991">
                <a:tc rowSpan="2">
                  <a:txBody>
                    <a:bodyPr/>
                    <a:lstStyle/>
                    <a:p>
                      <a:pPr algn="ctr" fontAlgn="ctr"/>
                      <a:r>
                        <a:rPr lang="el-GR" sz="900" u="none" strike="noStrike" dirty="0">
                          <a:effectLst/>
                        </a:rPr>
                        <a:t>3.3</a:t>
                      </a:r>
                      <a:endParaRPr lang="el-GR" sz="900" b="1" i="0" u="none" strike="noStrike" dirty="0">
                        <a:effectLst/>
                        <a:latin typeface="Verdana" panose="020B0604030504040204" pitchFamily="34" charset="0"/>
                      </a:endParaRPr>
                    </a:p>
                  </a:txBody>
                  <a:tcPr marL="2407" marR="2407" marT="2407" marB="0" anchor="ctr">
                    <a:solidFill>
                      <a:schemeClr val="bg2"/>
                    </a:solidFill>
                  </a:tcPr>
                </a:tc>
                <a:tc rowSpan="2">
                  <a:txBody>
                    <a:bodyPr/>
                    <a:lstStyle/>
                    <a:p>
                      <a:pPr algn="ctr" fontAlgn="ctr"/>
                      <a:r>
                        <a:rPr lang="el-GR" sz="900" u="none" strike="noStrike">
                          <a:effectLst/>
                        </a:rPr>
                        <a:t>Αποδοτικότητα Πράξης </a:t>
                      </a:r>
                      <a:endParaRPr lang="el-GR" sz="900" b="1" i="0" u="none" strike="noStrike" dirty="0">
                        <a:effectLst/>
                        <a:latin typeface="Verdana" panose="020B0604030504040204" pitchFamily="34" charset="0"/>
                      </a:endParaRPr>
                    </a:p>
                  </a:txBody>
                  <a:tcPr marL="2407" marR="2407" marT="2407" marB="0" anchor="ctr">
                    <a:solidFill>
                      <a:schemeClr val="bg2"/>
                    </a:solidFill>
                  </a:tcPr>
                </a:tc>
                <a:tc rowSpan="2">
                  <a:txBody>
                    <a:bodyPr/>
                    <a:lstStyle/>
                    <a:p>
                      <a:r>
                        <a:rPr lang="el-GR" sz="900" u="none" strike="noStrike">
                          <a:effectLst/>
                        </a:rPr>
                        <a:t> </a:t>
                      </a:r>
                      <a:endParaRPr lang="el-GR" sz="2400"/>
                    </a:p>
                  </a:txBody>
                  <a:tcPr marL="2407" marR="2407" marT="2407" marB="0" anchor="ctr">
                    <a:solidFill>
                      <a:schemeClr val="bg2"/>
                    </a:solidFill>
                  </a:tcPr>
                </a:tc>
                <a:tc rowSpan="2" gridSpan="4">
                  <a:txBody>
                    <a:bodyPr/>
                    <a:lstStyle/>
                    <a:p>
                      <a:r>
                        <a:rPr lang="el-GR" sz="900" u="none" strike="noStrike">
                          <a:effectLst/>
                        </a:rPr>
                        <a:t>Εξετάζεται η βέλτιστη σχέση μεταξύ του ποσού της στήριξης (προτεινόμενος προϋπολογισμός πράξης) και της επίτευξης στόχων (αναμενόμενες εκροές της προτεινόμενης πράξης). Η αποδοτικότητα εκφράζεται ως το πηλίκο Πν= (δείκτης εκροής πράξης / δείκτης εκροών δράσης για το σύνολο της Πρόσκλησης) προς (προϋπολογισμό πράξης / προϋπολογισμό δράσης στο σύνολο της Πρόσκλησης)</a:t>
                      </a:r>
                      <a:endParaRPr lang="el-GR" sz="2400"/>
                    </a:p>
                  </a:txBody>
                  <a:tcPr marL="2407" marR="2407" marT="2407" marB="0" anchor="ctr">
                    <a:solidFill>
                      <a:schemeClr val="bg2"/>
                    </a:solidFill>
                  </a:tcPr>
                </a:tc>
                <a:tc rowSpan="2" hMerge="1">
                  <a:txBody>
                    <a:bodyPr/>
                    <a:lstStyle/>
                    <a:p>
                      <a:pPr algn="l" fontAlgn="ctr"/>
                      <a:r>
                        <a:rPr lang="el-GR" sz="700" u="none" strike="noStrike" dirty="0">
                          <a:effectLst/>
                        </a:rPr>
                        <a:t>Αποδοτικότητα Πράξης </a:t>
                      </a:r>
                      <a:endParaRPr lang="el-GR" sz="700" b="1" i="0" u="none" strike="noStrike" dirty="0">
                        <a:effectLst/>
                        <a:latin typeface="Verdana" panose="020B0604030504040204" pitchFamily="34" charset="0"/>
                      </a:endParaRPr>
                    </a:p>
                  </a:txBody>
                  <a:tcPr marL="2407" marR="2407" marT="2407" marB="0" anchor="ctr"/>
                </a:tc>
                <a:tc rowSpan="2" hMerge="1">
                  <a:txBody>
                    <a:bodyPr/>
                    <a:lstStyle/>
                    <a:p>
                      <a:pPr algn="ctr" fontAlgn="ctr"/>
                      <a:r>
                        <a:rPr lang="el-GR" sz="700" u="none" strike="noStrike" dirty="0">
                          <a:effectLst/>
                        </a:rPr>
                        <a:t> </a:t>
                      </a:r>
                      <a:endParaRPr lang="el-GR" sz="700" b="0" i="0" u="none" strike="noStrike" dirty="0">
                        <a:effectLst/>
                        <a:latin typeface="Arial Greek" panose="020B0604020202020204" pitchFamily="34" charset="0"/>
                      </a:endParaRPr>
                    </a:p>
                  </a:txBody>
                  <a:tcPr marL="2407" marR="2407" marT="2407" marB="0" anchor="ctr"/>
                </a:tc>
                <a:tc rowSpan="2" hMerge="1">
                  <a:txBody>
                    <a:bodyPr/>
                    <a:lstStyle/>
                    <a:p>
                      <a:pPr algn="l" fontAlgn="ctr"/>
                      <a:r>
                        <a:rPr lang="el-GR" sz="700" u="none" strike="noStrike">
                          <a:effectLst/>
                        </a:rPr>
                        <a:t>Εξετάζεται η βέλτιστη σχέση μεταξύ του ποσού της στήριξης (προτεινόμενος προϋπολογισμός πράξης) και της επίτευξης στόχων (αναμενόμενες εκροές της προτεινόμενης πράξης). Η αποδοτικότητα εκφράζεται ως το πηλίκο Πν= (δείκτης εκροής πράξης / δείκτης εκροών δράσης για το σύνολο της Πρόσκλησης) προς (προϋπολογισμό πράξης / προϋπολογισμό δράσης στο σύνολο της Πρόσκλησης)</a:t>
                      </a:r>
                      <a:endParaRPr lang="el-GR" sz="700" b="0" i="0" u="none" strike="noStrike">
                        <a:effectLst/>
                        <a:latin typeface="Verdana" panose="020B0604030504040204" pitchFamily="34" charset="0"/>
                      </a:endParaRPr>
                    </a:p>
                  </a:txBody>
                  <a:tcPr marL="2407" marR="2407" marT="2407" marB="0" anchor="ctr"/>
                </a:tc>
                <a:tc gridSpan="3">
                  <a:txBody>
                    <a:bodyPr/>
                    <a:lstStyle/>
                    <a:p>
                      <a:r>
                        <a:rPr lang="el-GR" sz="900" u="none" strike="noStrike">
                          <a:effectLst/>
                        </a:rPr>
                        <a:t>Η πράξη κρίνεται ικανοποιητικά αποδοτική</a:t>
                      </a:r>
                      <a:endParaRPr lang="el-GR" sz="2400"/>
                    </a:p>
                  </a:txBody>
                  <a:tcPr marL="2407" marR="2407" marT="2407" marB="0" anchor="ctr">
                    <a:solidFill>
                      <a:schemeClr val="bg2"/>
                    </a:solidFill>
                  </a:tcPr>
                </a:tc>
                <a:tc hMerge="1">
                  <a:txBody>
                    <a:bodyPr/>
                    <a:lstStyle/>
                    <a:p>
                      <a:pPr algn="l" fontAlgn="ctr"/>
                      <a:endParaRPr lang="el-GR" sz="800" b="0" i="0" u="none" strike="noStrike">
                        <a:effectLst/>
                        <a:latin typeface="Verdana" panose="020B0604030504040204" pitchFamily="34" charset="0"/>
                      </a:endParaRPr>
                    </a:p>
                  </a:txBody>
                  <a:tcPr marL="2407" marR="2407" marT="2407" marB="0" anchor="ctr"/>
                </a:tc>
                <a:tc hMerge="1">
                  <a:txBody>
                    <a:bodyPr/>
                    <a:lstStyle/>
                    <a:p>
                      <a:pPr algn="l" fontAlgn="ctr"/>
                      <a:r>
                        <a:rPr lang="el-GR" sz="700" u="none" strike="noStrike">
                          <a:effectLst/>
                        </a:rPr>
                        <a:t>Η πράξη κρίνεται ικανοποιητικά αποδοτική</a:t>
                      </a:r>
                      <a:endParaRPr lang="el-GR" sz="700" b="0" i="0" u="none" strike="noStrike">
                        <a:effectLst/>
                        <a:latin typeface="Verdana" panose="020B0604030504040204" pitchFamily="34" charset="0"/>
                      </a:endParaRPr>
                    </a:p>
                  </a:txBody>
                  <a:tcPr marL="2407" marR="2407" marT="2407" marB="0" anchor="ctr"/>
                </a:tc>
                <a:tc>
                  <a:txBody>
                    <a:bodyPr/>
                    <a:lstStyle/>
                    <a:p>
                      <a:pPr algn="ctr" fontAlgn="ctr"/>
                      <a:r>
                        <a:rPr lang="el-GR" sz="900" u="none" strike="noStrike" dirty="0">
                          <a:effectLst/>
                        </a:rPr>
                        <a:t>ΝΑΙ</a:t>
                      </a:r>
                      <a:endParaRPr lang="el-GR" sz="900" b="0" i="0" u="none" strike="noStrike" dirty="0">
                        <a:effectLst/>
                        <a:latin typeface="Verdana" panose="020B0604030504040204" pitchFamily="34" charset="0"/>
                      </a:endParaRPr>
                    </a:p>
                  </a:txBody>
                  <a:tcPr marL="2407" marR="2407" marT="2407" marB="0" anchor="ctr">
                    <a:solidFill>
                      <a:schemeClr val="bg2"/>
                    </a:solidFill>
                  </a:tcPr>
                </a:tc>
                <a:tc>
                  <a:txBody>
                    <a:bodyPr/>
                    <a:lstStyle/>
                    <a:p>
                      <a:pPr algn="l" fontAlgn="ctr"/>
                      <a:r>
                        <a:rPr lang="el-GR" sz="900" u="none" strike="noStrike" dirty="0">
                          <a:effectLst/>
                        </a:rPr>
                        <a:t>Π</a:t>
                      </a:r>
                      <a:r>
                        <a:rPr lang="en-US" sz="900" u="none" strike="noStrike" dirty="0" err="1">
                          <a:effectLst/>
                        </a:rPr>
                        <a:t>i</a:t>
                      </a:r>
                      <a:r>
                        <a:rPr lang="en-US" sz="900" u="none" strike="noStrike" dirty="0">
                          <a:effectLst/>
                        </a:rPr>
                        <a:t>&gt;0</a:t>
                      </a:r>
                      <a:endParaRPr lang="en-US" sz="900" b="0" i="0" u="none" strike="noStrike" dirty="0">
                        <a:effectLst/>
                        <a:latin typeface="Verdana" panose="020B0604030504040204" pitchFamily="34" charset="0"/>
                      </a:endParaRPr>
                    </a:p>
                  </a:txBody>
                  <a:tcPr marL="2407" marR="2407" marT="2407" marB="0" anchor="ctr">
                    <a:solidFill>
                      <a:schemeClr val="bg2"/>
                    </a:solidFill>
                  </a:tcPr>
                </a:tc>
                <a:tc>
                  <a:txBody>
                    <a:bodyPr/>
                    <a:lstStyle/>
                    <a:p>
                      <a:pPr algn="l" fontAlgn="ctr"/>
                      <a:r>
                        <a:rPr lang="el-GR" sz="900" u="none" strike="noStrike" dirty="0">
                          <a:effectLst/>
                        </a:rPr>
                        <a:t> </a:t>
                      </a:r>
                      <a:endParaRPr lang="el-GR" sz="900" b="0" i="0" u="none" strike="noStrike" dirty="0">
                        <a:solidFill>
                          <a:srgbClr val="FF0000"/>
                        </a:solidFill>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3792407231"/>
                  </a:ext>
                </a:extLst>
              </a:tr>
              <a:tr h="46422">
                <a:tc vMerge="1">
                  <a:txBody>
                    <a:bodyPr/>
                    <a:lstStyle/>
                    <a:p>
                      <a:endParaRPr lang="el-GR"/>
                    </a:p>
                  </a:txBody>
                  <a:tcPr/>
                </a:tc>
                <a:tc vMerge="1">
                  <a:txBody>
                    <a:bodyPr/>
                    <a:lstStyle/>
                    <a:p>
                      <a:endParaRPr lang="el-GR"/>
                    </a:p>
                  </a:txBody>
                  <a:tcPr/>
                </a:tc>
                <a:tc vMerge="1">
                  <a:txBody>
                    <a:bodyPr/>
                    <a:lstStyle/>
                    <a:p>
                      <a:endParaRPr lang="el-GR"/>
                    </a:p>
                  </a:txBody>
                  <a:tcPr/>
                </a:tc>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3">
                  <a:txBody>
                    <a:bodyPr/>
                    <a:lstStyle/>
                    <a:p>
                      <a:r>
                        <a:rPr lang="el-GR" sz="900" u="none" strike="noStrike">
                          <a:effectLst/>
                        </a:rPr>
                        <a:t>Η πράξη ΔΕΝ κρίνεται ικανοποιητικά αποδοτική</a:t>
                      </a:r>
                      <a:endParaRPr lang="el-GR" sz="2400"/>
                    </a:p>
                  </a:txBody>
                  <a:tcPr marL="2407" marR="2407" marT="2407" marB="0" anchor="ctr">
                    <a:solidFill>
                      <a:schemeClr val="bg2"/>
                    </a:solidFill>
                  </a:tcPr>
                </a:tc>
                <a:tc hMerge="1">
                  <a:txBody>
                    <a:bodyPr/>
                    <a:lstStyle/>
                    <a:p>
                      <a:pPr algn="l" fontAlgn="ctr"/>
                      <a:endParaRPr lang="el-GR" sz="800" b="0" i="0" u="none" strike="noStrike" dirty="0">
                        <a:effectLst/>
                        <a:latin typeface="Verdana" panose="020B0604030504040204" pitchFamily="34" charset="0"/>
                      </a:endParaRPr>
                    </a:p>
                  </a:txBody>
                  <a:tcPr marL="2407" marR="2407" marT="2407" marB="0" anchor="ctr"/>
                </a:tc>
                <a:tc hMerge="1">
                  <a:txBody>
                    <a:bodyPr/>
                    <a:lstStyle/>
                    <a:p>
                      <a:pPr algn="l" fontAlgn="ctr"/>
                      <a:r>
                        <a:rPr lang="el-GR" sz="700" u="none" strike="noStrike" dirty="0">
                          <a:effectLst/>
                        </a:rPr>
                        <a:t>Η πράξη ΔΕΝ κρίνεται ικανοποιητικά αποδοτική</a:t>
                      </a:r>
                      <a:endParaRPr lang="el-GR" sz="700" b="0" i="0" u="none" strike="noStrike" dirty="0">
                        <a:effectLst/>
                        <a:latin typeface="Verdana" panose="020B0604030504040204" pitchFamily="34" charset="0"/>
                      </a:endParaRPr>
                    </a:p>
                  </a:txBody>
                  <a:tcPr marL="2407" marR="2407" marT="2407" marB="0" anchor="ctr"/>
                </a:tc>
                <a:tc>
                  <a:txBody>
                    <a:bodyPr/>
                    <a:lstStyle/>
                    <a:p>
                      <a:pPr algn="ctr" fontAlgn="ctr"/>
                      <a:r>
                        <a:rPr lang="el-GR" sz="900" u="none" strike="noStrike" dirty="0">
                          <a:effectLst/>
                        </a:rPr>
                        <a:t>ΟΧΙ</a:t>
                      </a:r>
                      <a:endParaRPr lang="el-GR" sz="900" b="0" i="0" u="none" strike="noStrike" dirty="0">
                        <a:effectLst/>
                        <a:latin typeface="Verdana" panose="020B0604030504040204" pitchFamily="34" charset="0"/>
                      </a:endParaRPr>
                    </a:p>
                  </a:txBody>
                  <a:tcPr marL="2407" marR="2407" marT="2407" marB="0" anchor="ctr">
                    <a:solidFill>
                      <a:schemeClr val="bg2"/>
                    </a:solidFill>
                  </a:tcPr>
                </a:tc>
                <a:tc>
                  <a:txBody>
                    <a:bodyPr/>
                    <a:lstStyle/>
                    <a:p>
                      <a:pPr algn="l" fontAlgn="ctr"/>
                      <a:r>
                        <a:rPr lang="el-GR" sz="900" u="none" strike="noStrike" dirty="0">
                          <a:effectLst/>
                        </a:rPr>
                        <a:t>Π</a:t>
                      </a:r>
                      <a:r>
                        <a:rPr lang="en-US" sz="900" u="none" strike="noStrike" dirty="0" err="1">
                          <a:effectLst/>
                        </a:rPr>
                        <a:t>i</a:t>
                      </a:r>
                      <a:r>
                        <a:rPr lang="en-US" sz="900" u="none" strike="noStrike" dirty="0">
                          <a:effectLst/>
                        </a:rPr>
                        <a:t>=0</a:t>
                      </a:r>
                      <a:endParaRPr lang="en-US" sz="900" b="0" i="0" u="none" strike="noStrike" dirty="0">
                        <a:effectLst/>
                        <a:latin typeface="Verdana" panose="020B0604030504040204" pitchFamily="34" charset="0"/>
                      </a:endParaRPr>
                    </a:p>
                  </a:txBody>
                  <a:tcPr marL="2407" marR="2407" marT="2407" marB="0" anchor="ctr">
                    <a:solidFill>
                      <a:schemeClr val="bg2"/>
                    </a:solidFill>
                  </a:tcPr>
                </a:tc>
                <a:tc>
                  <a:txBody>
                    <a:bodyPr/>
                    <a:lstStyle/>
                    <a:p>
                      <a:pPr algn="ctr" fontAlgn="ctr"/>
                      <a:r>
                        <a:rPr lang="el-GR" sz="900" u="none" strike="noStrike" dirty="0">
                          <a:effectLst/>
                        </a:rPr>
                        <a:t> </a:t>
                      </a:r>
                      <a:endParaRPr lang="el-GR" sz="900" b="0" i="0" u="none" strike="noStrike" dirty="0">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434675291"/>
                  </a:ext>
                </a:extLst>
              </a:tr>
              <a:tr h="153359">
                <a:tc rowSpan="2">
                  <a:txBody>
                    <a:bodyPr/>
                    <a:lstStyle/>
                    <a:p>
                      <a:pPr algn="ctr" fontAlgn="ctr"/>
                      <a:r>
                        <a:rPr lang="el-GR" sz="900" u="none" strike="noStrike">
                          <a:effectLst/>
                        </a:rPr>
                        <a:t>3.4</a:t>
                      </a:r>
                      <a:endParaRPr lang="el-GR" sz="900" b="1" i="0" u="none" strike="noStrike">
                        <a:effectLst/>
                        <a:latin typeface="Verdana" panose="020B0604030504040204" pitchFamily="34" charset="0"/>
                      </a:endParaRPr>
                    </a:p>
                  </a:txBody>
                  <a:tcPr marL="2407" marR="2407" marT="2407" marB="0" anchor="ctr">
                    <a:solidFill>
                      <a:schemeClr val="bg2"/>
                    </a:solidFill>
                  </a:tcPr>
                </a:tc>
                <a:tc rowSpan="2">
                  <a:txBody>
                    <a:bodyPr/>
                    <a:lstStyle/>
                    <a:p>
                      <a:pPr algn="ctr" fontAlgn="ctr"/>
                      <a:r>
                        <a:rPr lang="el-GR" sz="900" u="none" strike="noStrike" dirty="0">
                          <a:effectLst/>
                        </a:rPr>
                        <a:t>Βιωσιμότητα, λειτουργικότητα, αξιοποίηση</a:t>
                      </a:r>
                      <a:endParaRPr lang="el-GR" sz="900" b="1" i="0" u="none" strike="noStrike" dirty="0">
                        <a:effectLst/>
                        <a:latin typeface="Verdana" panose="020B0604030504040204" pitchFamily="34" charset="0"/>
                      </a:endParaRPr>
                    </a:p>
                  </a:txBody>
                  <a:tcPr marL="2407" marR="2407" marT="2407" marB="0" anchor="ctr">
                    <a:solidFill>
                      <a:schemeClr val="bg2"/>
                    </a:solidFill>
                  </a:tcPr>
                </a:tc>
                <a:tc rowSpan="2">
                  <a:txBody>
                    <a:bodyPr/>
                    <a:lstStyle/>
                    <a:p>
                      <a:r>
                        <a:rPr lang="el-GR" sz="900" u="none" strike="noStrike" dirty="0">
                          <a:effectLst/>
                        </a:rPr>
                        <a:t> </a:t>
                      </a:r>
                      <a:endParaRPr lang="el-GR" sz="2400" dirty="0"/>
                    </a:p>
                  </a:txBody>
                  <a:tcPr marL="2407" marR="2407" marT="2407" marB="0" anchor="ctr">
                    <a:solidFill>
                      <a:schemeClr val="bg2"/>
                    </a:solidFill>
                  </a:tcPr>
                </a:tc>
                <a:tc rowSpan="2" gridSpan="4">
                  <a:txBody>
                    <a:bodyPr/>
                    <a:lstStyle/>
                    <a:p>
                      <a:r>
                        <a:rPr lang="el-GR" sz="900" u="none" strike="noStrike" dirty="0">
                          <a:effectLst/>
                        </a:rPr>
                        <a:t>Εξετάζονται τα αναμενόμενα οφέλη της πράξης και ο ωφελούμενος πληθυσμός από την υλοποίησή της</a:t>
                      </a:r>
                      <a:endParaRPr lang="el-GR" sz="2400" dirty="0"/>
                    </a:p>
                  </a:txBody>
                  <a:tcPr marL="2407" marR="2407" marT="2407" marB="0" anchor="ctr">
                    <a:solidFill>
                      <a:schemeClr val="bg2"/>
                    </a:solidFill>
                  </a:tcPr>
                </a:tc>
                <a:tc rowSpan="2" hMerge="1">
                  <a:txBody>
                    <a:bodyPr/>
                    <a:lstStyle/>
                    <a:p>
                      <a:pPr algn="l" fontAlgn="ctr"/>
                      <a:r>
                        <a:rPr lang="el-GR" sz="700" u="none" strike="noStrike" dirty="0">
                          <a:effectLst/>
                        </a:rPr>
                        <a:t>Βιωσιμότητα, λειτουργικότητα, αξιοποίηση</a:t>
                      </a:r>
                      <a:endParaRPr lang="el-GR" sz="700" b="1" i="0" u="none" strike="noStrike" dirty="0">
                        <a:effectLst/>
                        <a:latin typeface="Verdana" panose="020B0604030504040204" pitchFamily="34" charset="0"/>
                      </a:endParaRPr>
                    </a:p>
                  </a:txBody>
                  <a:tcPr marL="2407" marR="2407" marT="2407" marB="0" anchor="ctr"/>
                </a:tc>
                <a:tc rowSpan="2" hMerge="1">
                  <a:txBody>
                    <a:bodyPr/>
                    <a:lstStyle/>
                    <a:p>
                      <a:pPr algn="ctr" fontAlgn="ctr"/>
                      <a:r>
                        <a:rPr lang="el-GR" sz="700" u="none" strike="noStrike" dirty="0">
                          <a:effectLst/>
                        </a:rPr>
                        <a:t> </a:t>
                      </a:r>
                      <a:endParaRPr lang="el-GR" sz="700" b="0" i="0" u="none" strike="noStrike" dirty="0">
                        <a:effectLst/>
                        <a:latin typeface="Verdana" panose="020B0604030504040204" pitchFamily="34" charset="0"/>
                      </a:endParaRPr>
                    </a:p>
                  </a:txBody>
                  <a:tcPr marL="2407" marR="2407" marT="2407" marB="0" anchor="ctr"/>
                </a:tc>
                <a:tc rowSpan="2" hMerge="1">
                  <a:txBody>
                    <a:bodyPr/>
                    <a:lstStyle/>
                    <a:p>
                      <a:pPr algn="l" fontAlgn="ctr"/>
                      <a:r>
                        <a:rPr lang="el-GR" sz="700" u="none" strike="noStrike" dirty="0">
                          <a:effectLst/>
                        </a:rPr>
                        <a:t>Εξετάζονται τα αναμενόμενα οφέλη της πράξης και ο ωφελούμενος πληθυσμός από την υλοποίησή της</a:t>
                      </a:r>
                      <a:endParaRPr lang="el-GR" sz="700" b="0" i="0" u="none" strike="noStrike" dirty="0">
                        <a:effectLst/>
                        <a:latin typeface="Verdana" panose="020B0604030504040204" pitchFamily="34" charset="0"/>
                      </a:endParaRPr>
                    </a:p>
                  </a:txBody>
                  <a:tcPr marL="2407" marR="2407" marT="2407" marB="0" anchor="ctr"/>
                </a:tc>
                <a:tc gridSpan="3">
                  <a:txBody>
                    <a:bodyPr/>
                    <a:lstStyle/>
                    <a:p>
                      <a:r>
                        <a:rPr lang="el-GR" sz="900" u="none" strike="sngStrike">
                          <a:effectLst/>
                        </a:rPr>
                        <a:t/>
                      </a:r>
                      <a:br>
                        <a:rPr lang="el-GR" sz="900" u="none" strike="sngStrike">
                          <a:effectLst/>
                        </a:rPr>
                      </a:br>
                      <a:r>
                        <a:rPr lang="el-GR" sz="900" u="none" strike="noStrike">
                          <a:effectLst/>
                        </a:rPr>
                        <a:t>Σημαντικά αναμενόμενα οφέλη και ωφελούμενος πληθυσμός από την υλοποίηση της πράξης.</a:t>
                      </a:r>
                      <a:endParaRPr lang="el-GR" sz="2400"/>
                    </a:p>
                  </a:txBody>
                  <a:tcPr marL="2407" marR="2407" marT="2407" marB="0" anchor="ctr">
                    <a:solidFill>
                      <a:schemeClr val="bg2"/>
                    </a:solidFill>
                  </a:tcPr>
                </a:tc>
                <a:tc hMerge="1">
                  <a:txBody>
                    <a:bodyPr/>
                    <a:lstStyle/>
                    <a:p>
                      <a:pPr algn="l" fontAlgn="ctr"/>
                      <a:endParaRPr lang="el-GR" sz="800" b="0" i="0" u="none" strike="noStrike" dirty="0">
                        <a:effectLst/>
                        <a:latin typeface="Verdana" panose="020B0604030504040204" pitchFamily="34" charset="0"/>
                      </a:endParaRPr>
                    </a:p>
                  </a:txBody>
                  <a:tcPr marL="2407" marR="2407" marT="2407" marB="0" anchor="ctr"/>
                </a:tc>
                <a:tc hMerge="1">
                  <a:txBody>
                    <a:bodyPr/>
                    <a:lstStyle/>
                    <a:p>
                      <a:pPr algn="l" fontAlgn="ctr"/>
                      <a:r>
                        <a:rPr lang="el-GR" sz="700" u="none" strike="sngStrike" dirty="0">
                          <a:effectLst/>
                        </a:rPr>
                        <a:t/>
                      </a:r>
                      <a:br>
                        <a:rPr lang="el-GR" sz="700" u="none" strike="sngStrike" dirty="0">
                          <a:effectLst/>
                        </a:rPr>
                      </a:br>
                      <a:r>
                        <a:rPr lang="el-GR" sz="700" u="none" strike="noStrike" dirty="0">
                          <a:effectLst/>
                        </a:rPr>
                        <a:t>Σημαντικά αναμενόμενα οφέλη και ωφελούμενος πληθυσμός από την υλοποίηση της πράξης.</a:t>
                      </a:r>
                      <a:endParaRPr lang="el-GR" sz="700" b="0" i="0" u="none" strike="noStrike" dirty="0">
                        <a:effectLst/>
                        <a:latin typeface="Verdana" panose="020B0604030504040204" pitchFamily="34" charset="0"/>
                      </a:endParaRPr>
                    </a:p>
                  </a:txBody>
                  <a:tcPr marL="2407" marR="2407" marT="2407" marB="0" anchor="ctr"/>
                </a:tc>
                <a:tc>
                  <a:txBody>
                    <a:bodyPr/>
                    <a:lstStyle/>
                    <a:p>
                      <a:pPr algn="ctr" fontAlgn="ctr"/>
                      <a:r>
                        <a:rPr lang="el-GR" sz="900" u="none" strike="noStrike">
                          <a:effectLst/>
                        </a:rPr>
                        <a:t>ΝΑΙ</a:t>
                      </a:r>
                      <a:endParaRPr lang="el-GR" sz="900" b="0" i="0" u="none" strike="noStrike">
                        <a:effectLst/>
                        <a:latin typeface="Verdana" panose="020B0604030504040204" pitchFamily="34" charset="0"/>
                      </a:endParaRPr>
                    </a:p>
                  </a:txBody>
                  <a:tcPr marL="2407" marR="2407" marT="2407" marB="0" anchor="ctr">
                    <a:solidFill>
                      <a:schemeClr val="bg2"/>
                    </a:solidFill>
                  </a:tcPr>
                </a:tc>
                <a:tc rowSpan="2">
                  <a:txBody>
                    <a:bodyPr/>
                    <a:lstStyle/>
                    <a:p>
                      <a:pPr algn="ctr" fontAlgn="ctr"/>
                      <a:r>
                        <a:rPr lang="el-GR" sz="900" u="none" strike="noStrike" dirty="0">
                          <a:effectLst/>
                        </a:rPr>
                        <a:t> </a:t>
                      </a:r>
                      <a:endParaRPr lang="el-GR" sz="900" b="0" i="0" u="none" strike="noStrike" dirty="0">
                        <a:solidFill>
                          <a:srgbClr val="FF0000"/>
                        </a:solidFill>
                        <a:effectLst/>
                        <a:latin typeface="Verdana" panose="020B0604030504040204" pitchFamily="34" charset="0"/>
                      </a:endParaRPr>
                    </a:p>
                  </a:txBody>
                  <a:tcPr marL="2407" marR="2407" marT="2407" marB="0" anchor="ctr">
                    <a:solidFill>
                      <a:schemeClr val="bg2"/>
                    </a:solidFill>
                  </a:tcPr>
                </a:tc>
                <a:tc rowSpan="2">
                  <a:txBody>
                    <a:bodyPr/>
                    <a:lstStyle/>
                    <a:p>
                      <a:pPr algn="ctr" fontAlgn="ctr"/>
                      <a:r>
                        <a:rPr lang="el-GR" sz="900" u="none" strike="noStrike" dirty="0">
                          <a:effectLst/>
                        </a:rPr>
                        <a:t> </a:t>
                      </a:r>
                      <a:endParaRPr lang="el-GR" sz="900" b="0" i="0" u="none" strike="noStrike" dirty="0">
                        <a:solidFill>
                          <a:srgbClr val="FF0000"/>
                        </a:solidFill>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911123414"/>
                  </a:ext>
                </a:extLst>
              </a:tr>
              <a:tr h="39748">
                <a:tc vMerge="1">
                  <a:txBody>
                    <a:bodyPr/>
                    <a:lstStyle/>
                    <a:p>
                      <a:endParaRPr lang="el-GR"/>
                    </a:p>
                  </a:txBody>
                  <a:tcPr/>
                </a:tc>
                <a:tc vMerge="1">
                  <a:txBody>
                    <a:bodyPr/>
                    <a:lstStyle/>
                    <a:p>
                      <a:endParaRPr lang="el-GR"/>
                    </a:p>
                  </a:txBody>
                  <a:tcPr/>
                </a:tc>
                <a:tc vMerge="1">
                  <a:txBody>
                    <a:bodyPr/>
                    <a:lstStyle/>
                    <a:p>
                      <a:endParaRPr lang="el-GR"/>
                    </a:p>
                  </a:txBody>
                  <a:tcPr/>
                </a:tc>
                <a:tc gridSpan="4"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3">
                  <a:txBody>
                    <a:bodyPr/>
                    <a:lstStyle/>
                    <a:p>
                      <a:r>
                        <a:rPr lang="el-GR" sz="900" u="none" strike="noStrike">
                          <a:effectLst/>
                        </a:rPr>
                        <a:t>ΔΕΝ υπάρχουν σημαντικά αναμενόμενα οφέλη και ωφελούμενος πληθυσμός από την υλοποίηση της πράξης.</a:t>
                      </a:r>
                      <a:endParaRPr lang="el-GR" sz="2400"/>
                    </a:p>
                  </a:txBody>
                  <a:tcPr marL="2407" marR="2407" marT="2407" marB="0" anchor="ctr">
                    <a:solidFill>
                      <a:schemeClr val="bg2"/>
                    </a:solidFill>
                  </a:tcPr>
                </a:tc>
                <a:tc hMerge="1">
                  <a:txBody>
                    <a:bodyPr/>
                    <a:lstStyle/>
                    <a:p>
                      <a:pPr algn="l" fontAlgn="ctr"/>
                      <a:endParaRPr lang="el-GR" sz="800" b="0" i="0" u="none" strike="noStrike" dirty="0">
                        <a:effectLst/>
                        <a:latin typeface="Verdana" panose="020B0604030504040204" pitchFamily="34" charset="0"/>
                      </a:endParaRPr>
                    </a:p>
                  </a:txBody>
                  <a:tcPr marL="2407" marR="2407" marT="2407" marB="0" anchor="ctr"/>
                </a:tc>
                <a:tc hMerge="1">
                  <a:txBody>
                    <a:bodyPr/>
                    <a:lstStyle/>
                    <a:p>
                      <a:pPr algn="l" fontAlgn="ctr"/>
                      <a:r>
                        <a:rPr lang="el-GR" sz="700" u="none" strike="noStrike" dirty="0">
                          <a:effectLst/>
                        </a:rPr>
                        <a:t>ΔΕΝ υπάρχουν σημαντικά αναμενόμενα οφέλη και ωφελούμενος πληθυσμός από την υλοποίηση της πράξης.</a:t>
                      </a:r>
                      <a:endParaRPr lang="el-GR" sz="700" b="0" i="0" u="none" strike="noStrike" dirty="0">
                        <a:effectLst/>
                        <a:latin typeface="Verdana" panose="020B0604030504040204" pitchFamily="34" charset="0"/>
                      </a:endParaRPr>
                    </a:p>
                  </a:txBody>
                  <a:tcPr marL="2407" marR="2407" marT="2407" marB="0" anchor="ctr"/>
                </a:tc>
                <a:tc>
                  <a:txBody>
                    <a:bodyPr/>
                    <a:lstStyle/>
                    <a:p>
                      <a:pPr algn="ctr" fontAlgn="ctr"/>
                      <a:r>
                        <a:rPr lang="el-GR" sz="900" u="none" strike="noStrike" dirty="0">
                          <a:effectLst/>
                        </a:rPr>
                        <a:t>ΌΧΙ</a:t>
                      </a:r>
                      <a:endParaRPr lang="el-GR" sz="900" b="0" i="0" u="none" strike="noStrike" dirty="0">
                        <a:effectLst/>
                        <a:latin typeface="Verdana" panose="020B0604030504040204" pitchFamily="34" charset="0"/>
                      </a:endParaRPr>
                    </a:p>
                  </a:txBody>
                  <a:tcPr marL="2407" marR="2407" marT="2407"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237357230"/>
                  </a:ext>
                </a:extLst>
              </a:tr>
              <a:tr h="104873">
                <a:tc rowSpan="2" gridSpan="7">
                  <a:txBody>
                    <a:bodyPr/>
                    <a:lstStyle/>
                    <a:p>
                      <a:pPr algn="l" fontAlgn="ctr"/>
                      <a:r>
                        <a:rPr lang="el-GR" sz="900" u="none" strike="noStrike" dirty="0">
                          <a:effectLst/>
                        </a:rPr>
                        <a:t>ΠΡΟΫΠΟΘΕΣΗ ΘΕΤΙΚΗΣ ΑΞΙΟΛΟΓΗΣΗΣ: Η Πράξη θα πρέπει να λαμβάνει θετική τιμή "ΝΑΙ"  σε όλα τα κριτήρια. Κάθε κριτήριο, για να λάβει θετική τιμή "ΝΑΙ", θα πρέπει να πληροί όλες τις επιμέρους προϋποθέσεις.</a:t>
                      </a:r>
                      <a:endParaRPr lang="el-GR" sz="900" b="1" i="0" u="none" strike="noStrike" dirty="0">
                        <a:effectLst/>
                        <a:latin typeface="Verdana" panose="020B0604030504040204" pitchFamily="34" charset="0"/>
                      </a:endParaRPr>
                    </a:p>
                  </a:txBody>
                  <a:tcPr marL="2407" marR="2407" marT="2407" marB="0" anchor="ctr">
                    <a:solidFill>
                      <a:schemeClr val="bg2"/>
                    </a:solidFill>
                  </a:tcPr>
                </a:tc>
                <a:tc rowSpan="2" hMerge="1">
                  <a:txBody>
                    <a:bodyPr/>
                    <a:lstStyle/>
                    <a:p>
                      <a:endParaRPr lang="el-GR"/>
                    </a:p>
                  </a:txBody>
                  <a:tcPr/>
                </a:tc>
                <a:tc rowSpan="2" hMerge="1">
                  <a:txBody>
                    <a:bodyPr/>
                    <a:lstStyle/>
                    <a:p>
                      <a:endParaRPr lang="el-GR"/>
                    </a:p>
                  </a:txBody>
                  <a:tcPr/>
                </a:tc>
                <a:tc rowSpan="2" hMerge="1">
                  <a:txBody>
                    <a:bodyPr/>
                    <a:lstStyle/>
                    <a:p>
                      <a:endParaRPr lang="el-GR"/>
                    </a:p>
                  </a:txBody>
                  <a:tcPr/>
                </a:tc>
                <a:tc rowSpan="2" hMerge="1">
                  <a:txBody>
                    <a:bodyPr/>
                    <a:lstStyle/>
                    <a:p>
                      <a:endParaRPr lang="el-GR"/>
                    </a:p>
                  </a:txBody>
                  <a:tcPr/>
                </a:tc>
                <a:tc rowSpan="2" hMerge="1">
                  <a:txBody>
                    <a:bodyPr/>
                    <a:lstStyle/>
                    <a:p>
                      <a:endParaRPr lang="el-GR"/>
                    </a:p>
                  </a:txBody>
                  <a:tcPr/>
                </a:tc>
                <a:tc rowSpan="2" hMerge="1">
                  <a:txBody>
                    <a:bodyPr/>
                    <a:lstStyle/>
                    <a:p>
                      <a:endParaRPr lang="el-GR"/>
                    </a:p>
                  </a:txBody>
                  <a:tcPr/>
                </a:tc>
                <a:tc rowSpan="2" gridSpan="3">
                  <a:txBody>
                    <a:bodyPr/>
                    <a:lstStyle/>
                    <a:p>
                      <a:r>
                        <a:rPr lang="el-GR" sz="900" u="none" strike="noStrike">
                          <a:effectLst/>
                        </a:rPr>
                        <a:t>ΕΚΠΛΗΡΩΣΗ ΚΡΙΤΗΡΙΩΝ ΟΜΑΔΑΣ 3</a:t>
                      </a:r>
                      <a:endParaRPr lang="el-GR" sz="2400"/>
                    </a:p>
                  </a:txBody>
                  <a:tcPr marL="2407" marR="2407" marT="2407" marB="0" anchor="ctr">
                    <a:solidFill>
                      <a:schemeClr val="bg2"/>
                    </a:solidFill>
                  </a:tcPr>
                </a:tc>
                <a:tc rowSpan="2" hMerge="1">
                  <a:txBody>
                    <a:bodyPr/>
                    <a:lstStyle/>
                    <a:p>
                      <a:pPr algn="ctr" fontAlgn="ctr"/>
                      <a:endParaRPr lang="el-GR" sz="800" b="1" i="0" u="none" strike="noStrike" dirty="0">
                        <a:effectLst/>
                        <a:latin typeface="Verdana" panose="020B0604030504040204" pitchFamily="34" charset="0"/>
                      </a:endParaRPr>
                    </a:p>
                  </a:txBody>
                  <a:tcPr marL="2407" marR="2407" marT="2407" marB="0" anchor="ctr"/>
                </a:tc>
                <a:tc rowSpan="2" hMerge="1">
                  <a:txBody>
                    <a:bodyPr/>
                    <a:lstStyle/>
                    <a:p>
                      <a:pPr algn="ctr" fontAlgn="ctr"/>
                      <a:r>
                        <a:rPr lang="el-GR" sz="700" u="none" strike="noStrike" dirty="0">
                          <a:effectLst/>
                        </a:rPr>
                        <a:t>ΕΚΠΛΗΡΩΣΗ ΚΡΙΤΗΡΙΩΝ ΟΜΑΔΑΣ 3</a:t>
                      </a:r>
                      <a:endParaRPr lang="el-GR" sz="700" b="1" i="0" u="none" strike="noStrike" dirty="0">
                        <a:effectLst/>
                        <a:latin typeface="Verdana" panose="020B0604030504040204" pitchFamily="34" charset="0"/>
                      </a:endParaRPr>
                    </a:p>
                  </a:txBody>
                  <a:tcPr marL="2407" marR="2407" marT="2407" marB="0" anchor="ctr"/>
                </a:tc>
                <a:tc>
                  <a:txBody>
                    <a:bodyPr/>
                    <a:lstStyle/>
                    <a:p>
                      <a:pPr algn="ctr" fontAlgn="ctr"/>
                      <a:r>
                        <a:rPr lang="el-GR" sz="900" u="none" strike="noStrike" dirty="0">
                          <a:effectLst/>
                        </a:rPr>
                        <a:t>ΝΑΙ</a:t>
                      </a:r>
                      <a:endParaRPr lang="el-GR" sz="900" b="1" i="0" u="none" strike="noStrike" dirty="0">
                        <a:effectLst/>
                        <a:latin typeface="Verdana" panose="020B0604030504040204" pitchFamily="34" charset="0"/>
                      </a:endParaRPr>
                    </a:p>
                  </a:txBody>
                  <a:tcPr marL="2407" marR="2407" marT="2407" marB="0" anchor="ctr">
                    <a:solidFill>
                      <a:schemeClr val="bg2"/>
                    </a:solidFill>
                  </a:tcPr>
                </a:tc>
                <a:tc rowSpan="2">
                  <a:txBody>
                    <a:bodyPr/>
                    <a:lstStyle/>
                    <a:p>
                      <a:pPr algn="l" fontAlgn="ctr"/>
                      <a:r>
                        <a:rPr lang="el-GR" sz="900" u="none" strike="noStrike" dirty="0">
                          <a:effectLst/>
                        </a:rPr>
                        <a:t> </a:t>
                      </a:r>
                      <a:endParaRPr lang="el-GR" sz="900" b="0" i="0" u="none" strike="noStrike" dirty="0">
                        <a:effectLst/>
                        <a:latin typeface="Verdana" panose="020B0604030504040204" pitchFamily="34" charset="0"/>
                      </a:endParaRPr>
                    </a:p>
                  </a:txBody>
                  <a:tcPr marL="2407" marR="2407" marT="2407" marB="0" anchor="ctr">
                    <a:solidFill>
                      <a:schemeClr val="bg2"/>
                    </a:solidFill>
                  </a:tcPr>
                </a:tc>
                <a:tc rowSpan="2">
                  <a:txBody>
                    <a:bodyPr/>
                    <a:lstStyle/>
                    <a:p>
                      <a:pPr algn="l" fontAlgn="ctr"/>
                      <a:r>
                        <a:rPr lang="el-GR" sz="900" u="none" strike="noStrike" dirty="0">
                          <a:effectLst/>
                        </a:rPr>
                        <a:t> </a:t>
                      </a:r>
                      <a:endParaRPr lang="el-GR" sz="900" b="0" i="0" u="none" strike="noStrike" dirty="0">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1414604619"/>
                  </a:ext>
                </a:extLst>
              </a:tr>
              <a:tr h="153583">
                <a:tc gridSpan="7"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3" vMerge="1">
                  <a:txBody>
                    <a:bodyPr/>
                    <a:lstStyle/>
                    <a:p>
                      <a:endParaRPr lang="el-GR"/>
                    </a:p>
                  </a:txBody>
                  <a:tcPr/>
                </a:tc>
                <a:tc hMerge="1" vMerge="1">
                  <a:txBody>
                    <a:bodyPr/>
                    <a:lstStyle/>
                    <a:p>
                      <a:endParaRPr lang="el-GR"/>
                    </a:p>
                  </a:txBody>
                  <a:tcPr/>
                </a:tc>
                <a:tc hMerge="1" vMerge="1">
                  <a:txBody>
                    <a:bodyPr/>
                    <a:lstStyle/>
                    <a:p>
                      <a:endParaRPr lang="el-GR"/>
                    </a:p>
                  </a:txBody>
                  <a:tcPr/>
                </a:tc>
                <a:tc>
                  <a:txBody>
                    <a:bodyPr/>
                    <a:lstStyle/>
                    <a:p>
                      <a:pPr algn="ctr" fontAlgn="ctr"/>
                      <a:r>
                        <a:rPr lang="el-GR" sz="900" u="none" strike="noStrike" dirty="0">
                          <a:effectLst/>
                        </a:rPr>
                        <a:t>ΟΧΙ</a:t>
                      </a:r>
                      <a:endParaRPr lang="el-GR" sz="900" b="1" i="0" u="none" strike="noStrike" dirty="0">
                        <a:effectLst/>
                        <a:latin typeface="Verdana" panose="020B0604030504040204" pitchFamily="34" charset="0"/>
                      </a:endParaRPr>
                    </a:p>
                  </a:txBody>
                  <a:tcPr marL="2407" marR="2407" marT="2407" marB="0" anchor="ctr">
                    <a:solidFill>
                      <a:schemeClr val="bg2"/>
                    </a:solidFill>
                  </a:tcPr>
                </a:tc>
                <a:tc vMerge="1">
                  <a:txBody>
                    <a:bodyPr/>
                    <a:lstStyle/>
                    <a:p>
                      <a:endParaRPr lang="el-GR"/>
                    </a:p>
                  </a:txBody>
                  <a:tcPr/>
                </a:tc>
                <a:tc vMerge="1">
                  <a:txBody>
                    <a:bodyPr/>
                    <a:lstStyle/>
                    <a:p>
                      <a:endParaRPr lang="el-GR"/>
                    </a:p>
                  </a:txBody>
                  <a:tcPr/>
                </a:tc>
                <a:extLst>
                  <a:ext uri="{0D108BD9-81ED-4DB2-BD59-A6C34878D82A}">
                    <a16:rowId xmlns:a16="http://schemas.microsoft.com/office/drawing/2014/main" val="3051854386"/>
                  </a:ext>
                </a:extLst>
              </a:tr>
              <a:tr h="104873">
                <a:tc gridSpan="7">
                  <a:txBody>
                    <a:bodyPr/>
                    <a:lstStyle/>
                    <a:p>
                      <a:pPr algn="l" fontAlgn="ctr"/>
                      <a:r>
                        <a:rPr lang="el-GR" sz="700" u="none" strike="noStrike">
                          <a:effectLst/>
                        </a:rPr>
                        <a:t> </a:t>
                      </a:r>
                      <a:endParaRPr lang="el-GR" sz="700" b="1" i="0" u="none" strike="noStrike">
                        <a:effectLst/>
                        <a:latin typeface="Verdana" panose="020B0604030504040204" pitchFamily="34" charset="0"/>
                      </a:endParaRPr>
                    </a:p>
                  </a:txBody>
                  <a:tcPr marL="2407" marR="2407" marT="2407"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gridSpan="5">
                  <a:txBody>
                    <a:bodyPr/>
                    <a:lstStyle/>
                    <a:p>
                      <a:r>
                        <a:rPr lang="el-GR" sz="700" u="none" strike="noStrike" dirty="0">
                          <a:effectLst/>
                        </a:rPr>
                        <a:t>ΣΥΝΟΛΙΚΗ ΒΑΘΜΟΛΟΓΙΑ ΟΜΑΔΑΣ 3=</a:t>
                      </a:r>
                      <a:endParaRPr lang="el-GR" dirty="0"/>
                    </a:p>
                  </a:txBody>
                  <a:tcPr marL="2407" marR="2407" marT="2407" marB="0" anchor="ctr">
                    <a:solidFill>
                      <a:schemeClr val="bg2"/>
                    </a:solidFill>
                  </a:tcPr>
                </a:tc>
                <a:tc hMerge="1">
                  <a:txBody>
                    <a:bodyPr/>
                    <a:lstStyle/>
                    <a:p>
                      <a:pPr algn="ctr" fontAlgn="ctr"/>
                      <a:endParaRPr lang="el-GR" sz="800" b="1" i="0" u="none" strike="noStrike" dirty="0">
                        <a:effectLst/>
                        <a:latin typeface="Verdana" panose="020B0604030504040204" pitchFamily="34" charset="0"/>
                      </a:endParaRPr>
                    </a:p>
                  </a:txBody>
                  <a:tcPr marL="2407" marR="2407" marT="2407" marB="0" anchor="ctr"/>
                </a:tc>
                <a:tc hMerge="1">
                  <a:txBody>
                    <a:bodyPr/>
                    <a:lstStyle/>
                    <a:p>
                      <a:pPr algn="ctr" fontAlgn="ctr"/>
                      <a:r>
                        <a:rPr lang="el-GR" sz="700" u="none" strike="noStrike" dirty="0">
                          <a:effectLst/>
                        </a:rPr>
                        <a:t>ΣΥΝΟΛΙΚΗ ΒΑΘΜΟΛΟΓΙΑ ΟΜΑΔΑΣ 3=</a:t>
                      </a:r>
                      <a:endParaRPr lang="el-GR" sz="700" b="1" i="0" u="none" strike="noStrike" dirty="0">
                        <a:effectLst/>
                        <a:latin typeface="Verdana" panose="020B0604030504040204" pitchFamily="34" charset="0"/>
                      </a:endParaRPr>
                    </a:p>
                  </a:txBody>
                  <a:tcPr marL="2407" marR="2407" marT="2407" marB="0" anchor="ctr"/>
                </a:tc>
                <a:tc hMerge="1">
                  <a:txBody>
                    <a:bodyPr/>
                    <a:lstStyle/>
                    <a:p>
                      <a:endParaRPr lang="el-GR"/>
                    </a:p>
                  </a:txBody>
                  <a:tcPr/>
                </a:tc>
                <a:tc hMerge="1">
                  <a:txBody>
                    <a:bodyPr/>
                    <a:lstStyle/>
                    <a:p>
                      <a:endParaRPr lang="el-GR"/>
                    </a:p>
                  </a:txBody>
                  <a:tcPr/>
                </a:tc>
                <a:tc>
                  <a:txBody>
                    <a:bodyPr/>
                    <a:lstStyle/>
                    <a:p>
                      <a:pPr algn="l" fontAlgn="ctr"/>
                      <a:r>
                        <a:rPr lang="el-GR" sz="700" u="none" strike="noStrike" dirty="0">
                          <a:effectLst/>
                        </a:rPr>
                        <a:t> </a:t>
                      </a:r>
                      <a:endParaRPr lang="el-GR" sz="700" b="0" i="0" u="none" strike="noStrike" dirty="0">
                        <a:effectLst/>
                        <a:latin typeface="Verdana" panose="020B0604030504040204" pitchFamily="34" charset="0"/>
                      </a:endParaRPr>
                    </a:p>
                  </a:txBody>
                  <a:tcPr marL="2407" marR="2407" marT="2407" marB="0" anchor="ctr">
                    <a:solidFill>
                      <a:schemeClr val="bg2"/>
                    </a:solidFill>
                  </a:tcPr>
                </a:tc>
                <a:extLst>
                  <a:ext uri="{0D108BD9-81ED-4DB2-BD59-A6C34878D82A}">
                    <a16:rowId xmlns:a16="http://schemas.microsoft.com/office/drawing/2014/main" val="636572334"/>
                  </a:ext>
                </a:extLst>
              </a:tr>
            </a:tbl>
          </a:graphicData>
        </a:graphic>
      </p:graphicFrame>
    </p:spTree>
    <p:extLst>
      <p:ext uri="{BB962C8B-B14F-4D97-AF65-F5344CB8AC3E}">
        <p14:creationId xmlns:p14="http://schemas.microsoft.com/office/powerpoint/2010/main" val="286132871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p:cNvSpPr>
            <a:spLocks noGrp="1"/>
          </p:cNvSpPr>
          <p:nvPr>
            <p:ph type="title"/>
          </p:nvPr>
        </p:nvSpPr>
        <p:spPr>
          <a:xfrm>
            <a:off x="2346960" y="286605"/>
            <a:ext cx="7543800" cy="262076"/>
          </a:xfrm>
        </p:spPr>
        <p:txBody>
          <a:bodyPr>
            <a:normAutofit/>
          </a:bodyPr>
          <a:lstStyle/>
          <a:p>
            <a:endParaRPr lang="el-GR" sz="800" dirty="0"/>
          </a:p>
        </p:txBody>
      </p:sp>
      <p:graphicFrame>
        <p:nvGraphicFramePr>
          <p:cNvPr id="4" name="Θέση περιεχομένου 3"/>
          <p:cNvGraphicFramePr>
            <a:graphicFrameLocks noGrp="1"/>
          </p:cNvGraphicFramePr>
          <p:nvPr>
            <p:ph idx="1"/>
            <p:extLst>
              <p:ext uri="{D42A27DB-BD31-4B8C-83A1-F6EECF244321}">
                <p14:modId xmlns:p14="http://schemas.microsoft.com/office/powerpoint/2010/main" val="181273250"/>
              </p:ext>
            </p:extLst>
          </p:nvPr>
        </p:nvGraphicFramePr>
        <p:xfrm>
          <a:off x="286212" y="317178"/>
          <a:ext cx="11665295" cy="4896544"/>
        </p:xfrm>
        <a:graphic>
          <a:graphicData uri="http://schemas.openxmlformats.org/drawingml/2006/table">
            <a:tbl>
              <a:tblPr>
                <a:tableStyleId>{5C22544A-7EE6-4342-B048-85BDC9FD1C3A}</a:tableStyleId>
              </a:tblPr>
              <a:tblGrid>
                <a:gridCol w="648071">
                  <a:extLst>
                    <a:ext uri="{9D8B030D-6E8A-4147-A177-3AD203B41FA5}">
                      <a16:colId xmlns:a16="http://schemas.microsoft.com/office/drawing/2014/main" val="1154929003"/>
                    </a:ext>
                  </a:extLst>
                </a:gridCol>
                <a:gridCol w="864096">
                  <a:extLst>
                    <a:ext uri="{9D8B030D-6E8A-4147-A177-3AD203B41FA5}">
                      <a16:colId xmlns:a16="http://schemas.microsoft.com/office/drawing/2014/main" val="712322874"/>
                    </a:ext>
                  </a:extLst>
                </a:gridCol>
                <a:gridCol w="720080">
                  <a:extLst>
                    <a:ext uri="{9D8B030D-6E8A-4147-A177-3AD203B41FA5}">
                      <a16:colId xmlns:a16="http://schemas.microsoft.com/office/drawing/2014/main" val="3139818480"/>
                    </a:ext>
                  </a:extLst>
                </a:gridCol>
                <a:gridCol w="186994">
                  <a:extLst>
                    <a:ext uri="{9D8B030D-6E8A-4147-A177-3AD203B41FA5}">
                      <a16:colId xmlns:a16="http://schemas.microsoft.com/office/drawing/2014/main" val="2820410845"/>
                    </a:ext>
                  </a:extLst>
                </a:gridCol>
                <a:gridCol w="950690">
                  <a:extLst>
                    <a:ext uri="{9D8B030D-6E8A-4147-A177-3AD203B41FA5}">
                      <a16:colId xmlns:a16="http://schemas.microsoft.com/office/drawing/2014/main" val="1839090442"/>
                    </a:ext>
                  </a:extLst>
                </a:gridCol>
                <a:gridCol w="494668">
                  <a:extLst>
                    <a:ext uri="{9D8B030D-6E8A-4147-A177-3AD203B41FA5}">
                      <a16:colId xmlns:a16="http://schemas.microsoft.com/office/drawing/2014/main" val="2244429420"/>
                    </a:ext>
                  </a:extLst>
                </a:gridCol>
                <a:gridCol w="1779649">
                  <a:extLst>
                    <a:ext uri="{9D8B030D-6E8A-4147-A177-3AD203B41FA5}">
                      <a16:colId xmlns:a16="http://schemas.microsoft.com/office/drawing/2014/main" val="603151808"/>
                    </a:ext>
                  </a:extLst>
                </a:gridCol>
                <a:gridCol w="425105">
                  <a:extLst>
                    <a:ext uri="{9D8B030D-6E8A-4147-A177-3AD203B41FA5}">
                      <a16:colId xmlns:a16="http://schemas.microsoft.com/office/drawing/2014/main" val="651449005"/>
                    </a:ext>
                  </a:extLst>
                </a:gridCol>
                <a:gridCol w="2419241">
                  <a:extLst>
                    <a:ext uri="{9D8B030D-6E8A-4147-A177-3AD203B41FA5}">
                      <a16:colId xmlns:a16="http://schemas.microsoft.com/office/drawing/2014/main" val="740376776"/>
                    </a:ext>
                  </a:extLst>
                </a:gridCol>
                <a:gridCol w="1298504">
                  <a:extLst>
                    <a:ext uri="{9D8B030D-6E8A-4147-A177-3AD203B41FA5}">
                      <a16:colId xmlns:a16="http://schemas.microsoft.com/office/drawing/2014/main" val="3788283685"/>
                    </a:ext>
                  </a:extLst>
                </a:gridCol>
                <a:gridCol w="579693">
                  <a:extLst>
                    <a:ext uri="{9D8B030D-6E8A-4147-A177-3AD203B41FA5}">
                      <a16:colId xmlns:a16="http://schemas.microsoft.com/office/drawing/2014/main" val="3219309624"/>
                    </a:ext>
                  </a:extLst>
                </a:gridCol>
                <a:gridCol w="1298504">
                  <a:extLst>
                    <a:ext uri="{9D8B030D-6E8A-4147-A177-3AD203B41FA5}">
                      <a16:colId xmlns:a16="http://schemas.microsoft.com/office/drawing/2014/main" val="512130264"/>
                    </a:ext>
                  </a:extLst>
                </a:gridCol>
              </a:tblGrid>
              <a:tr h="144016">
                <a:tc gridSpan="11">
                  <a:txBody>
                    <a:bodyPr/>
                    <a:lstStyle/>
                    <a:p>
                      <a:pPr algn="ctr" fontAlgn="ctr"/>
                      <a:r>
                        <a:rPr lang="el-GR" sz="700" u="none" strike="noStrike">
                          <a:effectLst/>
                        </a:rPr>
                        <a:t>ΣΤΑΔΙΟ Β΄ - ΦΥΛΛΟ ΑΞΙΟΛΟΓΗΣΗΣ ΠΡΑΞΗΣ</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2799144329"/>
                  </a:ext>
                </a:extLst>
              </a:tr>
              <a:tr h="123778">
                <a:tc gridSpan="4">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pPr algn="ctr" fontAlgn="ctr"/>
                      <a:endParaRPr lang="el-GR" sz="700" b="1" i="0" u="none" strike="noStrike">
                        <a:effectLst/>
                        <a:latin typeface="Verdana" panose="020B0604030504040204" pitchFamily="34" charset="0"/>
                      </a:endParaRPr>
                    </a:p>
                  </a:txBody>
                  <a:tcPr marL="4596" marR="4596" marT="4596" marB="0" anchor="ctr"/>
                </a:tc>
                <a:tc hMerge="1">
                  <a:txBody>
                    <a:bodyPr/>
                    <a:lstStyle/>
                    <a:p>
                      <a:pPr algn="ctr" fontAlgn="ctr"/>
                      <a:endParaRPr lang="el-GR" sz="700" b="1" i="0" u="none" strike="noStrike">
                        <a:effectLst/>
                        <a:latin typeface="Verdana" panose="020B0604030504040204" pitchFamily="34" charset="0"/>
                      </a:endParaRPr>
                    </a:p>
                  </a:txBody>
                  <a:tcPr marL="4596" marR="4596" marT="4596" marB="0" anchor="ctr"/>
                </a:tc>
                <a:tc hMerge="1">
                  <a:txBody>
                    <a:bodyPr/>
                    <a:lstStyle/>
                    <a:p>
                      <a:pPr algn="ctr" fontAlgn="ctr"/>
                      <a:endParaRPr lang="el-GR" sz="700" b="1" i="0" u="none" strike="noStrike">
                        <a:effectLst/>
                        <a:latin typeface="Verdana" panose="020B0604030504040204" pitchFamily="34" charset="0"/>
                      </a:endParaRPr>
                    </a:p>
                  </a:txBody>
                  <a:tcPr marL="4596" marR="4596" marT="4596" marB="0" anchor="ct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3996597528"/>
                  </a:ext>
                </a:extLst>
              </a:tr>
              <a:tr h="126923">
                <a:tc gridSpan="5">
                  <a:txBody>
                    <a:bodyPr/>
                    <a:lstStyle/>
                    <a:p>
                      <a:pPr algn="l" fontAlgn="ctr"/>
                      <a:r>
                        <a:rPr lang="el-GR" sz="700" u="none" strike="noStrike">
                          <a:effectLst/>
                        </a:rPr>
                        <a:t>ΠΡΟΓΡΑΜΜΑ :</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endParaRPr lang="el-GR" sz="700" b="1" i="0" u="none" strike="noStrike">
                        <a:effectLst/>
                        <a:latin typeface="Verdana" panose="020B0604030504040204" pitchFamily="34" charset="0"/>
                      </a:endParaRPr>
                    </a:p>
                  </a:txBody>
                  <a:tcPr marL="4596" marR="4596" marT="4596" marB="0" anchor="ctr">
                    <a:solidFill>
                      <a:schemeClr val="bg2"/>
                    </a:solidFill>
                  </a:tcPr>
                </a:tc>
                <a:tc gridSpan="2">
                  <a:txBody>
                    <a:bodyPr/>
                    <a:lstStyle/>
                    <a:p>
                      <a:pPr algn="l" fontAlgn="ctr"/>
                      <a:r>
                        <a:rPr lang="el-GR" sz="700" u="none" strike="noStrike">
                          <a:effectLst/>
                        </a:rPr>
                        <a:t>ΣΤΕΡΕΑ ΕΛΛΑΔΑ 2021 -2027</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426592401"/>
                  </a:ext>
                </a:extLst>
              </a:tr>
              <a:tr h="126923">
                <a:tc gridSpan="5">
                  <a:txBody>
                    <a:bodyPr/>
                    <a:lstStyle/>
                    <a:p>
                      <a:pPr algn="l" fontAlgn="ctr"/>
                      <a:r>
                        <a:rPr lang="el-GR" sz="700" u="none" strike="noStrike">
                          <a:effectLst/>
                        </a:rPr>
                        <a:t>ΠΡΟΤΕΡΑΙΟΤΗΤΑ :</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endParaRPr lang="el-GR" sz="700" b="1" i="0" u="none" strike="noStrike">
                        <a:effectLst/>
                        <a:latin typeface="Verdana" panose="020B0604030504040204" pitchFamily="34" charset="0"/>
                      </a:endParaRPr>
                    </a:p>
                  </a:txBody>
                  <a:tcPr marL="4596" marR="4596" marT="4596" marB="0" anchor="ctr">
                    <a:solidFill>
                      <a:schemeClr val="bg2"/>
                    </a:solidFill>
                  </a:tcPr>
                </a:tc>
                <a:tc gridSpan="2">
                  <a:txBody>
                    <a:bodyPr/>
                    <a:lstStyle/>
                    <a:p>
                      <a:pPr algn="l" fontAlgn="ctr"/>
                      <a:r>
                        <a:rPr lang="el-GR" sz="700" u="none" strike="noStrike">
                          <a:effectLst/>
                        </a:rPr>
                        <a:t>4</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1217192169"/>
                  </a:ext>
                </a:extLst>
              </a:tr>
              <a:tr h="126923">
                <a:tc gridSpan="5">
                  <a:txBody>
                    <a:bodyPr/>
                    <a:lstStyle/>
                    <a:p>
                      <a:pPr algn="l" fontAlgn="ctr"/>
                      <a:r>
                        <a:rPr lang="el-GR" sz="700" u="none" strike="noStrike" dirty="0">
                          <a:effectLst/>
                        </a:rPr>
                        <a:t>ΕΙΔΙΚΟΣ ΣΤΟΧΟΣ:</a:t>
                      </a:r>
                      <a:endParaRPr lang="el-GR" sz="700" b="1" i="0" u="none" strike="noStrike" dirty="0">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r>
                        <a:rPr lang="el-GR" sz="700" u="none" strike="noStrike">
                          <a:effectLst/>
                        </a:rPr>
                        <a:t>4.ια</a:t>
                      </a: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2316933335"/>
                  </a:ext>
                </a:extLst>
              </a:tr>
              <a:tr h="126923">
                <a:tc gridSpan="6">
                  <a:txBody>
                    <a:bodyPr/>
                    <a:lstStyle/>
                    <a:p>
                      <a:pPr algn="l" fontAlgn="ctr"/>
                      <a:r>
                        <a:rPr lang="el-GR" sz="700" u="none" strike="noStrike">
                          <a:effectLst/>
                        </a:rPr>
                        <a:t>ΚΩΔΙΚΟΣ ΠΡΟΣΚΛΗΣΗΣ  : </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gridSpan="2">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700" u="none" strike="noStrike">
                          <a:effectLst/>
                        </a:rPr>
                        <a:t> </a:t>
                      </a:r>
                      <a:endParaRPr lang="el-GR" sz="700" b="1"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2397991770"/>
                  </a:ext>
                </a:extLst>
              </a:tr>
              <a:tr h="126923">
                <a:tc gridSpan="6">
                  <a:txBody>
                    <a:bodyPr/>
                    <a:lstStyle/>
                    <a:p>
                      <a:pPr algn="l" fontAlgn="ctr"/>
                      <a:r>
                        <a:rPr lang="el-GR" sz="700" u="none" strike="noStrike">
                          <a:effectLst/>
                        </a:rPr>
                        <a:t>ΦΟΡΕΑΣ ΥΠΟΒΟΛΗΣ ΤΗΣ ΠΡΑΞΗΣ :</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gridSpan="5">
                  <a:txBody>
                    <a:bodyPr/>
                    <a:lstStyle/>
                    <a:p>
                      <a:pPr algn="ctr" fontAlgn="ct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1546892275"/>
                  </a:ext>
                </a:extLst>
              </a:tr>
              <a:tr h="259347">
                <a:tc gridSpan="6">
                  <a:txBody>
                    <a:bodyPr/>
                    <a:lstStyle/>
                    <a:p>
                      <a:pPr algn="l" fontAlgn="ctr"/>
                      <a:r>
                        <a:rPr lang="el-GR" sz="700" u="none" strike="noStrike">
                          <a:effectLst/>
                        </a:rPr>
                        <a:t>ΤΙΤΛΟΣ ΠΡΟΤΕΙΝΟΜΕΝΗΣ ΠΡΑΞΗΣ :</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gridSpan="6">
                  <a:txBody>
                    <a:bodyPr/>
                    <a:lstStyle/>
                    <a:p>
                      <a:pPr algn="ctr" fontAlgn="ctr"/>
                      <a:r>
                        <a:rPr lang="el-GR" sz="700" u="none" strike="noStrike">
                          <a:effectLst/>
                        </a:rPr>
                        <a:t>Προώθηση και υποστήριξη παιδιών για την ένταξή τους στην προσχολική εκπαίδευση καθώς και για τη πρόσβαση παιδιών σχολικής ηλικίας, εφήβων και ατόμων με αναπηρία, σε υπηρεσίες δημιουργικής απασχόλησης</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834892542"/>
                  </a:ext>
                </a:extLst>
              </a:tr>
              <a:tr h="165039">
                <a:tc gridSpan="4">
                  <a:txBody>
                    <a:bodyPr/>
                    <a:lstStyle/>
                    <a:p>
                      <a:pPr algn="l" fontAlgn="ctr"/>
                      <a:r>
                        <a:rPr lang="el-GR" sz="700" u="none" strike="noStrike">
                          <a:effectLst/>
                        </a:rPr>
                        <a:t> </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pPr algn="l" fontAlgn="ctr"/>
                      <a:endParaRPr lang="el-GR" sz="700" b="1" i="0" u="none" strike="noStrike">
                        <a:effectLst/>
                        <a:latin typeface="Verdana" panose="020B0604030504040204" pitchFamily="34" charset="0"/>
                      </a:endParaRPr>
                    </a:p>
                  </a:txBody>
                  <a:tcPr marL="4596" marR="4596" marT="4596" marB="0" anchor="ctr"/>
                </a:tc>
                <a:tc hMerge="1">
                  <a:txBody>
                    <a:bodyPr/>
                    <a:lstStyle/>
                    <a:p>
                      <a:pPr algn="l" fontAlgn="ctr"/>
                      <a:endParaRPr lang="el-GR" sz="700" b="1" i="0" u="none" strike="noStrike">
                        <a:effectLst/>
                        <a:latin typeface="Verdana" panose="020B0604030504040204" pitchFamily="34" charset="0"/>
                      </a:endParaRPr>
                    </a:p>
                  </a:txBody>
                  <a:tcPr marL="4596" marR="4596" marT="4596" marB="0" anchor="ctr"/>
                </a:tc>
                <a:tc hMerge="1">
                  <a:txBody>
                    <a:bodyPr/>
                    <a:lstStyle/>
                    <a:p>
                      <a:pPr algn="l" fontAlgn="ctr"/>
                      <a:endParaRPr lang="el-GR" sz="700" b="1" i="0" u="none" strike="noStrike">
                        <a:effectLst/>
                        <a:latin typeface="Verdana" panose="020B0604030504040204" pitchFamily="34" charset="0"/>
                      </a:endParaRPr>
                    </a:p>
                  </a:txBody>
                  <a:tcPr marL="4596" marR="4596" marT="4596" marB="0" anchor="ctr"/>
                </a:tc>
                <a:tc>
                  <a:txBody>
                    <a:bodyPr/>
                    <a:lstStyle/>
                    <a:p>
                      <a:pPr algn="l" fontAlgn="ctr"/>
                      <a:endParaRPr lang="el-GR" sz="700" b="1" i="0" u="none" strike="noStrike" dirty="0">
                        <a:effectLst/>
                        <a:latin typeface="Verdana" panose="020B0604030504040204" pitchFamily="34" charset="0"/>
                      </a:endParaRPr>
                    </a:p>
                  </a:txBody>
                  <a:tcPr marL="4596" marR="4596" marT="4596" marB="0" anchor="ctr">
                    <a:solidFill>
                      <a:schemeClr val="bg2"/>
                    </a:solidFill>
                  </a:tcPr>
                </a:tc>
                <a:tc>
                  <a:txBody>
                    <a:bodyPr/>
                    <a:lstStyle/>
                    <a:p>
                      <a:pPr algn="l"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endParaRPr lang="el-GR" sz="700" b="1"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endParaRPr lang="el-GR" sz="700" b="0"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endParaRPr lang="el-GR" sz="700" b="0"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endParaRPr lang="el-GR" sz="700" b="0"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3600357744"/>
                  </a:ext>
                </a:extLst>
              </a:tr>
              <a:tr h="176827">
                <a:tc gridSpan="12">
                  <a:txBody>
                    <a:bodyPr/>
                    <a:lstStyle/>
                    <a:p>
                      <a:pPr algn="ctr" fontAlgn="ctr"/>
                      <a:r>
                        <a:rPr lang="el-GR" sz="700" u="none" strike="noStrike">
                          <a:effectLst/>
                        </a:rPr>
                        <a:t>ΑΞΙΟΛΟΓΗΣΗ ΣΕ ΕΠΙΠΕΔΟ ΚΑΤΗΓΟΡΙΑΣ ΚΡΙΤΗΡΙΩΝ</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2226138689"/>
                  </a:ext>
                </a:extLst>
              </a:tr>
              <a:tr h="156394">
                <a:tc gridSpan="3">
                  <a:txBody>
                    <a:bodyPr/>
                    <a:lstStyle/>
                    <a:p>
                      <a:pPr algn="ctr" fontAlgn="ctr"/>
                      <a:r>
                        <a:rPr lang="el-GR" sz="1000" u="none" strike="noStrike">
                          <a:effectLst/>
                        </a:rPr>
                        <a:t>ΟΜΑΔΑ ΚΡΙΤΗΡΙΩΝ</a:t>
                      </a:r>
                      <a:endParaRPr lang="el-GR" sz="10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gridSpan="9">
                  <a:txBody>
                    <a:bodyPr/>
                    <a:lstStyle/>
                    <a:p>
                      <a:r>
                        <a:rPr lang="el-GR" sz="1000" u="none" strike="noStrike">
                          <a:effectLst/>
                        </a:rPr>
                        <a:t>Δ.   Ωριμότητα πράξης</a:t>
                      </a:r>
                      <a:endParaRPr lang="el-GR" sz="2800"/>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pPr algn="l" fontAlgn="ctr"/>
                      <a:r>
                        <a:rPr lang="el-GR" sz="700" u="none" strike="noStrike">
                          <a:effectLst/>
                        </a:rPr>
                        <a:t>Δ.   Ωριμότητα πράξης</a:t>
                      </a:r>
                      <a:endParaRPr lang="el-GR" sz="700" b="1" i="0" u="none" strike="noStrike">
                        <a:effectLst/>
                        <a:latin typeface="Verdana" panose="020B0604030504040204" pitchFamily="34" charset="0"/>
                      </a:endParaRPr>
                    </a:p>
                  </a:txBody>
                  <a:tcPr marL="4596" marR="4596" marT="4596" marB="0" anchor="ct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3741737262"/>
                  </a:ext>
                </a:extLst>
              </a:tr>
              <a:tr h="284200">
                <a:tc>
                  <a:txBody>
                    <a:bodyPr/>
                    <a:lstStyle/>
                    <a:p>
                      <a:pPr algn="ctr" fontAlgn="ctr"/>
                      <a:r>
                        <a:rPr lang="el-GR" sz="1000" u="none" strike="noStrike">
                          <a:effectLst/>
                        </a:rPr>
                        <a:t>Α/Α</a:t>
                      </a:r>
                      <a:endParaRPr lang="el-GR" sz="10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1000" u="none" strike="noStrike">
                          <a:effectLst/>
                        </a:rPr>
                        <a:t>Περιγραφή κριτηρίου</a:t>
                      </a:r>
                      <a:endParaRPr lang="el-GR" sz="1000" b="1" i="0" u="none" strike="noStrike">
                        <a:effectLst/>
                        <a:latin typeface="Verdana" panose="020B0604030504040204" pitchFamily="34" charset="0"/>
                      </a:endParaRPr>
                    </a:p>
                  </a:txBody>
                  <a:tcPr marL="4596" marR="4596" marT="4596" marB="0" anchor="ctr">
                    <a:solidFill>
                      <a:schemeClr val="bg2"/>
                    </a:solidFill>
                  </a:tcPr>
                </a:tc>
                <a:tc>
                  <a:txBody>
                    <a:bodyPr/>
                    <a:lstStyle/>
                    <a:p>
                      <a:r>
                        <a:rPr lang="el-GR" sz="1000" u="none" strike="noStrike">
                          <a:effectLst/>
                        </a:rPr>
                        <a:t>Πεδίο ΤΔΕ</a:t>
                      </a:r>
                      <a:endParaRPr lang="el-GR" sz="2800"/>
                    </a:p>
                  </a:txBody>
                  <a:tcPr marL="4596" marR="4596" marT="4596" marB="0" anchor="ctr">
                    <a:solidFill>
                      <a:schemeClr val="bg2"/>
                    </a:solidFill>
                  </a:tcPr>
                </a:tc>
                <a:tc gridSpan="5">
                  <a:txBody>
                    <a:bodyPr/>
                    <a:lstStyle/>
                    <a:p>
                      <a:r>
                        <a:rPr lang="el-GR" sz="1000" u="none" strike="noStrike">
                          <a:effectLst/>
                        </a:rPr>
                        <a:t>Εξειδίκευση κριτηρίου</a:t>
                      </a:r>
                      <a:endParaRPr lang="el-GR" sz="2800"/>
                    </a:p>
                  </a:txBody>
                  <a:tcPr marL="4596" marR="4596" marT="4596" marB="0" anchor="ctr">
                    <a:solidFill>
                      <a:schemeClr val="bg2"/>
                    </a:solidFill>
                  </a:tcPr>
                </a:tc>
                <a:tc hMerge="1">
                  <a:txBody>
                    <a:bodyPr/>
                    <a:lstStyle/>
                    <a:p>
                      <a:pPr algn="ctr" fontAlgn="ctr"/>
                      <a:r>
                        <a:rPr lang="el-GR" sz="700" u="none" strike="noStrike">
                          <a:effectLst/>
                        </a:rPr>
                        <a:t>Περιγραφή κριτηρίου</a:t>
                      </a:r>
                      <a:endParaRPr lang="el-GR" sz="700" b="1" i="0" u="none" strike="noStrike">
                        <a:effectLst/>
                        <a:latin typeface="Verdana" panose="020B0604030504040204" pitchFamily="34" charset="0"/>
                      </a:endParaRPr>
                    </a:p>
                  </a:txBody>
                  <a:tcPr marL="4596" marR="4596" marT="4596" marB="0" anchor="ctr"/>
                </a:tc>
                <a:tc hMerge="1">
                  <a:txBody>
                    <a:bodyPr/>
                    <a:lstStyle/>
                    <a:p>
                      <a:pPr algn="ctr" fontAlgn="ctr"/>
                      <a:r>
                        <a:rPr lang="el-GR" sz="700" u="none" strike="noStrike">
                          <a:effectLst/>
                        </a:rPr>
                        <a:t>Πεδίο ΤΔΕ</a:t>
                      </a:r>
                      <a:endParaRPr lang="el-GR" sz="700" b="1" i="0" u="none" strike="noStrike">
                        <a:effectLst/>
                        <a:latin typeface="Verdana" panose="020B0604030504040204" pitchFamily="34" charset="0"/>
                      </a:endParaRPr>
                    </a:p>
                  </a:txBody>
                  <a:tcPr marL="4596" marR="4596" marT="4596" marB="0" anchor="ctr"/>
                </a:tc>
                <a:tc hMerge="1">
                  <a:txBody>
                    <a:bodyPr/>
                    <a:lstStyle/>
                    <a:p>
                      <a:pPr algn="ctr" fontAlgn="ctr"/>
                      <a:r>
                        <a:rPr lang="el-GR" sz="700" u="none" strike="noStrike">
                          <a:effectLst/>
                        </a:rPr>
                        <a:t>Εξειδίκευση κριτηρίου</a:t>
                      </a:r>
                      <a:endParaRPr lang="el-GR" sz="700" b="1" i="0" u="none" strike="noStrike">
                        <a:effectLst/>
                        <a:latin typeface="Verdana" panose="020B0604030504040204" pitchFamily="34" charset="0"/>
                      </a:endParaRPr>
                    </a:p>
                  </a:txBody>
                  <a:tcPr marL="4596" marR="4596" marT="4596" marB="0" anchor="ctr"/>
                </a:tc>
                <a:tc hMerge="1">
                  <a:txBody>
                    <a:bodyPr/>
                    <a:lstStyle/>
                    <a:p>
                      <a:endParaRPr lang="el-GR"/>
                    </a:p>
                  </a:txBody>
                  <a:tcPr/>
                </a:tc>
                <a:tc>
                  <a:txBody>
                    <a:bodyPr/>
                    <a:lstStyle/>
                    <a:p>
                      <a:pPr algn="ctr" fontAlgn="ctr"/>
                      <a:r>
                        <a:rPr lang="el-GR" sz="1000" u="none" strike="noStrike">
                          <a:effectLst/>
                        </a:rPr>
                        <a:t>Κατάσταση</a:t>
                      </a:r>
                      <a:endParaRPr lang="el-GR" sz="10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1000" u="none" strike="noStrike">
                          <a:effectLst/>
                        </a:rPr>
                        <a:t>Τιμή</a:t>
                      </a:r>
                      <a:endParaRPr lang="el-GR" sz="10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1000" u="none" strike="noStrike">
                          <a:effectLst/>
                        </a:rPr>
                        <a:t>Βαθμός</a:t>
                      </a:r>
                      <a:endParaRPr lang="el-GR" sz="1000" b="1"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1000" u="none" strike="noStrike">
                          <a:effectLst/>
                        </a:rPr>
                        <a:t>Αιτιολόγηση</a:t>
                      </a:r>
                      <a:endParaRPr lang="el-GR" sz="1000" b="1"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1877193101"/>
                  </a:ext>
                </a:extLst>
              </a:tr>
              <a:tr h="277030">
                <a:tc rowSpan="3">
                  <a:txBody>
                    <a:bodyPr/>
                    <a:lstStyle/>
                    <a:p>
                      <a:pPr algn="ctr" fontAlgn="ctr"/>
                      <a:r>
                        <a:rPr lang="el-GR" sz="1000" u="none" strike="noStrike" dirty="0">
                          <a:effectLst/>
                        </a:rPr>
                        <a:t>4.1</a:t>
                      </a:r>
                      <a:endParaRPr lang="el-GR" sz="1000" b="1" i="0" u="none" strike="noStrike" dirty="0">
                        <a:effectLst/>
                        <a:latin typeface="Verdana" panose="020B0604030504040204" pitchFamily="34" charset="0"/>
                      </a:endParaRPr>
                    </a:p>
                  </a:txBody>
                  <a:tcPr marL="4596" marR="4596" marT="4596" marB="0" anchor="ctr">
                    <a:solidFill>
                      <a:schemeClr val="bg2"/>
                    </a:solidFill>
                  </a:tcPr>
                </a:tc>
                <a:tc rowSpan="3">
                  <a:txBody>
                    <a:bodyPr/>
                    <a:lstStyle/>
                    <a:p>
                      <a:pPr algn="ctr" fontAlgn="ctr"/>
                      <a:r>
                        <a:rPr lang="el-GR" sz="1000" u="none" strike="noStrike">
                          <a:effectLst/>
                        </a:rPr>
                        <a:t>Στάδιο εξέλιξης των απαιτούμενων ενεργειών ωρίμανσης της πράξης</a:t>
                      </a:r>
                      <a:endParaRPr lang="el-GR" sz="1000" b="1" i="0" u="none" strike="noStrike" dirty="0">
                        <a:effectLst/>
                        <a:latin typeface="Verdana" panose="020B0604030504040204" pitchFamily="34" charset="0"/>
                      </a:endParaRPr>
                    </a:p>
                  </a:txBody>
                  <a:tcPr marL="4596" marR="4596" marT="4596" marB="0" anchor="ctr">
                    <a:solidFill>
                      <a:schemeClr val="bg2"/>
                    </a:solidFill>
                  </a:tcPr>
                </a:tc>
                <a:tc rowSpan="3">
                  <a:txBody>
                    <a:bodyPr/>
                    <a:lstStyle/>
                    <a:p>
                      <a:r>
                        <a:rPr lang="el-GR" sz="1000" u="none" strike="noStrike">
                          <a:effectLst/>
                        </a:rPr>
                        <a:t> </a:t>
                      </a:r>
                      <a:endParaRPr lang="el-GR" sz="2800"/>
                    </a:p>
                  </a:txBody>
                  <a:tcPr marL="4596" marR="4596" marT="4596" marB="0" anchor="ctr">
                    <a:solidFill>
                      <a:schemeClr val="bg2"/>
                    </a:solidFill>
                  </a:tcPr>
                </a:tc>
                <a:tc rowSpan="3" gridSpan="5">
                  <a:txBody>
                    <a:bodyPr/>
                    <a:lstStyle/>
                    <a:p>
                      <a:r>
                        <a:rPr lang="el-GR" sz="1000" u="none" strike="noStrike">
                          <a:effectLst/>
                        </a:rPr>
                        <a:t>Εξετάζεται ο βαθμός ωριμότητας της πράξης από την άποψη της εξέλιξης των απαιτούμενων ενεργειών </a:t>
                      </a:r>
                      <a:endParaRPr lang="el-GR" sz="2800"/>
                    </a:p>
                  </a:txBody>
                  <a:tcPr marL="4596" marR="4596" marT="4596" marB="0" anchor="ctr">
                    <a:solidFill>
                      <a:schemeClr val="bg2"/>
                    </a:solidFill>
                  </a:tcPr>
                </a:tc>
                <a:tc rowSpan="3" hMerge="1">
                  <a:txBody>
                    <a:bodyPr/>
                    <a:lstStyle/>
                    <a:p>
                      <a:pPr algn="l" fontAlgn="ctr"/>
                      <a:r>
                        <a:rPr lang="el-GR" sz="700" u="none" strike="noStrike">
                          <a:effectLst/>
                        </a:rPr>
                        <a:t>Στάδιο εξέλιξης των απαιτούμενων ενεργειών ωρίμανσης της πράξης</a:t>
                      </a:r>
                      <a:endParaRPr lang="el-GR" sz="700" b="1" i="0" u="none" strike="noStrike">
                        <a:effectLst/>
                        <a:latin typeface="Verdana" panose="020B0604030504040204" pitchFamily="34" charset="0"/>
                      </a:endParaRPr>
                    </a:p>
                  </a:txBody>
                  <a:tcPr marL="4596" marR="4596" marT="4596" marB="0" anchor="ctr"/>
                </a:tc>
                <a:tc rowSpan="3" hMerge="1">
                  <a:txBody>
                    <a:bodyPr/>
                    <a:lstStyle/>
                    <a:p>
                      <a:pPr algn="ctr" fontAlgn="ctr"/>
                      <a:r>
                        <a:rPr lang="el-GR" sz="700" u="none" strike="noStrike">
                          <a:effectLst/>
                        </a:rPr>
                        <a:t> </a:t>
                      </a:r>
                      <a:endParaRPr lang="el-GR" sz="700" b="0" i="0" u="none" strike="noStrike">
                        <a:effectLst/>
                        <a:latin typeface="Verdana" panose="020B0604030504040204" pitchFamily="34" charset="0"/>
                      </a:endParaRPr>
                    </a:p>
                  </a:txBody>
                  <a:tcPr marL="4596" marR="4596" marT="4596" marB="0" anchor="ctr"/>
                </a:tc>
                <a:tc rowSpan="3" hMerge="1">
                  <a:txBody>
                    <a:bodyPr/>
                    <a:lstStyle/>
                    <a:p>
                      <a:pPr algn="l" fontAlgn="ctr"/>
                      <a:r>
                        <a:rPr lang="el-GR" sz="700" u="none" strike="noStrike">
                          <a:effectLst/>
                        </a:rPr>
                        <a:t>Εξετάζεται ο βαθμός ωριμότητας της πράξης από την άποψη της εξέλιξης των απαιτούμενων ενεργειών </a:t>
                      </a:r>
                      <a:endParaRPr lang="el-GR" sz="700" b="0" i="0" u="none" strike="noStrike">
                        <a:effectLst/>
                        <a:latin typeface="Verdana" panose="020B0604030504040204" pitchFamily="34" charset="0"/>
                      </a:endParaRPr>
                    </a:p>
                  </a:txBody>
                  <a:tcPr marL="4596" marR="4596" marT="4596" marB="0" anchor="ctr"/>
                </a:tc>
                <a:tc rowSpan="3" hMerge="1">
                  <a:txBody>
                    <a:bodyPr/>
                    <a:lstStyle/>
                    <a:p>
                      <a:endParaRPr lang="el-GR"/>
                    </a:p>
                  </a:txBody>
                  <a:tcPr/>
                </a:tc>
                <a:tc>
                  <a:txBody>
                    <a:bodyPr/>
                    <a:lstStyle/>
                    <a:p>
                      <a:pPr algn="l" fontAlgn="ctr"/>
                      <a:r>
                        <a:rPr lang="el-GR" sz="1000" u="none" strike="noStrike">
                          <a:effectLst/>
                        </a:rPr>
                        <a:t>Μεγάλος βαθμός ωριμότητας της πράξης. </a:t>
                      </a:r>
                      <a:endParaRPr lang="el-GR" sz="1000" b="0" i="0" u="none" strike="noStrike">
                        <a:effectLst/>
                        <a:latin typeface="Verdana" panose="020B0604030504040204" pitchFamily="34" charset="0"/>
                      </a:endParaRPr>
                    </a:p>
                  </a:txBody>
                  <a:tcPr marL="4596" marR="4596" marT="4596" marB="0" anchor="ctr">
                    <a:solidFill>
                      <a:schemeClr val="bg2"/>
                    </a:solidFill>
                  </a:tcPr>
                </a:tc>
                <a:tc rowSpan="2">
                  <a:txBody>
                    <a:bodyPr/>
                    <a:lstStyle/>
                    <a:p>
                      <a:pPr algn="ctr" fontAlgn="ctr"/>
                      <a:r>
                        <a:rPr lang="el-GR" sz="1000" u="none" strike="noStrike">
                          <a:effectLst/>
                        </a:rPr>
                        <a:t>ΝΑΙ</a:t>
                      </a:r>
                      <a:endParaRPr lang="el-GR" sz="1000" b="0"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1000" u="none" strike="noStrike">
                          <a:effectLst/>
                        </a:rPr>
                        <a:t>8-10</a:t>
                      </a:r>
                      <a:endParaRPr lang="el-GR" sz="1000" b="0" i="0" u="none" strike="noStrike">
                        <a:effectLst/>
                        <a:latin typeface="Verdana" panose="020B0604030504040204" pitchFamily="34" charset="0"/>
                      </a:endParaRPr>
                    </a:p>
                  </a:txBody>
                  <a:tcPr marL="4596" marR="4596" marT="4596" marB="0" anchor="ctr">
                    <a:solidFill>
                      <a:schemeClr val="bg2"/>
                    </a:solidFill>
                  </a:tcPr>
                </a:tc>
                <a:tc rowSpan="3">
                  <a:txBody>
                    <a:bodyPr/>
                    <a:lstStyle/>
                    <a:p>
                      <a:pPr algn="ctr" fontAlgn="ctr"/>
                      <a:r>
                        <a:rPr lang="el-GR" sz="1000" u="none" strike="noStrike">
                          <a:effectLst/>
                        </a:rPr>
                        <a:t> </a:t>
                      </a:r>
                      <a:endParaRPr lang="el-GR" sz="1000" b="1"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946137066"/>
                  </a:ext>
                </a:extLst>
              </a:tr>
              <a:tr h="271136">
                <a:tc vMerge="1">
                  <a:txBody>
                    <a:bodyPr/>
                    <a:lstStyle/>
                    <a:p>
                      <a:endParaRPr lang="el-GR"/>
                    </a:p>
                  </a:txBody>
                  <a:tcPr/>
                </a:tc>
                <a:tc vMerge="1">
                  <a:txBody>
                    <a:bodyPr/>
                    <a:lstStyle/>
                    <a:p>
                      <a:endParaRPr lang="el-GR"/>
                    </a:p>
                  </a:txBody>
                  <a:tcPr/>
                </a:tc>
                <a:tc vMerge="1">
                  <a:txBody>
                    <a:bodyPr/>
                    <a:lstStyle/>
                    <a:p>
                      <a:endParaRPr lang="el-GR"/>
                    </a:p>
                  </a:txBody>
                  <a:tcPr/>
                </a:tc>
                <a:tc gridSpan="5"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a:txBody>
                    <a:bodyPr/>
                    <a:lstStyle/>
                    <a:p>
                      <a:pPr algn="l" fontAlgn="ctr"/>
                      <a:r>
                        <a:rPr lang="el-GR" sz="1000" u="none" strike="noStrike">
                          <a:effectLst/>
                        </a:rPr>
                        <a:t>Ικανοποιητικός βαθμός ωριμότητας της πράξης.</a:t>
                      </a:r>
                      <a:endParaRPr lang="el-GR" sz="1000" b="0" i="0" u="none" strike="noStrike">
                        <a:effectLst/>
                        <a:latin typeface="Verdana" panose="020B0604030504040204" pitchFamily="34" charset="0"/>
                      </a:endParaRPr>
                    </a:p>
                  </a:txBody>
                  <a:tcPr marL="4596" marR="4596" marT="4596" marB="0" anchor="ctr">
                    <a:solidFill>
                      <a:schemeClr val="bg2"/>
                    </a:solidFill>
                  </a:tcPr>
                </a:tc>
                <a:tc vMerge="1">
                  <a:txBody>
                    <a:bodyPr/>
                    <a:lstStyle/>
                    <a:p>
                      <a:endParaRPr lang="el-GR"/>
                    </a:p>
                  </a:txBody>
                  <a:tcPr/>
                </a:tc>
                <a:tc>
                  <a:txBody>
                    <a:bodyPr/>
                    <a:lstStyle/>
                    <a:p>
                      <a:pPr algn="ctr" fontAlgn="ctr"/>
                      <a:r>
                        <a:rPr lang="el-GR" sz="1000" u="none" strike="noStrike">
                          <a:effectLst/>
                        </a:rPr>
                        <a:t>4-7</a:t>
                      </a:r>
                      <a:endParaRPr lang="el-GR" sz="1000" b="0" i="0" u="none" strike="noStrike">
                        <a:effectLst/>
                        <a:latin typeface="Verdana" panose="020B0604030504040204" pitchFamily="34" charset="0"/>
                      </a:endParaRPr>
                    </a:p>
                  </a:txBody>
                  <a:tcPr marL="4596" marR="4596" marT="4596" marB="0" anchor="ctr">
                    <a:solidFill>
                      <a:schemeClr val="bg2"/>
                    </a:solidFill>
                  </a:tcPr>
                </a:tc>
                <a:tc vMerge="1">
                  <a:txBody>
                    <a:bodyPr/>
                    <a:lstStyle/>
                    <a:p>
                      <a:endParaRPr lang="el-GR"/>
                    </a:p>
                  </a:txBody>
                  <a:tcPr/>
                </a:tc>
                <a:extLst>
                  <a:ext uri="{0D108BD9-81ED-4DB2-BD59-A6C34878D82A}">
                    <a16:rowId xmlns:a16="http://schemas.microsoft.com/office/drawing/2014/main" val="2826037904"/>
                  </a:ext>
                </a:extLst>
              </a:tr>
              <a:tr h="0">
                <a:tc vMerge="1">
                  <a:txBody>
                    <a:bodyPr/>
                    <a:lstStyle/>
                    <a:p>
                      <a:endParaRPr lang="el-GR"/>
                    </a:p>
                  </a:txBody>
                  <a:tcPr/>
                </a:tc>
                <a:tc vMerge="1">
                  <a:txBody>
                    <a:bodyPr/>
                    <a:lstStyle/>
                    <a:p>
                      <a:endParaRPr lang="el-GR"/>
                    </a:p>
                  </a:txBody>
                  <a:tcPr/>
                </a:tc>
                <a:tc vMerge="1">
                  <a:txBody>
                    <a:bodyPr/>
                    <a:lstStyle/>
                    <a:p>
                      <a:endParaRPr lang="el-GR"/>
                    </a:p>
                  </a:txBody>
                  <a:tcPr/>
                </a:tc>
                <a:tc gridSpan="5"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a:txBody>
                    <a:bodyPr/>
                    <a:lstStyle/>
                    <a:p>
                      <a:pPr algn="l" fontAlgn="ctr"/>
                      <a:r>
                        <a:rPr lang="el-GR" sz="1000" u="none" strike="noStrike">
                          <a:effectLst/>
                        </a:rPr>
                        <a:t>ΔΕΝ τεκμηριώνεται επαρκώς η ωριμότητα της πράξης.</a:t>
                      </a:r>
                      <a:endParaRPr lang="el-GR" sz="1000" b="0"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1000" u="none" strike="noStrike">
                          <a:effectLst/>
                        </a:rPr>
                        <a:t>ΌΧΙ</a:t>
                      </a:r>
                      <a:endParaRPr lang="el-GR" sz="1000" b="0"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1000" u="none" strike="noStrike">
                          <a:effectLst/>
                        </a:rPr>
                        <a:t>0-3</a:t>
                      </a:r>
                      <a:endParaRPr lang="el-GR" sz="1000" b="0" i="0" u="none" strike="noStrike">
                        <a:effectLst/>
                        <a:latin typeface="Verdana" panose="020B0604030504040204" pitchFamily="34" charset="0"/>
                      </a:endParaRPr>
                    </a:p>
                  </a:txBody>
                  <a:tcPr marL="4596" marR="4596" marT="4596" marB="0" anchor="ctr">
                    <a:solidFill>
                      <a:schemeClr val="bg2"/>
                    </a:solidFill>
                  </a:tcPr>
                </a:tc>
                <a:tc vMerge="1">
                  <a:txBody>
                    <a:bodyPr/>
                    <a:lstStyle/>
                    <a:p>
                      <a:endParaRPr lang="el-GR"/>
                    </a:p>
                  </a:txBody>
                  <a:tcPr/>
                </a:tc>
                <a:extLst>
                  <a:ext uri="{0D108BD9-81ED-4DB2-BD59-A6C34878D82A}">
                    <a16:rowId xmlns:a16="http://schemas.microsoft.com/office/drawing/2014/main" val="12450459"/>
                  </a:ext>
                </a:extLst>
              </a:tr>
              <a:tr h="204654">
                <a:tc rowSpan="4">
                  <a:txBody>
                    <a:bodyPr/>
                    <a:lstStyle/>
                    <a:p>
                      <a:pPr algn="ctr" fontAlgn="ctr"/>
                      <a:r>
                        <a:rPr lang="el-GR" sz="1000" u="none" strike="noStrike">
                          <a:effectLst/>
                        </a:rPr>
                        <a:t>4.2</a:t>
                      </a:r>
                      <a:endParaRPr lang="el-GR" sz="1000" b="1" i="0" u="none" strike="noStrike">
                        <a:effectLst/>
                        <a:latin typeface="Verdana" panose="020B0604030504040204" pitchFamily="34" charset="0"/>
                      </a:endParaRPr>
                    </a:p>
                  </a:txBody>
                  <a:tcPr marL="4596" marR="4596" marT="4596" marB="0" anchor="ctr">
                    <a:solidFill>
                      <a:schemeClr val="bg2"/>
                    </a:solidFill>
                  </a:tcPr>
                </a:tc>
                <a:tc rowSpan="4">
                  <a:txBody>
                    <a:bodyPr/>
                    <a:lstStyle/>
                    <a:p>
                      <a:pPr algn="ctr" fontAlgn="ctr"/>
                      <a:r>
                        <a:rPr lang="el-GR" sz="1000" u="none" strike="noStrike" dirty="0">
                          <a:effectLst/>
                        </a:rPr>
                        <a:t>Βαθμός προόδου διοικητικών ή άλλων ενεργειών</a:t>
                      </a:r>
                      <a:endParaRPr lang="el-GR" sz="1000" b="1" i="0" u="none" strike="noStrike" dirty="0">
                        <a:effectLst/>
                        <a:latin typeface="Verdana" panose="020B0604030504040204" pitchFamily="34" charset="0"/>
                      </a:endParaRPr>
                    </a:p>
                  </a:txBody>
                  <a:tcPr marL="4596" marR="4596" marT="4596" marB="0" anchor="ctr">
                    <a:solidFill>
                      <a:schemeClr val="bg2"/>
                    </a:solidFill>
                  </a:tcPr>
                </a:tc>
                <a:tc rowSpan="4">
                  <a:txBody>
                    <a:bodyPr/>
                    <a:lstStyle/>
                    <a:p>
                      <a:r>
                        <a:rPr lang="el-GR" sz="1000" u="none" strike="noStrike" dirty="0">
                          <a:effectLst/>
                        </a:rPr>
                        <a:t> </a:t>
                      </a:r>
                      <a:endParaRPr lang="el-GR" sz="2800" dirty="0"/>
                    </a:p>
                  </a:txBody>
                  <a:tcPr marL="4596" marR="4596" marT="4596" marB="0" anchor="ctr">
                    <a:solidFill>
                      <a:schemeClr val="bg2"/>
                    </a:solidFill>
                  </a:tcPr>
                </a:tc>
                <a:tc rowSpan="4" gridSpan="5">
                  <a:txBody>
                    <a:bodyPr/>
                    <a:lstStyle/>
                    <a:p>
                      <a:r>
                        <a:rPr lang="el-GR" sz="1000" u="none" strike="noStrike" dirty="0">
                          <a:effectLst/>
                        </a:rPr>
                        <a:t>Εξετάζεται ο βαθμός προόδου συγκεκριμένων διοικητικών ή άλλων ενεργειών,  οι οποίες είναι απαραίτητες για την υλοποίηση της προτεινόμενης πράξης (π.χ. Αποφάσεις αρμόδιου Οργάνου  για την ανάληψη της δράσης, αποφάσεις κατανομής καθηκόντων εσωτερικά στον Δικαιούχο, </a:t>
                      </a:r>
                      <a:r>
                        <a:rPr lang="el-GR" sz="1000" u="none" strike="noStrike" dirty="0" err="1">
                          <a:effectLst/>
                        </a:rPr>
                        <a:t>κλπ</a:t>
                      </a:r>
                      <a:r>
                        <a:rPr lang="el-GR" sz="1000" u="none" strike="noStrike" dirty="0">
                          <a:effectLst/>
                        </a:rPr>
                        <a:t>) </a:t>
                      </a:r>
                      <a:endParaRPr lang="el-GR" sz="2800" dirty="0"/>
                    </a:p>
                  </a:txBody>
                  <a:tcPr marL="4596" marR="4596" marT="4596" marB="0" anchor="ctr">
                    <a:solidFill>
                      <a:schemeClr val="bg2"/>
                    </a:solidFill>
                  </a:tcPr>
                </a:tc>
                <a:tc rowSpan="4" hMerge="1">
                  <a:txBody>
                    <a:bodyPr/>
                    <a:lstStyle/>
                    <a:p>
                      <a:pPr algn="l" fontAlgn="ctr"/>
                      <a:r>
                        <a:rPr lang="el-GR" sz="700" u="none" strike="noStrike">
                          <a:effectLst/>
                        </a:rPr>
                        <a:t>Βαθμός προόδου διοικητικών ή άλλων ενεργειών</a:t>
                      </a:r>
                      <a:endParaRPr lang="el-GR" sz="700" b="1" i="0" u="none" strike="noStrike">
                        <a:effectLst/>
                        <a:latin typeface="Verdana" panose="020B0604030504040204" pitchFamily="34" charset="0"/>
                      </a:endParaRPr>
                    </a:p>
                  </a:txBody>
                  <a:tcPr marL="4596" marR="4596" marT="4596" marB="0" anchor="ctr"/>
                </a:tc>
                <a:tc rowSpan="4" hMerge="1">
                  <a:txBody>
                    <a:bodyPr/>
                    <a:lstStyle/>
                    <a:p>
                      <a:pPr algn="ctr" fontAlgn="ctr"/>
                      <a:r>
                        <a:rPr lang="el-GR" sz="700" u="none" strike="noStrike">
                          <a:effectLst/>
                        </a:rPr>
                        <a:t> </a:t>
                      </a:r>
                      <a:endParaRPr lang="el-GR" sz="700" b="0" i="0" u="none" strike="noStrike">
                        <a:effectLst/>
                        <a:latin typeface="Verdana" panose="020B0604030504040204" pitchFamily="34" charset="0"/>
                      </a:endParaRPr>
                    </a:p>
                  </a:txBody>
                  <a:tcPr marL="4596" marR="4596" marT="4596" marB="0" anchor="ctr"/>
                </a:tc>
                <a:tc rowSpan="4" hMerge="1">
                  <a:txBody>
                    <a:bodyPr/>
                    <a:lstStyle/>
                    <a:p>
                      <a:pPr algn="l" fontAlgn="ctr"/>
                      <a:r>
                        <a:rPr lang="el-GR" sz="700" u="none" strike="noStrike">
                          <a:effectLst/>
                        </a:rPr>
                        <a:t>Εξετάζεται ο βαθμός προόδου συγκεκριμένων διοικητικών ή άλλων ενεργειών,  οι οποίες είναι απαραίτητες για την υλοποίηση της προτεινόμενης πράξης (π.χ. Αποφάσεις αρμόδιου Οργάνου  για την ανάληψη της δράσης, αποφάσεις κατανομής καθηκόντων εσωτερικά στον Δικαιούχο, κλπ) </a:t>
                      </a:r>
                      <a:endParaRPr lang="el-GR" sz="700" b="0" i="0" u="none" strike="noStrike">
                        <a:effectLst/>
                        <a:latin typeface="Verdana" panose="020B0604030504040204" pitchFamily="34" charset="0"/>
                      </a:endParaRPr>
                    </a:p>
                  </a:txBody>
                  <a:tcPr marL="4596" marR="4596" marT="4596" marB="0" anchor="ctr"/>
                </a:tc>
                <a:tc rowSpan="4" hMerge="1">
                  <a:txBody>
                    <a:bodyPr/>
                    <a:lstStyle/>
                    <a:p>
                      <a:endParaRPr lang="el-GR"/>
                    </a:p>
                  </a:txBody>
                  <a:tcPr/>
                </a:tc>
                <a:tc>
                  <a:txBody>
                    <a:bodyPr/>
                    <a:lstStyle/>
                    <a:p>
                      <a:pPr algn="l" fontAlgn="ctr"/>
                      <a:r>
                        <a:rPr lang="el-GR" sz="1000" u="none" strike="noStrike">
                          <a:effectLst/>
                        </a:rPr>
                        <a:t>Μεγάλος βαθμός προόδου διοικητικών ή άλλων ενεργειών της πράξης. </a:t>
                      </a:r>
                      <a:endParaRPr lang="el-GR" sz="1000" b="0" i="0" u="none" strike="noStrike">
                        <a:effectLst/>
                        <a:latin typeface="Verdana" panose="020B0604030504040204" pitchFamily="34" charset="0"/>
                      </a:endParaRPr>
                    </a:p>
                  </a:txBody>
                  <a:tcPr marL="4596" marR="4596" marT="4596" marB="0" anchor="ctr">
                    <a:solidFill>
                      <a:schemeClr val="bg2"/>
                    </a:solidFill>
                  </a:tcPr>
                </a:tc>
                <a:tc rowSpan="3">
                  <a:txBody>
                    <a:bodyPr/>
                    <a:lstStyle/>
                    <a:p>
                      <a:pPr algn="ctr" fontAlgn="ctr"/>
                      <a:r>
                        <a:rPr lang="el-GR" sz="1000" u="none" strike="noStrike">
                          <a:effectLst/>
                        </a:rPr>
                        <a:t>ΝΑΙ</a:t>
                      </a:r>
                      <a:endParaRPr lang="el-GR" sz="1000" b="0" i="0" u="none" strike="noStrike">
                        <a:effectLst/>
                        <a:latin typeface="Verdana" panose="020B0604030504040204" pitchFamily="34" charset="0"/>
                      </a:endParaRPr>
                    </a:p>
                  </a:txBody>
                  <a:tcPr marL="4596" marR="4596" marT="4596" marB="0" anchor="ctr">
                    <a:solidFill>
                      <a:schemeClr val="bg2"/>
                    </a:solidFill>
                  </a:tcPr>
                </a:tc>
                <a:tc rowSpan="2">
                  <a:txBody>
                    <a:bodyPr/>
                    <a:lstStyle/>
                    <a:p>
                      <a:pPr algn="ctr" fontAlgn="ctr"/>
                      <a:r>
                        <a:rPr lang="el-GR" sz="1000" u="none" strike="noStrike">
                          <a:effectLst/>
                        </a:rPr>
                        <a:t>8-10</a:t>
                      </a:r>
                      <a:endParaRPr lang="el-GR" sz="1000" b="0" i="0" u="none" strike="noStrike">
                        <a:effectLst/>
                        <a:latin typeface="Verdana" panose="020B0604030504040204" pitchFamily="34" charset="0"/>
                      </a:endParaRPr>
                    </a:p>
                  </a:txBody>
                  <a:tcPr marL="4596" marR="4596" marT="4596" marB="0" anchor="ctr">
                    <a:solidFill>
                      <a:schemeClr val="bg2"/>
                    </a:solidFill>
                  </a:tcPr>
                </a:tc>
                <a:tc rowSpan="4">
                  <a:txBody>
                    <a:bodyPr/>
                    <a:lstStyle/>
                    <a:p>
                      <a:pPr algn="l" fontAlgn="ctr"/>
                      <a:r>
                        <a:rPr lang="el-GR" sz="1000" u="none" strike="noStrike">
                          <a:effectLst/>
                        </a:rPr>
                        <a:t> </a:t>
                      </a:r>
                      <a:endParaRPr lang="el-GR" sz="1000" b="0"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216156608"/>
                  </a:ext>
                </a:extLst>
              </a:tr>
              <a:tr h="343512">
                <a:tc vMerge="1">
                  <a:txBody>
                    <a:bodyPr/>
                    <a:lstStyle/>
                    <a:p>
                      <a:endParaRPr lang="el-GR"/>
                    </a:p>
                  </a:txBody>
                  <a:tcPr/>
                </a:tc>
                <a:tc vMerge="1">
                  <a:txBody>
                    <a:bodyPr/>
                    <a:lstStyle/>
                    <a:p>
                      <a:endParaRPr lang="el-GR"/>
                    </a:p>
                  </a:txBody>
                  <a:tcPr/>
                </a:tc>
                <a:tc vMerge="1">
                  <a:txBody>
                    <a:bodyPr/>
                    <a:lstStyle/>
                    <a:p>
                      <a:endParaRPr lang="el-GR"/>
                    </a:p>
                  </a:txBody>
                  <a:tcPr/>
                </a:tc>
                <a:tc gridSpan="5"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rowSpan="2">
                  <a:txBody>
                    <a:bodyPr/>
                    <a:lstStyle/>
                    <a:p>
                      <a:pPr algn="l" fontAlgn="ctr"/>
                      <a:r>
                        <a:rPr lang="el-GR" sz="1000" u="none" strike="noStrike" dirty="0">
                          <a:effectLst/>
                        </a:rPr>
                        <a:t>Ικανοποιητικός βαθμός προόδου διοικητικών ή άλλων ενεργειών της πράξης. </a:t>
                      </a:r>
                      <a:endParaRPr lang="el-GR" sz="1000" b="0" i="0" u="none" strike="noStrike" dirty="0">
                        <a:effectLst/>
                        <a:latin typeface="Verdana" panose="020B0604030504040204" pitchFamily="34" charset="0"/>
                      </a:endParaRPr>
                    </a:p>
                  </a:txBody>
                  <a:tcPr marL="4596" marR="4596" marT="4596" marB="0" anchor="ctr">
                    <a:solidFill>
                      <a:schemeClr val="bg2"/>
                    </a:solidFill>
                  </a:tcPr>
                </a:tc>
                <a:tc vMerge="1">
                  <a:txBody>
                    <a:bodyPr/>
                    <a:lstStyle/>
                    <a:p>
                      <a:endParaRPr lang="el-GR"/>
                    </a:p>
                  </a:txBody>
                  <a:tcPr/>
                </a:tc>
                <a:tc vMerge="1">
                  <a:txBody>
                    <a:bodyPr/>
                    <a:lstStyle/>
                    <a:p>
                      <a:pPr algn="ctr" fontAlgn="ctr"/>
                      <a:endParaRPr lang="el-GR" sz="700" b="0" i="0" u="none" strike="noStrike">
                        <a:effectLst/>
                        <a:latin typeface="Verdana" panose="020B0604030504040204" pitchFamily="34" charset="0"/>
                      </a:endParaRPr>
                    </a:p>
                  </a:txBody>
                  <a:tcPr marL="4596" marR="4596" marT="4596" marB="0" anchor="ctr"/>
                </a:tc>
                <a:tc vMerge="1">
                  <a:txBody>
                    <a:bodyPr/>
                    <a:lstStyle/>
                    <a:p>
                      <a:endParaRPr lang="el-GR"/>
                    </a:p>
                  </a:txBody>
                  <a:tcPr/>
                </a:tc>
                <a:extLst>
                  <a:ext uri="{0D108BD9-81ED-4DB2-BD59-A6C34878D82A}">
                    <a16:rowId xmlns:a16="http://schemas.microsoft.com/office/drawing/2014/main" val="2150024898"/>
                  </a:ext>
                </a:extLst>
              </a:tr>
              <a:tr h="0">
                <a:tc vMerge="1">
                  <a:txBody>
                    <a:bodyPr/>
                    <a:lstStyle/>
                    <a:p>
                      <a:endParaRPr lang="el-GR"/>
                    </a:p>
                  </a:txBody>
                  <a:tcPr/>
                </a:tc>
                <a:tc vMerge="1">
                  <a:txBody>
                    <a:bodyPr/>
                    <a:lstStyle/>
                    <a:p>
                      <a:endParaRPr lang="el-GR"/>
                    </a:p>
                  </a:txBody>
                  <a:tcPr/>
                </a:tc>
                <a:tc vMerge="1">
                  <a:txBody>
                    <a:bodyPr/>
                    <a:lstStyle/>
                    <a:p>
                      <a:endParaRPr lang="el-GR"/>
                    </a:p>
                  </a:txBody>
                  <a:tcPr/>
                </a:tc>
                <a:tc gridSpan="5"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vMerge="1">
                  <a:txBody>
                    <a:bodyPr/>
                    <a:lstStyle/>
                    <a:p>
                      <a:pPr algn="l" fontAlgn="ctr"/>
                      <a:r>
                        <a:rPr lang="el-GR" sz="700" u="none" strike="noStrike">
                          <a:effectLst/>
                        </a:rPr>
                        <a:t>Ικανοποιητικός βαθμός προόδου διοικητικών ή άλλων ενεργειών της πράξης. </a:t>
                      </a:r>
                      <a:endParaRPr lang="el-GR" sz="700" b="0" i="0" u="none" strike="noStrike">
                        <a:effectLst/>
                        <a:latin typeface="Verdana" panose="020B0604030504040204" pitchFamily="34" charset="0"/>
                      </a:endParaRPr>
                    </a:p>
                  </a:txBody>
                  <a:tcPr marL="4596" marR="4596" marT="4596" marB="0" anchor="ctr"/>
                </a:tc>
                <a:tc vMerge="1">
                  <a:txBody>
                    <a:bodyPr/>
                    <a:lstStyle/>
                    <a:p>
                      <a:endParaRPr lang="el-GR"/>
                    </a:p>
                  </a:txBody>
                  <a:tcPr/>
                </a:tc>
                <a:tc>
                  <a:txBody>
                    <a:bodyPr/>
                    <a:lstStyle/>
                    <a:p>
                      <a:pPr algn="ctr" fontAlgn="ctr"/>
                      <a:r>
                        <a:rPr lang="el-GR" sz="1000" u="none" strike="noStrike">
                          <a:effectLst/>
                        </a:rPr>
                        <a:t>4-7</a:t>
                      </a:r>
                      <a:endParaRPr lang="el-GR" sz="1000" b="0" i="0" u="none" strike="noStrike">
                        <a:effectLst/>
                        <a:latin typeface="Verdana" panose="020B0604030504040204" pitchFamily="34" charset="0"/>
                      </a:endParaRPr>
                    </a:p>
                  </a:txBody>
                  <a:tcPr marL="4596" marR="4596" marT="4596" marB="0" anchor="ctr">
                    <a:solidFill>
                      <a:schemeClr val="bg2"/>
                    </a:solidFill>
                  </a:tcPr>
                </a:tc>
                <a:tc vMerge="1">
                  <a:txBody>
                    <a:bodyPr/>
                    <a:lstStyle/>
                    <a:p>
                      <a:endParaRPr lang="el-GR"/>
                    </a:p>
                  </a:txBody>
                  <a:tcPr/>
                </a:tc>
                <a:extLst>
                  <a:ext uri="{0D108BD9-81ED-4DB2-BD59-A6C34878D82A}">
                    <a16:rowId xmlns:a16="http://schemas.microsoft.com/office/drawing/2014/main" val="1720456408"/>
                  </a:ext>
                </a:extLst>
              </a:tr>
              <a:tr h="0">
                <a:tc vMerge="1">
                  <a:txBody>
                    <a:bodyPr/>
                    <a:lstStyle/>
                    <a:p>
                      <a:endParaRPr lang="el-GR"/>
                    </a:p>
                  </a:txBody>
                  <a:tcPr/>
                </a:tc>
                <a:tc vMerge="1">
                  <a:txBody>
                    <a:bodyPr/>
                    <a:lstStyle/>
                    <a:p>
                      <a:endParaRPr lang="el-GR"/>
                    </a:p>
                  </a:txBody>
                  <a:tcPr/>
                </a:tc>
                <a:tc vMerge="1">
                  <a:txBody>
                    <a:bodyPr/>
                    <a:lstStyle/>
                    <a:p>
                      <a:endParaRPr lang="el-GR"/>
                    </a:p>
                  </a:txBody>
                  <a:tcPr/>
                </a:tc>
                <a:tc gridSpan="5"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a:txBody>
                    <a:bodyPr/>
                    <a:lstStyle/>
                    <a:p>
                      <a:pPr algn="l" fontAlgn="ctr"/>
                      <a:r>
                        <a:rPr lang="el-GR" sz="1000" u="none" strike="noStrike">
                          <a:effectLst/>
                        </a:rPr>
                        <a:t>ΔΕΝ τεκμηριώνεται επαρκώς ο βαθμός προόδου διοικητικών ή άλλων ενεργειών της πράξης. .</a:t>
                      </a:r>
                      <a:endParaRPr lang="el-GR" sz="1000" b="0"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1000" u="none" strike="noStrike">
                          <a:effectLst/>
                        </a:rPr>
                        <a:t>ΌΧΙ</a:t>
                      </a:r>
                      <a:endParaRPr lang="el-GR" sz="1000" b="0" i="0" u="none" strike="noStrike">
                        <a:effectLst/>
                        <a:latin typeface="Verdana" panose="020B0604030504040204" pitchFamily="34" charset="0"/>
                      </a:endParaRPr>
                    </a:p>
                  </a:txBody>
                  <a:tcPr marL="4596" marR="4596" marT="4596" marB="0" anchor="ctr">
                    <a:solidFill>
                      <a:schemeClr val="bg2"/>
                    </a:solidFill>
                  </a:tcPr>
                </a:tc>
                <a:tc>
                  <a:txBody>
                    <a:bodyPr/>
                    <a:lstStyle/>
                    <a:p>
                      <a:pPr algn="ctr" fontAlgn="ctr"/>
                      <a:r>
                        <a:rPr lang="el-GR" sz="1000" u="none" strike="noStrike">
                          <a:effectLst/>
                        </a:rPr>
                        <a:t>0-3</a:t>
                      </a:r>
                      <a:endParaRPr lang="el-GR" sz="1000" b="0" i="0" u="none" strike="noStrike">
                        <a:effectLst/>
                        <a:latin typeface="Verdana" panose="020B0604030504040204" pitchFamily="34" charset="0"/>
                      </a:endParaRPr>
                    </a:p>
                  </a:txBody>
                  <a:tcPr marL="4596" marR="4596" marT="4596" marB="0" anchor="ctr">
                    <a:solidFill>
                      <a:schemeClr val="bg2"/>
                    </a:solidFill>
                  </a:tcPr>
                </a:tc>
                <a:tc vMerge="1">
                  <a:txBody>
                    <a:bodyPr/>
                    <a:lstStyle/>
                    <a:p>
                      <a:endParaRPr lang="el-GR"/>
                    </a:p>
                  </a:txBody>
                  <a:tcPr/>
                </a:tc>
                <a:extLst>
                  <a:ext uri="{0D108BD9-81ED-4DB2-BD59-A6C34878D82A}">
                    <a16:rowId xmlns:a16="http://schemas.microsoft.com/office/drawing/2014/main" val="2585848865"/>
                  </a:ext>
                </a:extLst>
              </a:tr>
              <a:tr h="176827">
                <a:tc rowSpan="3" gridSpan="8">
                  <a:txBody>
                    <a:bodyPr/>
                    <a:lstStyle/>
                    <a:p>
                      <a:pPr algn="l" fontAlgn="ctr"/>
                      <a:r>
                        <a:rPr lang="el-GR" sz="1000" u="none" strike="noStrike">
                          <a:effectLst/>
                        </a:rPr>
                        <a:t>ΠΡΟΫΠΟΘΕΣΗ ΘΕΤΙΚΗΣ ΑΞΙΟΛΟΓΗΣΗΣ: Η Πράξη θα πρέπει να λαμβάνει θετική τιμή "ΝΑΙ"  σε όλα τα κριτήρια.</a:t>
                      </a:r>
                      <a:endParaRPr lang="el-GR" sz="1000" b="1" i="0" u="none" strike="noStrike">
                        <a:effectLst/>
                        <a:latin typeface="Verdana" panose="020B0604030504040204" pitchFamily="34" charset="0"/>
                      </a:endParaRPr>
                    </a:p>
                  </a:txBody>
                  <a:tcPr marL="4596" marR="4596" marT="4596" marB="0" anchor="ctr">
                    <a:solidFill>
                      <a:schemeClr val="bg2"/>
                    </a:solidFill>
                  </a:tcPr>
                </a:tc>
                <a:tc rowSpan="3" hMerge="1">
                  <a:txBody>
                    <a:bodyPr/>
                    <a:lstStyle/>
                    <a:p>
                      <a:endParaRPr lang="el-GR"/>
                    </a:p>
                  </a:txBody>
                  <a:tcPr/>
                </a:tc>
                <a:tc rowSpan="3" hMerge="1">
                  <a:txBody>
                    <a:bodyPr/>
                    <a:lstStyle/>
                    <a:p>
                      <a:endParaRPr lang="el-GR"/>
                    </a:p>
                  </a:txBody>
                  <a:tcPr/>
                </a:tc>
                <a:tc rowSpan="3" hMerge="1">
                  <a:txBody>
                    <a:bodyPr/>
                    <a:lstStyle/>
                    <a:p>
                      <a:endParaRPr lang="el-GR"/>
                    </a:p>
                  </a:txBody>
                  <a:tcPr/>
                </a:tc>
                <a:tc rowSpan="3" hMerge="1">
                  <a:txBody>
                    <a:bodyPr/>
                    <a:lstStyle/>
                    <a:p>
                      <a:endParaRPr lang="el-GR"/>
                    </a:p>
                  </a:txBody>
                  <a:tcPr/>
                </a:tc>
                <a:tc rowSpan="3" hMerge="1">
                  <a:txBody>
                    <a:bodyPr/>
                    <a:lstStyle/>
                    <a:p>
                      <a:endParaRPr lang="el-GR"/>
                    </a:p>
                  </a:txBody>
                  <a:tcPr/>
                </a:tc>
                <a:tc rowSpan="3" hMerge="1">
                  <a:txBody>
                    <a:bodyPr/>
                    <a:lstStyle/>
                    <a:p>
                      <a:endParaRPr lang="el-GR"/>
                    </a:p>
                  </a:txBody>
                  <a:tcPr/>
                </a:tc>
                <a:tc rowSpan="3" hMerge="1">
                  <a:txBody>
                    <a:bodyPr/>
                    <a:lstStyle/>
                    <a:p>
                      <a:endParaRPr lang="el-GR"/>
                    </a:p>
                  </a:txBody>
                  <a:tcPr/>
                </a:tc>
                <a:tc rowSpan="2">
                  <a:txBody>
                    <a:bodyPr/>
                    <a:lstStyle/>
                    <a:p>
                      <a:pPr algn="l" fontAlgn="ctr"/>
                      <a:r>
                        <a:rPr lang="el-GR" sz="1000" u="none" strike="noStrike">
                          <a:effectLst/>
                        </a:rPr>
                        <a:t>ΕΚΠΛΗΡΩΣΗ ΚΡΙΤΗΡΙΩΝ ΟΜΑΔΑΣ 4</a:t>
                      </a:r>
                      <a:endParaRPr lang="el-GR" sz="1000" b="1"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r>
                        <a:rPr lang="el-GR" sz="1000" u="none" strike="noStrike">
                          <a:effectLst/>
                        </a:rPr>
                        <a:t> ΝΑΙ</a:t>
                      </a:r>
                      <a:endParaRPr lang="el-GR" sz="1000" b="1" i="0" u="none" strike="noStrike">
                        <a:effectLst/>
                        <a:latin typeface="Verdana" panose="020B0604030504040204" pitchFamily="34" charset="0"/>
                      </a:endParaRPr>
                    </a:p>
                  </a:txBody>
                  <a:tcPr marL="4596" marR="4596" marT="4596" marB="0" anchor="ctr">
                    <a:solidFill>
                      <a:schemeClr val="bg2"/>
                    </a:solidFill>
                  </a:tcPr>
                </a:tc>
                <a:tc rowSpan="2">
                  <a:txBody>
                    <a:bodyPr/>
                    <a:lstStyle/>
                    <a:p>
                      <a:pPr algn="l" fontAlgn="ctr"/>
                      <a:r>
                        <a:rPr lang="el-GR" sz="1000" u="none" strike="noStrike">
                          <a:effectLst/>
                        </a:rPr>
                        <a:t> </a:t>
                      </a:r>
                      <a:endParaRPr lang="el-GR" sz="1000" b="0" i="0" u="none" strike="noStrike">
                        <a:effectLst/>
                        <a:latin typeface="Verdana" panose="020B0604030504040204" pitchFamily="34" charset="0"/>
                      </a:endParaRPr>
                    </a:p>
                  </a:txBody>
                  <a:tcPr marL="4596" marR="4596" marT="4596" marB="0" anchor="ctr">
                    <a:solidFill>
                      <a:schemeClr val="bg2"/>
                    </a:solidFill>
                  </a:tcPr>
                </a:tc>
                <a:tc>
                  <a:txBody>
                    <a:bodyPr/>
                    <a:lstStyle/>
                    <a:p>
                      <a:pPr algn="l" fontAlgn="ctr"/>
                      <a:r>
                        <a:rPr lang="el-GR" sz="1000" u="none" strike="noStrike" dirty="0">
                          <a:effectLst/>
                        </a:rPr>
                        <a:t> </a:t>
                      </a:r>
                      <a:endParaRPr lang="el-GR" sz="1000" b="0" i="0" u="none" strike="noStrike" dirty="0">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1868826269"/>
                  </a:ext>
                </a:extLst>
              </a:tr>
              <a:tr h="176827">
                <a:tc gridSpan="8"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vMerge="1">
                  <a:txBody>
                    <a:bodyPr/>
                    <a:lstStyle/>
                    <a:p>
                      <a:endParaRPr lang="el-GR"/>
                    </a:p>
                  </a:txBody>
                  <a:tcPr/>
                </a:tc>
                <a:tc>
                  <a:txBody>
                    <a:bodyPr/>
                    <a:lstStyle/>
                    <a:p>
                      <a:pPr algn="l" fontAlgn="ctr"/>
                      <a:r>
                        <a:rPr lang="el-GR" sz="700" u="none" strike="noStrike">
                          <a:effectLst/>
                        </a:rPr>
                        <a:t> ΟΧΙ</a:t>
                      </a:r>
                      <a:endParaRPr lang="el-GR" sz="700" b="1" i="0" u="none" strike="noStrike">
                        <a:effectLst/>
                        <a:latin typeface="Verdana" panose="020B0604030504040204" pitchFamily="34" charset="0"/>
                      </a:endParaRPr>
                    </a:p>
                  </a:txBody>
                  <a:tcPr marL="4596" marR="4596" marT="4596" marB="0" anchor="ctr">
                    <a:solidFill>
                      <a:schemeClr val="bg2"/>
                    </a:solidFill>
                  </a:tcPr>
                </a:tc>
                <a:tc vMerge="1">
                  <a:txBody>
                    <a:bodyPr/>
                    <a:lstStyle/>
                    <a:p>
                      <a:endParaRPr lang="el-GR"/>
                    </a:p>
                  </a:txBody>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342172145"/>
                  </a:ext>
                </a:extLst>
              </a:tr>
              <a:tr h="176827">
                <a:tc gridSpan="8"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hMerge="1" vMerge="1">
                  <a:txBody>
                    <a:bodyPr/>
                    <a:lstStyle/>
                    <a:p>
                      <a:endParaRPr lang="el-GR"/>
                    </a:p>
                  </a:txBody>
                  <a:tcPr/>
                </a:tc>
                <a:tc gridSpan="3">
                  <a:txBody>
                    <a:bodyPr/>
                    <a:lstStyle/>
                    <a:p>
                      <a:pPr algn="ctr" fontAlgn="ctr"/>
                      <a:r>
                        <a:rPr lang="el-GR" sz="700" u="none" strike="noStrike">
                          <a:effectLst/>
                        </a:rPr>
                        <a:t>ΣΥΝΟΛΙΚΗ ΒΑΘΜΟΛΟΓΙΑ ΟΜΑΔΑΣ  4 =</a:t>
                      </a:r>
                      <a:endParaRPr lang="el-GR" sz="700" b="1" i="0" u="none" strike="noStrike">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a:txBody>
                    <a:bodyPr/>
                    <a:lstStyle/>
                    <a:p>
                      <a:pPr algn="l" fontAlgn="ctr"/>
                      <a:r>
                        <a:rPr lang="el-GR" sz="700" u="none" strike="noStrike">
                          <a:effectLst/>
                        </a:rPr>
                        <a:t> </a:t>
                      </a:r>
                      <a:endParaRPr lang="el-GR" sz="700" b="0" i="0" u="none" strike="noStrike">
                        <a:effectLst/>
                        <a:latin typeface="Verdana" panose="020B0604030504040204" pitchFamily="34" charset="0"/>
                      </a:endParaRPr>
                    </a:p>
                  </a:txBody>
                  <a:tcPr marL="4596" marR="4596" marT="4596" marB="0" anchor="ctr">
                    <a:solidFill>
                      <a:schemeClr val="bg2"/>
                    </a:solidFill>
                  </a:tcPr>
                </a:tc>
                <a:extLst>
                  <a:ext uri="{0D108BD9-81ED-4DB2-BD59-A6C34878D82A}">
                    <a16:rowId xmlns:a16="http://schemas.microsoft.com/office/drawing/2014/main" val="2259640389"/>
                  </a:ext>
                </a:extLst>
              </a:tr>
              <a:tr h="205353">
                <a:tc gridSpan="12">
                  <a:txBody>
                    <a:bodyPr/>
                    <a:lstStyle/>
                    <a:p>
                      <a:pPr algn="l" fontAlgn="ctr"/>
                      <a:r>
                        <a:rPr lang="el-GR" sz="700" u="none" strike="noStrike" dirty="0">
                          <a:effectLst/>
                        </a:rPr>
                        <a:t> </a:t>
                      </a:r>
                      <a:endParaRPr lang="el-GR" sz="700" b="0" i="0" u="none" strike="noStrike" dirty="0">
                        <a:effectLst/>
                        <a:latin typeface="Verdana" panose="020B0604030504040204" pitchFamily="34" charset="0"/>
                      </a:endParaRPr>
                    </a:p>
                  </a:txBody>
                  <a:tcPr marL="4596" marR="4596" marT="4596" marB="0" anchor="ctr">
                    <a:solidFill>
                      <a:schemeClr val="bg2"/>
                    </a:solidFill>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tc hMerge="1">
                  <a:txBody>
                    <a:bodyPr/>
                    <a:lstStyle/>
                    <a:p>
                      <a:endParaRPr lang="el-GR"/>
                    </a:p>
                  </a:txBody>
                  <a:tcPr/>
                </a:tc>
                <a:extLst>
                  <a:ext uri="{0D108BD9-81ED-4DB2-BD59-A6C34878D82A}">
                    <a16:rowId xmlns:a16="http://schemas.microsoft.com/office/drawing/2014/main" val="3432698337"/>
                  </a:ext>
                </a:extLst>
              </a:tr>
            </a:tbl>
          </a:graphicData>
        </a:graphic>
      </p:graphicFrame>
    </p:spTree>
    <p:extLst>
      <p:ext uri="{BB962C8B-B14F-4D97-AF65-F5344CB8AC3E}">
        <p14:creationId xmlns:p14="http://schemas.microsoft.com/office/powerpoint/2010/main" val="91885323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 Θέση περιεχομένου"/>
          <p:cNvSpPr>
            <a:spLocks noGrp="1"/>
          </p:cNvSpPr>
          <p:nvPr>
            <p:ph idx="1"/>
          </p:nvPr>
        </p:nvSpPr>
        <p:spPr>
          <a:xfrm>
            <a:off x="1091444" y="908720"/>
            <a:ext cx="10009112" cy="4176464"/>
          </a:xfrm>
          <a:solidFill>
            <a:schemeClr val="bg2"/>
          </a:solidFill>
        </p:spPr>
        <p:style>
          <a:lnRef idx="1">
            <a:schemeClr val="accent2"/>
          </a:lnRef>
          <a:fillRef idx="2">
            <a:schemeClr val="accent2"/>
          </a:fillRef>
          <a:effectRef idx="1">
            <a:schemeClr val="accent2"/>
          </a:effectRef>
          <a:fontRef idx="minor">
            <a:schemeClr val="dk1"/>
          </a:fontRef>
        </p:style>
        <p:txBody>
          <a:bodyPr>
            <a:noAutofit/>
          </a:bodyPr>
          <a:lstStyle/>
          <a:p>
            <a:pPr marL="7938" indent="-7938">
              <a:lnSpc>
                <a:spcPct val="110000"/>
              </a:lnSpc>
              <a:buNone/>
            </a:pPr>
            <a:endParaRPr lang="el-GR" dirty="0">
              <a:solidFill>
                <a:schemeClr val="tx1">
                  <a:lumMod val="95000"/>
                  <a:lumOff val="5000"/>
                </a:schemeClr>
              </a:solidFill>
            </a:endParaRPr>
          </a:p>
          <a:p>
            <a:pPr marL="7938" indent="-7938" algn="ctr">
              <a:lnSpc>
                <a:spcPct val="110000"/>
              </a:lnSpc>
              <a:buNone/>
            </a:pPr>
            <a:r>
              <a:rPr lang="el-GR" dirty="0">
                <a:solidFill>
                  <a:schemeClr val="tx1">
                    <a:lumMod val="95000"/>
                    <a:lumOff val="5000"/>
                  </a:schemeClr>
                </a:solidFill>
              </a:rPr>
              <a:t>Ευχαριστώ πολύ για την προσοχή σας!</a:t>
            </a:r>
          </a:p>
          <a:p>
            <a:pPr marL="7938" indent="-7938" algn="ctr">
              <a:lnSpc>
                <a:spcPct val="110000"/>
              </a:lnSpc>
              <a:buNone/>
            </a:pPr>
            <a:endParaRPr lang="el-GR" dirty="0">
              <a:solidFill>
                <a:schemeClr val="tx1">
                  <a:lumMod val="95000"/>
                  <a:lumOff val="5000"/>
                </a:schemeClr>
              </a:solidFill>
            </a:endParaRPr>
          </a:p>
          <a:p>
            <a:pPr marL="7938" indent="-7938" algn="ctr">
              <a:lnSpc>
                <a:spcPct val="110000"/>
              </a:lnSpc>
              <a:buNone/>
            </a:pPr>
            <a:r>
              <a:rPr lang="el-GR" i="1" dirty="0">
                <a:solidFill>
                  <a:srgbClr val="0070C0"/>
                </a:solidFill>
              </a:rPr>
              <a:t>Κούτσικος Ιωάννης</a:t>
            </a:r>
          </a:p>
          <a:p>
            <a:pPr marL="7938" indent="-7938" algn="ctr">
              <a:lnSpc>
                <a:spcPct val="110000"/>
              </a:lnSpc>
              <a:buNone/>
            </a:pPr>
            <a:r>
              <a:rPr lang="el-GR" i="1" dirty="0">
                <a:solidFill>
                  <a:srgbClr val="0070C0"/>
                </a:solidFill>
              </a:rPr>
              <a:t>Προϊστάμενος Μονάδας Προγραμματισμού και Αξιολόγησης</a:t>
            </a:r>
          </a:p>
          <a:p>
            <a:pPr marL="7938" indent="-7938" algn="ctr">
              <a:lnSpc>
                <a:spcPct val="110000"/>
              </a:lnSpc>
              <a:buNone/>
            </a:pPr>
            <a:r>
              <a:rPr lang="el-GR" i="1" dirty="0">
                <a:solidFill>
                  <a:schemeClr val="tx1">
                    <a:lumMod val="95000"/>
                    <a:lumOff val="5000"/>
                  </a:schemeClr>
                </a:solidFill>
              </a:rPr>
              <a:t>Ειδικής Υπηρεσίας Διαχείρισης </a:t>
            </a:r>
          </a:p>
          <a:p>
            <a:pPr marL="7938" indent="-7938" algn="ctr">
              <a:lnSpc>
                <a:spcPct val="110000"/>
              </a:lnSpc>
              <a:buNone/>
            </a:pPr>
            <a:r>
              <a:rPr lang="el-GR" i="1" dirty="0">
                <a:solidFill>
                  <a:schemeClr val="tx1">
                    <a:lumMod val="95000"/>
                    <a:lumOff val="5000"/>
                  </a:schemeClr>
                </a:solidFill>
              </a:rPr>
              <a:t>Επιχειρησιακού Προγράμματος Περιφέρειας Στερεάς Ελλάδας</a:t>
            </a:r>
          </a:p>
          <a:p>
            <a:pPr marL="7938" indent="-7938">
              <a:lnSpc>
                <a:spcPct val="110000"/>
              </a:lnSpc>
              <a:buNone/>
            </a:pPr>
            <a:endParaRPr lang="el-GR" i="1" dirty="0">
              <a:solidFill>
                <a:schemeClr val="tx1">
                  <a:lumMod val="95000"/>
                  <a:lumOff val="5000"/>
                </a:schemeClr>
              </a:solidFill>
            </a:endParaRPr>
          </a:p>
        </p:txBody>
      </p:sp>
    </p:spTree>
  </p:cSld>
  <p:clrMapOvr>
    <a:masterClrMapping/>
  </p:clrMapOvr>
  <p:transition spd="slow">
    <p:fade/>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p:cNvSpPr>
            <a:spLocks noGrp="1"/>
          </p:cNvSpPr>
          <p:nvPr>
            <p:ph type="title"/>
          </p:nvPr>
        </p:nvSpPr>
        <p:spPr/>
        <p:txBody>
          <a:bodyPr/>
          <a:lstStyle/>
          <a:p>
            <a:r>
              <a:rPr lang="el-GR" b="1" dirty="0"/>
              <a:t>Διαδικασία</a:t>
            </a:r>
            <a:br>
              <a:rPr lang="el-GR" b="1" dirty="0"/>
            </a:br>
            <a:endParaRPr lang="el-GR" dirty="0"/>
          </a:p>
        </p:txBody>
      </p:sp>
      <p:sp>
        <p:nvSpPr>
          <p:cNvPr id="3" name="Θέση περιεχομένου 2"/>
          <p:cNvSpPr>
            <a:spLocks noGrp="1"/>
          </p:cNvSpPr>
          <p:nvPr>
            <p:ph idx="1"/>
          </p:nvPr>
        </p:nvSpPr>
        <p:spPr>
          <a:xfrm>
            <a:off x="911424" y="1268760"/>
            <a:ext cx="10244256" cy="4600334"/>
          </a:xfrm>
        </p:spPr>
        <p:txBody>
          <a:bodyPr>
            <a:normAutofit fontScale="92500" lnSpcReduction="10000"/>
          </a:bodyPr>
          <a:lstStyle/>
          <a:p>
            <a:pPr algn="just"/>
            <a:r>
              <a:rPr lang="el-GR" dirty="0"/>
              <a:t>Οι αρμοδιότητες της ΔΑ όσον αφορά στην επιλογή και έγκριση πράξεων προβλέπονται </a:t>
            </a:r>
            <a:endParaRPr lang="en-US" dirty="0" smtClean="0"/>
          </a:p>
          <a:p>
            <a:pPr algn="just"/>
            <a:r>
              <a:rPr lang="en-US" dirty="0" smtClean="0"/>
              <a:t>. </a:t>
            </a:r>
            <a:r>
              <a:rPr lang="el-GR" dirty="0" smtClean="0"/>
              <a:t>Άρθρο </a:t>
            </a:r>
            <a:r>
              <a:rPr lang="el-GR" dirty="0"/>
              <a:t>73 καν. (ΕΕ) 2021/1060 «Επιλογή πράξεων από τη διαχειριστική αρχή»</a:t>
            </a:r>
          </a:p>
          <a:p>
            <a:pPr algn="just"/>
            <a:r>
              <a:rPr lang="en-US" dirty="0" smtClean="0"/>
              <a:t>. </a:t>
            </a:r>
            <a:r>
              <a:rPr lang="el-GR" dirty="0" smtClean="0"/>
              <a:t>Άρθρο </a:t>
            </a:r>
            <a:r>
              <a:rPr lang="el-GR" dirty="0"/>
              <a:t>36 του Νόμου 4314/2014 ‘Ένταξη πράξεων στα Προγράμματα</a:t>
            </a:r>
            <a:r>
              <a:rPr lang="el-GR" dirty="0" smtClean="0"/>
              <a:t>’</a:t>
            </a:r>
          </a:p>
          <a:p>
            <a:pPr algn="just"/>
            <a:r>
              <a:rPr lang="el-GR" dirty="0"/>
              <a:t>Η Ε.Υ.Δ.Π. Προγράμματος  «Στερεά Ελλάδα» </a:t>
            </a:r>
            <a:r>
              <a:rPr lang="el-GR" b="1" dirty="0"/>
              <a:t>εισηγείται </a:t>
            </a:r>
            <a:r>
              <a:rPr lang="el-GR" dirty="0"/>
              <a:t>στην Επιτροπή Παρακολούθησης του Περιφερειακού Προγράμματος (Π.Π.) α) προς έγκριση την μεθοδολογία αξιολόγησης και τα κριτήρια επιλογής πράξεων, για τις δράσεις του Π.Π. που θα ενεργοποιηθούν, β) σύμφωνα με άρθρο 6 παρ. Β του Εσωτερικού Κανονισμού Λειτουργίας της Επιτροπής Παρακολούθησης, την εξουσιοδότηση του Προέδρου να πραγματοποιεί τη γραπτή διαδικασία, με την υποστήριξη της Ε.Υ.Δ.Π. Προγράμματος  «Στερεά Ελλάδα» για: </a:t>
            </a:r>
          </a:p>
          <a:p>
            <a:pPr lvl="0" algn="just"/>
            <a:r>
              <a:rPr lang="el-GR" dirty="0"/>
              <a:t>τυχόν τροποποίηση της τεκμηρίωσης κριτηρίων και του τρόπου βαθμολόγησής τους πριν την έκδοση των σχετικών προσκλήσεων των παραπάνω δράσεων και</a:t>
            </a:r>
          </a:p>
          <a:p>
            <a:pPr algn="just"/>
            <a:r>
              <a:rPr lang="el-GR" dirty="0"/>
              <a:t>-  την έγκριση της μεθοδολογίας και των κριτηρίων αξιολόγησης λοιπών δράσεων του πίνακα προγραμματισμού προσκλήσεων του Προγράμματος και για τις οποίες θα ολοκληρώνεται η εξειδίκευσή τους.</a:t>
            </a:r>
          </a:p>
          <a:p>
            <a:endParaRPr lang="el-GR" dirty="0"/>
          </a:p>
        </p:txBody>
      </p:sp>
    </p:spTree>
    <p:extLst>
      <p:ext uri="{BB962C8B-B14F-4D97-AF65-F5344CB8AC3E}">
        <p14:creationId xmlns:p14="http://schemas.microsoft.com/office/powerpoint/2010/main" val="243006128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a:xfrm>
            <a:off x="1991544" y="332656"/>
            <a:ext cx="8229600" cy="864096"/>
          </a:xfrm>
        </p:spPr>
        <p:txBody>
          <a:bodyPr>
            <a:normAutofit/>
          </a:bodyPr>
          <a:lstStyle/>
          <a:p>
            <a:r>
              <a:rPr lang="el-GR" dirty="0"/>
              <a:t>Μεθοδολογία Αξιολόγησης</a:t>
            </a:r>
          </a:p>
        </p:txBody>
      </p:sp>
      <p:sp>
        <p:nvSpPr>
          <p:cNvPr id="3" name="2 - Θέση περιεχομένου"/>
          <p:cNvSpPr>
            <a:spLocks noGrp="1"/>
          </p:cNvSpPr>
          <p:nvPr>
            <p:ph idx="1"/>
          </p:nvPr>
        </p:nvSpPr>
        <p:spPr>
          <a:xfrm>
            <a:off x="839416" y="1196752"/>
            <a:ext cx="10682844" cy="4824536"/>
          </a:xfrm>
          <a:noFill/>
        </p:spPr>
        <p:style>
          <a:lnRef idx="1">
            <a:schemeClr val="accent2"/>
          </a:lnRef>
          <a:fillRef idx="2">
            <a:schemeClr val="accent2"/>
          </a:fillRef>
          <a:effectRef idx="1">
            <a:schemeClr val="accent2"/>
          </a:effectRef>
          <a:fontRef idx="minor">
            <a:schemeClr val="dk1"/>
          </a:fontRef>
        </p:style>
        <p:txBody>
          <a:bodyPr>
            <a:noAutofit/>
          </a:bodyPr>
          <a:lstStyle/>
          <a:p>
            <a:pPr>
              <a:lnSpc>
                <a:spcPct val="110000"/>
              </a:lnSpc>
              <a:buNone/>
            </a:pPr>
            <a:r>
              <a:rPr lang="el-GR" dirty="0"/>
              <a:t>Χρησιμοποιούνται:</a:t>
            </a:r>
          </a:p>
          <a:p>
            <a:pPr>
              <a:lnSpc>
                <a:spcPct val="110000"/>
              </a:lnSpc>
              <a:buFont typeface="Wingdings" pitchFamily="2" charset="2"/>
              <a:buChar char="ü"/>
            </a:pPr>
            <a:r>
              <a:rPr lang="el-GR" dirty="0"/>
              <a:t>Άμεση Αξιολόγηση</a:t>
            </a:r>
          </a:p>
          <a:p>
            <a:pPr>
              <a:lnSpc>
                <a:spcPct val="110000"/>
              </a:lnSpc>
              <a:buFont typeface="Wingdings" pitchFamily="2" charset="2"/>
              <a:buChar char="ü"/>
            </a:pPr>
            <a:r>
              <a:rPr lang="el-GR" dirty="0"/>
              <a:t>Συγκριτική Αξιολόγηση</a:t>
            </a:r>
          </a:p>
          <a:p>
            <a:pPr marL="87313" indent="-7938">
              <a:lnSpc>
                <a:spcPct val="110000"/>
              </a:lnSpc>
              <a:buNone/>
            </a:pPr>
            <a:r>
              <a:rPr lang="el-GR" dirty="0"/>
              <a:t>Επιλογή μεθοδολογίας κατά περίπτωση με στόχο την αξιοποίηση των πλεονεκτημάτων και λαμβάνοντας υπόψη:</a:t>
            </a:r>
          </a:p>
          <a:p>
            <a:pPr>
              <a:lnSpc>
                <a:spcPct val="110000"/>
              </a:lnSpc>
              <a:buFont typeface="Wingdings" pitchFamily="2" charset="2"/>
              <a:buChar char="v"/>
            </a:pPr>
            <a:r>
              <a:rPr lang="el-GR" dirty="0"/>
              <a:t>το πλήθος και τις αρμοδιότητες των δυνητικών δικαιούχων</a:t>
            </a:r>
          </a:p>
          <a:p>
            <a:pPr>
              <a:lnSpc>
                <a:spcPct val="110000"/>
              </a:lnSpc>
              <a:buFont typeface="Wingdings" pitchFamily="2" charset="2"/>
              <a:buChar char="v"/>
            </a:pPr>
            <a:r>
              <a:rPr lang="el-GR" dirty="0"/>
              <a:t>το φυσικό αντικείμενο των πράξεων</a:t>
            </a:r>
          </a:p>
          <a:p>
            <a:pPr>
              <a:lnSpc>
                <a:spcPct val="110000"/>
              </a:lnSpc>
              <a:buFont typeface="Wingdings" pitchFamily="2" charset="2"/>
              <a:buChar char="v"/>
            </a:pPr>
            <a:r>
              <a:rPr lang="el-GR" dirty="0"/>
              <a:t>το ύψος του διαθέσιμου προϋπολογισμού</a:t>
            </a:r>
          </a:p>
          <a:p>
            <a:pPr>
              <a:lnSpc>
                <a:spcPct val="110000"/>
              </a:lnSpc>
              <a:buFont typeface="Wingdings" pitchFamily="2" charset="2"/>
              <a:buChar char="v"/>
            </a:pPr>
            <a:r>
              <a:rPr lang="el-GR" dirty="0"/>
              <a:t>αν είναι έργο </a:t>
            </a:r>
            <a:r>
              <a:rPr lang="el-GR" dirty="0" err="1"/>
              <a:t>τμηματοποιημένο</a:t>
            </a:r>
            <a:r>
              <a:rPr lang="el-GR" dirty="0"/>
              <a:t> (</a:t>
            </a:r>
            <a:r>
              <a:rPr lang="en-US" dirty="0"/>
              <a:t>phased</a:t>
            </a:r>
            <a:r>
              <a:rPr lang="el-GR" dirty="0"/>
              <a:t>)</a:t>
            </a:r>
          </a:p>
          <a:p>
            <a:pPr>
              <a:buFont typeface="Wingdings" pitchFamily="2" charset="2"/>
              <a:buChar char="v"/>
            </a:pPr>
            <a:r>
              <a:rPr lang="el-GR" dirty="0"/>
              <a:t>αν είναι έργο</a:t>
            </a:r>
            <a:r>
              <a:rPr lang="en-US" dirty="0"/>
              <a:t> </a:t>
            </a:r>
            <a:r>
              <a:rPr lang="el-GR" dirty="0"/>
              <a:t>στρατηγικής σημασίας</a:t>
            </a:r>
            <a:endParaRPr lang="el-GR" sz="2000" dirty="0"/>
          </a:p>
        </p:txBody>
      </p:sp>
    </p:spTree>
  </p:cSld>
  <p:clrMapOvr>
    <a:masterClrMapping/>
  </p:clrMapOvr>
  <p:transition spd="slow">
    <p:fade/>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 name="1 - Τίτλος"/>
          <p:cNvSpPr>
            <a:spLocks noGrp="1"/>
          </p:cNvSpPr>
          <p:nvPr>
            <p:ph type="title"/>
          </p:nvPr>
        </p:nvSpPr>
        <p:spPr>
          <a:xfrm>
            <a:off x="1981200" y="404664"/>
            <a:ext cx="8229600" cy="864096"/>
          </a:xfrm>
        </p:spPr>
        <p:txBody>
          <a:bodyPr>
            <a:normAutofit fontScale="90000"/>
          </a:bodyPr>
          <a:lstStyle/>
          <a:p>
            <a:r>
              <a:rPr lang="el-GR" dirty="0"/>
              <a:t>Δομή Κριτηρίων Επιλογής Πράξεων</a:t>
            </a:r>
          </a:p>
        </p:txBody>
      </p:sp>
      <p:graphicFrame>
        <p:nvGraphicFramePr>
          <p:cNvPr id="13" name="12 - Θέση περιεχομένου"/>
          <p:cNvGraphicFramePr>
            <a:graphicFrameLocks noGrp="1"/>
          </p:cNvGraphicFramePr>
          <p:nvPr>
            <p:ph idx="1"/>
            <p:extLst>
              <p:ext uri="{D42A27DB-BD31-4B8C-83A1-F6EECF244321}">
                <p14:modId xmlns:p14="http://schemas.microsoft.com/office/powerpoint/2010/main" val="1971319959"/>
              </p:ext>
            </p:extLst>
          </p:nvPr>
        </p:nvGraphicFramePr>
        <p:xfrm>
          <a:off x="1847528" y="1250496"/>
          <a:ext cx="8229600" cy="487303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cSld>
  <p:clrMapOvr>
    <a:masterClrMapping/>
  </p:clrMapOvr>
  <p:transition spd="slow">
    <p:fade/>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a:xfrm>
            <a:off x="1775520" y="548680"/>
            <a:ext cx="8640960" cy="864096"/>
          </a:xfrm>
        </p:spPr>
        <p:txBody>
          <a:bodyPr>
            <a:normAutofit fontScale="90000"/>
          </a:bodyPr>
          <a:lstStyle/>
          <a:p>
            <a:r>
              <a:rPr lang="el-GR" dirty="0"/>
              <a:t>Η δομή των κριτηρίων αναλυτικότερα</a:t>
            </a:r>
          </a:p>
        </p:txBody>
      </p:sp>
      <p:sp>
        <p:nvSpPr>
          <p:cNvPr id="3" name="2 - Θέση περιεχομένου"/>
          <p:cNvSpPr>
            <a:spLocks noGrp="1"/>
          </p:cNvSpPr>
          <p:nvPr>
            <p:ph idx="1"/>
          </p:nvPr>
        </p:nvSpPr>
        <p:spPr>
          <a:xfrm>
            <a:off x="983432" y="1772816"/>
            <a:ext cx="9793088" cy="3888432"/>
          </a:xfrm>
          <a:noFill/>
        </p:spPr>
        <p:style>
          <a:lnRef idx="1">
            <a:schemeClr val="accent2"/>
          </a:lnRef>
          <a:fillRef idx="2">
            <a:schemeClr val="accent2"/>
          </a:fillRef>
          <a:effectRef idx="1">
            <a:schemeClr val="accent2"/>
          </a:effectRef>
          <a:fontRef idx="minor">
            <a:schemeClr val="dk1"/>
          </a:fontRef>
        </p:style>
        <p:txBody>
          <a:bodyPr>
            <a:noAutofit/>
          </a:bodyPr>
          <a:lstStyle/>
          <a:p>
            <a:pPr marL="1698625" indent="-1604963">
              <a:buNone/>
            </a:pPr>
            <a:r>
              <a:rPr lang="el-GR" b="1" dirty="0"/>
              <a:t>ΣΤΑΔΙΟ Α΄: </a:t>
            </a:r>
            <a:r>
              <a:rPr lang="el-GR" dirty="0"/>
              <a:t>Έλεγχος πληρότητας και </a:t>
            </a:r>
            <a:r>
              <a:rPr lang="el-GR" dirty="0" err="1"/>
              <a:t>επιλεξιμότητας</a:t>
            </a:r>
            <a:r>
              <a:rPr lang="el-GR" dirty="0"/>
              <a:t> πρότασης.</a:t>
            </a:r>
          </a:p>
          <a:p>
            <a:pPr>
              <a:buNone/>
            </a:pPr>
            <a:endParaRPr lang="el-GR" dirty="0"/>
          </a:p>
          <a:p>
            <a:pPr>
              <a:buNone/>
            </a:pPr>
            <a:r>
              <a:rPr lang="el-GR" dirty="0"/>
              <a:t>Έχει στόχο:</a:t>
            </a:r>
          </a:p>
          <a:p>
            <a:pPr>
              <a:buNone/>
            </a:pPr>
            <a:endParaRPr lang="el-GR" dirty="0"/>
          </a:p>
          <a:p>
            <a:pPr>
              <a:buFont typeface="Wingdings" pitchFamily="2" charset="2"/>
              <a:buChar char="ü"/>
            </a:pPr>
            <a:r>
              <a:rPr lang="el-GR" dirty="0"/>
              <a:t> Να διασφαλίσει, ανεξάρτητα από τη μεθοδολογία της αξιολόγησης (συγκριτική ή άμεση), τις ελάχιστες προϋποθέσεις που προβλέπονται στο κανονιστικό πλαίσιο και στην πρόσκληση, προκειμένου η πρόταση να προχωρήσει στο Στάδιο Β΄ της αξιολόγησης.</a:t>
            </a:r>
          </a:p>
          <a:p>
            <a:pPr>
              <a:buNone/>
            </a:pPr>
            <a:endParaRPr lang="el-GR" dirty="0"/>
          </a:p>
          <a:p>
            <a:pPr>
              <a:buFont typeface="Wingdings" pitchFamily="2" charset="2"/>
              <a:buChar char="ü"/>
            </a:pPr>
            <a:r>
              <a:rPr lang="el-GR" dirty="0"/>
              <a:t>Να εξετάσει την </a:t>
            </a:r>
            <a:r>
              <a:rPr lang="el-GR" dirty="0" err="1"/>
              <a:t>επιλεξιμότητα</a:t>
            </a:r>
            <a:r>
              <a:rPr lang="el-GR" dirty="0"/>
              <a:t> της πρότασης ως προς τα επιμέρους κριτήρια.</a:t>
            </a:r>
          </a:p>
          <a:p>
            <a:pPr>
              <a:buNone/>
            </a:pPr>
            <a:endParaRPr lang="el-GR" dirty="0"/>
          </a:p>
          <a:p>
            <a:pPr lvl="0">
              <a:buNone/>
            </a:pPr>
            <a:endParaRPr lang="el-GR" sz="2000" dirty="0"/>
          </a:p>
          <a:p>
            <a:pPr>
              <a:lnSpc>
                <a:spcPct val="110000"/>
              </a:lnSpc>
              <a:buNone/>
            </a:pPr>
            <a:endParaRPr lang="el-GR" sz="2000" dirty="0"/>
          </a:p>
        </p:txBody>
      </p:sp>
    </p:spTree>
  </p:cSld>
  <p:clrMapOvr>
    <a:masterClrMapping/>
  </p:clrMapOvr>
  <p:transition spd="slow">
    <p:fade/>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a:xfrm>
            <a:off x="1991544" y="476672"/>
            <a:ext cx="8784976" cy="864096"/>
          </a:xfrm>
        </p:spPr>
        <p:txBody>
          <a:bodyPr>
            <a:normAutofit fontScale="90000"/>
          </a:bodyPr>
          <a:lstStyle/>
          <a:p>
            <a:r>
              <a:rPr lang="el-GR" dirty="0"/>
              <a:t>Η δομή των κριτηρίων αναλυτικότερα</a:t>
            </a:r>
          </a:p>
        </p:txBody>
      </p:sp>
      <p:sp>
        <p:nvSpPr>
          <p:cNvPr id="3" name="2 - Θέση περιεχομένου"/>
          <p:cNvSpPr>
            <a:spLocks noGrp="1"/>
          </p:cNvSpPr>
          <p:nvPr>
            <p:ph idx="1"/>
          </p:nvPr>
        </p:nvSpPr>
        <p:spPr>
          <a:xfrm>
            <a:off x="1343472" y="1556792"/>
            <a:ext cx="9433048" cy="4176464"/>
          </a:xfrm>
          <a:noFill/>
        </p:spPr>
        <p:style>
          <a:lnRef idx="1">
            <a:schemeClr val="accent2"/>
          </a:lnRef>
          <a:fillRef idx="2">
            <a:schemeClr val="accent2"/>
          </a:fillRef>
          <a:effectRef idx="1">
            <a:schemeClr val="accent2"/>
          </a:effectRef>
          <a:fontRef idx="minor">
            <a:schemeClr val="dk1"/>
          </a:fontRef>
        </p:style>
        <p:txBody>
          <a:bodyPr>
            <a:noAutofit/>
          </a:bodyPr>
          <a:lstStyle/>
          <a:p>
            <a:pPr marL="95250" lvl="2" indent="-33338">
              <a:buNone/>
            </a:pPr>
            <a:r>
              <a:rPr lang="el-GR" sz="1800" b="1" dirty="0"/>
              <a:t>ΣΤΑΔΙΟ Β΄: </a:t>
            </a:r>
            <a:r>
              <a:rPr lang="el-GR" sz="1800" dirty="0"/>
              <a:t>Αξιολόγηση των προτάσεων ανά ομάδα κριτηρίων</a:t>
            </a:r>
            <a:r>
              <a:rPr lang="en-US" sz="1800" dirty="0"/>
              <a:t>.</a:t>
            </a:r>
            <a:endParaRPr lang="el-GR" sz="1800" dirty="0"/>
          </a:p>
          <a:p>
            <a:pPr>
              <a:buNone/>
            </a:pPr>
            <a:endParaRPr lang="el-GR" dirty="0"/>
          </a:p>
          <a:p>
            <a:pPr marL="93663" indent="0">
              <a:buNone/>
            </a:pPr>
            <a:r>
              <a:rPr lang="el-GR" b="1" dirty="0"/>
              <a:t>1</a:t>
            </a:r>
            <a:r>
              <a:rPr lang="el-GR" b="1" baseline="30000" dirty="0"/>
              <a:t>η</a:t>
            </a:r>
            <a:r>
              <a:rPr lang="el-GR" b="1" dirty="0"/>
              <a:t> ΟΜΑΔΑ ΚΡΙΤΗΡΙΩΝ:</a:t>
            </a:r>
            <a:r>
              <a:rPr lang="el-GR" dirty="0"/>
              <a:t> Εμπλεκόμενοι φορείς και πληρότητα περιεχομένου της πρότασης.</a:t>
            </a:r>
          </a:p>
          <a:p>
            <a:pPr>
              <a:buNone/>
            </a:pPr>
            <a:endParaRPr lang="el-GR" dirty="0"/>
          </a:p>
          <a:p>
            <a:pPr>
              <a:buNone/>
            </a:pPr>
            <a:r>
              <a:rPr lang="el-GR" u="sng" dirty="0"/>
              <a:t>Αξιολογείται:</a:t>
            </a:r>
            <a:endParaRPr lang="el-GR" dirty="0"/>
          </a:p>
          <a:p>
            <a:pPr marL="0" indent="0">
              <a:buNone/>
            </a:pPr>
            <a:r>
              <a:rPr lang="el-GR" dirty="0"/>
              <a:t> Η αρμοδιότητα του δικαιούχου να υλοποιήσει την πράξη.</a:t>
            </a:r>
          </a:p>
          <a:p>
            <a:pPr marL="0" indent="0">
              <a:buNone/>
            </a:pPr>
            <a:r>
              <a:rPr lang="el-GR" dirty="0"/>
              <a:t> Η αρμοδιότητα του φορέα λειτουργίας και συντήρησης.</a:t>
            </a:r>
          </a:p>
          <a:p>
            <a:pPr marL="0" indent="0">
              <a:buNone/>
            </a:pPr>
            <a:r>
              <a:rPr lang="el-GR" dirty="0"/>
              <a:t> Η πληρότητα και σαφήνεια του φυσικού αντικειμένου της πράξης.</a:t>
            </a:r>
          </a:p>
          <a:p>
            <a:pPr marL="0" indent="0">
              <a:buNone/>
            </a:pPr>
            <a:r>
              <a:rPr lang="el-GR" dirty="0"/>
              <a:t>Η </a:t>
            </a:r>
            <a:r>
              <a:rPr lang="el-GR" dirty="0" err="1"/>
              <a:t>ρεαλιστικότητα</a:t>
            </a:r>
            <a:r>
              <a:rPr lang="el-GR" dirty="0"/>
              <a:t> του χρονοδιαγράμματος</a:t>
            </a:r>
            <a:endParaRPr lang="el-GR" sz="2000" dirty="0"/>
          </a:p>
          <a:p>
            <a:pPr>
              <a:buNone/>
            </a:pPr>
            <a:endParaRPr lang="el-GR" sz="2000" dirty="0"/>
          </a:p>
          <a:p>
            <a:pPr lvl="0">
              <a:buNone/>
            </a:pPr>
            <a:endParaRPr lang="el-GR" sz="2000" dirty="0"/>
          </a:p>
          <a:p>
            <a:pPr>
              <a:lnSpc>
                <a:spcPct val="110000"/>
              </a:lnSpc>
              <a:buNone/>
            </a:pPr>
            <a:endParaRPr lang="el-GR" sz="2000" dirty="0"/>
          </a:p>
        </p:txBody>
      </p:sp>
    </p:spTree>
  </p:cSld>
  <p:clrMapOvr>
    <a:masterClrMapping/>
  </p:clrMapOvr>
  <p:transition spd="slow">
    <p:fade/>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a:xfrm>
            <a:off x="1343472" y="260648"/>
            <a:ext cx="9361040" cy="864096"/>
          </a:xfrm>
        </p:spPr>
        <p:txBody>
          <a:bodyPr>
            <a:normAutofit/>
          </a:bodyPr>
          <a:lstStyle/>
          <a:p>
            <a:r>
              <a:rPr lang="el-GR" sz="4300" dirty="0"/>
              <a:t>Η δομή των κριτηρίων αναλυτικότερα</a:t>
            </a:r>
          </a:p>
        </p:txBody>
      </p:sp>
      <p:sp>
        <p:nvSpPr>
          <p:cNvPr id="3" name="2 - Θέση περιεχομένου"/>
          <p:cNvSpPr>
            <a:spLocks noGrp="1"/>
          </p:cNvSpPr>
          <p:nvPr>
            <p:ph idx="1"/>
          </p:nvPr>
        </p:nvSpPr>
        <p:spPr>
          <a:xfrm>
            <a:off x="911424" y="1281445"/>
            <a:ext cx="10225136" cy="4667835"/>
          </a:xfrm>
          <a:noFill/>
        </p:spPr>
        <p:style>
          <a:lnRef idx="1">
            <a:schemeClr val="accent2"/>
          </a:lnRef>
          <a:fillRef idx="2">
            <a:schemeClr val="accent2"/>
          </a:fillRef>
          <a:effectRef idx="1">
            <a:schemeClr val="accent2"/>
          </a:effectRef>
          <a:fontRef idx="minor">
            <a:schemeClr val="dk1"/>
          </a:fontRef>
        </p:style>
        <p:txBody>
          <a:bodyPr>
            <a:noAutofit/>
          </a:bodyPr>
          <a:lstStyle/>
          <a:p>
            <a:pPr marL="95250" lvl="2" indent="-33338">
              <a:buNone/>
            </a:pPr>
            <a:r>
              <a:rPr lang="el-GR" sz="1600" b="1" dirty="0"/>
              <a:t>ΣΤΑΔΙΟ Β΄: </a:t>
            </a:r>
            <a:r>
              <a:rPr lang="el-GR" sz="1600" dirty="0"/>
              <a:t>Αξιολόγηση των προτάσεων ανά ομάδα κριτηρίων.</a:t>
            </a:r>
          </a:p>
          <a:p>
            <a:pPr>
              <a:buNone/>
            </a:pPr>
            <a:endParaRPr lang="el-GR" sz="1600" dirty="0"/>
          </a:p>
          <a:p>
            <a:pPr marL="263525" indent="-169863">
              <a:buNone/>
            </a:pPr>
            <a:r>
              <a:rPr lang="el-GR" sz="1600" b="1" dirty="0"/>
              <a:t>2</a:t>
            </a:r>
            <a:r>
              <a:rPr lang="el-GR" sz="1600" b="1" baseline="30000" dirty="0"/>
              <a:t>η</a:t>
            </a:r>
            <a:r>
              <a:rPr lang="el-GR" sz="1600" b="1" dirty="0"/>
              <a:t> ΟΜΑΔΑ ΚΡΙΤΗΡΙΩΝ: </a:t>
            </a:r>
            <a:r>
              <a:rPr lang="el-GR" sz="1600" dirty="0"/>
              <a:t>Ενσωμάτωση οριζόντιων πολιτικών και τήρηση θεσμικού πλαισίου.</a:t>
            </a:r>
          </a:p>
          <a:p>
            <a:pPr>
              <a:buNone/>
            </a:pPr>
            <a:r>
              <a:rPr lang="el-GR" sz="1600" u="sng" dirty="0"/>
              <a:t>Εξετάζεται:</a:t>
            </a:r>
          </a:p>
          <a:p>
            <a:pPr lvl="0"/>
            <a:r>
              <a:rPr lang="el-GR" sz="1600" dirty="0"/>
              <a:t>Η τήρηση θεσμικού πλαισίου ως προς τις δημόσιες συμβάσεις έργων, μελετών, προμηθειών και υπηρεσιών</a:t>
            </a:r>
          </a:p>
          <a:p>
            <a:pPr lvl="0"/>
            <a:r>
              <a:rPr lang="el-GR" sz="1600" dirty="0"/>
              <a:t>Η τήρηση θεσμικού πλαισίου πλην δημοσίων συμβάσεων</a:t>
            </a:r>
          </a:p>
          <a:p>
            <a:pPr lvl="0"/>
            <a:r>
              <a:rPr lang="el-GR" sz="1600" dirty="0"/>
              <a:t>Η συμβατότητα της πράξης με τους κανόνες του ανταγωνισμού και των κρατικών ενισχύσεων </a:t>
            </a:r>
          </a:p>
          <a:p>
            <a:pPr lvl="0"/>
            <a:r>
              <a:rPr lang="el-GR" sz="1600" dirty="0"/>
              <a:t>Η αειφόρος ανάπτυξη</a:t>
            </a:r>
          </a:p>
          <a:p>
            <a:pPr lvl="0"/>
            <a:r>
              <a:rPr lang="el-GR" sz="1600" dirty="0"/>
              <a:t>Η προάσπιση και προαγωγή της ισότητας μεταξύ ανδρών και γυναικών</a:t>
            </a:r>
          </a:p>
          <a:p>
            <a:pPr lvl="0"/>
            <a:r>
              <a:rPr lang="el-GR" sz="1600" dirty="0"/>
              <a:t>Η αποτροπή κάθε διάκρισης λόγω φύλου, φυλετικής ή </a:t>
            </a:r>
            <a:r>
              <a:rPr lang="el-GR" sz="1600" dirty="0" err="1"/>
              <a:t>εθνοτικής</a:t>
            </a:r>
            <a:r>
              <a:rPr lang="el-GR" sz="1600" dirty="0"/>
              <a:t> καταγωγής, θρησκείας ή πεποιθήσεων, αναπηρίας, ηλικίας ή γενετήσιου προσανατολισμού</a:t>
            </a:r>
          </a:p>
          <a:p>
            <a:pPr lvl="0"/>
            <a:r>
              <a:rPr lang="el-GR" sz="1600" dirty="0"/>
              <a:t>Η εξασφάλιση της προσβασιμότητας των ατόμων με αναπηρία</a:t>
            </a:r>
            <a:endParaRPr lang="el-GR" u="sng" dirty="0"/>
          </a:p>
          <a:p>
            <a:pPr lvl="0">
              <a:buNone/>
            </a:pPr>
            <a:endParaRPr lang="el-GR" sz="2000" dirty="0"/>
          </a:p>
          <a:p>
            <a:pPr>
              <a:lnSpc>
                <a:spcPct val="110000"/>
              </a:lnSpc>
              <a:buNone/>
            </a:pPr>
            <a:endParaRPr lang="el-GR" sz="2000" dirty="0"/>
          </a:p>
        </p:txBody>
      </p:sp>
    </p:spTree>
  </p:cSld>
  <p:clrMapOvr>
    <a:masterClrMapping/>
  </p:clrMapOvr>
  <p:transition spd="slow">
    <p:fade/>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a:xfrm>
            <a:off x="1919536" y="476672"/>
            <a:ext cx="8706961" cy="864096"/>
          </a:xfrm>
        </p:spPr>
        <p:txBody>
          <a:bodyPr>
            <a:normAutofit fontScale="90000"/>
          </a:bodyPr>
          <a:lstStyle/>
          <a:p>
            <a:r>
              <a:rPr lang="el-GR" dirty="0"/>
              <a:t>Η δομή των κριτηρίων αναλυτικότερα</a:t>
            </a:r>
          </a:p>
        </p:txBody>
      </p:sp>
      <p:sp>
        <p:nvSpPr>
          <p:cNvPr id="3" name="2 - Θέση περιεχομένου"/>
          <p:cNvSpPr>
            <a:spLocks noGrp="1"/>
          </p:cNvSpPr>
          <p:nvPr>
            <p:ph idx="1"/>
          </p:nvPr>
        </p:nvSpPr>
        <p:spPr>
          <a:xfrm>
            <a:off x="1343472" y="1628800"/>
            <a:ext cx="9721080" cy="4176464"/>
          </a:xfrm>
          <a:noFill/>
        </p:spPr>
        <p:style>
          <a:lnRef idx="1">
            <a:schemeClr val="accent2"/>
          </a:lnRef>
          <a:fillRef idx="2">
            <a:schemeClr val="accent2"/>
          </a:fillRef>
          <a:effectRef idx="1">
            <a:schemeClr val="accent2"/>
          </a:effectRef>
          <a:fontRef idx="minor">
            <a:schemeClr val="dk1"/>
          </a:fontRef>
        </p:style>
        <p:txBody>
          <a:bodyPr>
            <a:noAutofit/>
          </a:bodyPr>
          <a:lstStyle/>
          <a:p>
            <a:pPr marL="95250" lvl="2" indent="-33338">
              <a:buNone/>
            </a:pPr>
            <a:r>
              <a:rPr lang="el-GR" sz="1600" b="1" dirty="0"/>
              <a:t>ΣΤΑΔΙΟ Β΄: </a:t>
            </a:r>
            <a:r>
              <a:rPr lang="el-GR" sz="1600" dirty="0"/>
              <a:t>Αξιολόγηση των προτάσεων ανά ομάδα κριτηρίων.</a:t>
            </a:r>
          </a:p>
          <a:p>
            <a:pPr>
              <a:buNone/>
            </a:pPr>
            <a:endParaRPr lang="el-GR" sz="1600" dirty="0"/>
          </a:p>
          <a:p>
            <a:pPr marL="93663" indent="0">
              <a:buNone/>
            </a:pPr>
            <a:r>
              <a:rPr lang="el-GR" sz="1600" b="1" dirty="0"/>
              <a:t>3</a:t>
            </a:r>
            <a:r>
              <a:rPr lang="el-GR" sz="1600" b="1" baseline="30000" dirty="0"/>
              <a:t>η</a:t>
            </a:r>
            <a:r>
              <a:rPr lang="el-GR" sz="1600" b="1" dirty="0"/>
              <a:t> ΟΜΑΔΑ ΚΡΙΤΗΡΙΩΝ: </a:t>
            </a:r>
            <a:r>
              <a:rPr lang="el-GR" sz="1600" dirty="0"/>
              <a:t>Σκοπιμότητα πράξης.</a:t>
            </a:r>
          </a:p>
          <a:p>
            <a:pPr marL="93663" indent="0">
              <a:buNone/>
            </a:pPr>
            <a:endParaRPr lang="el-GR" sz="1600" dirty="0"/>
          </a:p>
          <a:p>
            <a:pPr>
              <a:buNone/>
            </a:pPr>
            <a:r>
              <a:rPr lang="el-GR" sz="1600" u="sng" dirty="0"/>
              <a:t>Εξετάζεται:</a:t>
            </a:r>
          </a:p>
          <a:p>
            <a:pPr lvl="0"/>
            <a:r>
              <a:rPr lang="el-GR" sz="1600" dirty="0"/>
              <a:t>Η αναγκαιότητα υλοποίησης της πράξης.</a:t>
            </a:r>
          </a:p>
          <a:p>
            <a:pPr lvl="0"/>
            <a:r>
              <a:rPr lang="el-GR" sz="1600" dirty="0"/>
              <a:t>Η αποτελεσματικότητα.</a:t>
            </a:r>
          </a:p>
          <a:p>
            <a:pPr lvl="0"/>
            <a:r>
              <a:rPr lang="el-GR" sz="1600" dirty="0"/>
              <a:t>Η αποδοτικότητα.</a:t>
            </a:r>
          </a:p>
          <a:p>
            <a:pPr lvl="0"/>
            <a:r>
              <a:rPr lang="el-GR" sz="1600" dirty="0"/>
              <a:t>Η βιωσιμότητα, λειτουργικότητα, αξιοποίηση.</a:t>
            </a:r>
          </a:p>
          <a:p>
            <a:pPr lvl="0"/>
            <a:r>
              <a:rPr lang="el-GR" sz="1600" dirty="0"/>
              <a:t>Η καινοτομία.</a:t>
            </a:r>
          </a:p>
          <a:p>
            <a:pPr>
              <a:buNone/>
            </a:pPr>
            <a:endParaRPr lang="el-GR" sz="2000" dirty="0"/>
          </a:p>
          <a:p>
            <a:pPr lvl="0">
              <a:buNone/>
            </a:pPr>
            <a:endParaRPr lang="el-GR" sz="2000" dirty="0"/>
          </a:p>
          <a:p>
            <a:pPr>
              <a:lnSpc>
                <a:spcPct val="110000"/>
              </a:lnSpc>
              <a:buNone/>
            </a:pPr>
            <a:endParaRPr lang="el-GR" sz="2000" dirty="0"/>
          </a:p>
        </p:txBody>
      </p:sp>
    </p:spTree>
  </p:cSld>
  <p:clrMapOvr>
    <a:masterClrMapping/>
  </p:clrMapOvr>
  <p:transition spd="slow">
    <p:fade/>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 Τίτλος"/>
          <p:cNvSpPr>
            <a:spLocks noGrp="1"/>
          </p:cNvSpPr>
          <p:nvPr>
            <p:ph type="title"/>
          </p:nvPr>
        </p:nvSpPr>
        <p:spPr>
          <a:xfrm>
            <a:off x="1811524" y="355472"/>
            <a:ext cx="8568952" cy="864096"/>
          </a:xfrm>
        </p:spPr>
        <p:txBody>
          <a:bodyPr>
            <a:normAutofit fontScale="90000"/>
          </a:bodyPr>
          <a:lstStyle/>
          <a:p>
            <a:r>
              <a:rPr lang="el-GR" dirty="0"/>
              <a:t>Η δομή των κριτηρίων αναλυτικότερα</a:t>
            </a:r>
          </a:p>
        </p:txBody>
      </p:sp>
      <p:sp>
        <p:nvSpPr>
          <p:cNvPr id="3" name="2 - Θέση περιεχομένου"/>
          <p:cNvSpPr>
            <a:spLocks noGrp="1"/>
          </p:cNvSpPr>
          <p:nvPr>
            <p:ph idx="1"/>
          </p:nvPr>
        </p:nvSpPr>
        <p:spPr>
          <a:xfrm>
            <a:off x="1199456" y="1484784"/>
            <a:ext cx="9793088" cy="4585696"/>
          </a:xfrm>
          <a:noFill/>
        </p:spPr>
        <p:style>
          <a:lnRef idx="1">
            <a:schemeClr val="accent2"/>
          </a:lnRef>
          <a:fillRef idx="2">
            <a:schemeClr val="accent2"/>
          </a:fillRef>
          <a:effectRef idx="1">
            <a:schemeClr val="accent2"/>
          </a:effectRef>
          <a:fontRef idx="minor">
            <a:schemeClr val="dk1"/>
          </a:fontRef>
        </p:style>
        <p:txBody>
          <a:bodyPr>
            <a:noAutofit/>
          </a:bodyPr>
          <a:lstStyle/>
          <a:p>
            <a:pPr marL="95250" lvl="2" indent="-33338">
              <a:buNone/>
            </a:pPr>
            <a:r>
              <a:rPr lang="el-GR" sz="1800" b="1" dirty="0"/>
              <a:t>ΣΤΑΔΙΟ Β΄: </a:t>
            </a:r>
            <a:r>
              <a:rPr lang="el-GR" sz="1800" dirty="0"/>
              <a:t>Αξιολόγηση των προτάσεων ανά ομάδα κριτηρίων.</a:t>
            </a:r>
          </a:p>
          <a:p>
            <a:pPr marL="93663" indent="0">
              <a:buNone/>
            </a:pPr>
            <a:endParaRPr lang="el-GR" b="1" dirty="0"/>
          </a:p>
          <a:p>
            <a:pPr marL="93663" indent="0">
              <a:buNone/>
            </a:pPr>
            <a:r>
              <a:rPr lang="el-GR" b="1" dirty="0"/>
              <a:t>4</a:t>
            </a:r>
            <a:r>
              <a:rPr lang="el-GR" b="1" baseline="30000" dirty="0"/>
              <a:t>η</a:t>
            </a:r>
            <a:r>
              <a:rPr lang="el-GR" b="1" dirty="0"/>
              <a:t> ΟΜΑΔΑ ΚΡΙΤΗΡΙΩΝ:</a:t>
            </a:r>
            <a:r>
              <a:rPr lang="el-GR" dirty="0"/>
              <a:t> Ωριμότητα.</a:t>
            </a:r>
          </a:p>
          <a:p>
            <a:pPr marL="93663" indent="0">
              <a:buNone/>
            </a:pPr>
            <a:endParaRPr lang="el-GR" dirty="0"/>
          </a:p>
          <a:p>
            <a:pPr>
              <a:buNone/>
            </a:pPr>
            <a:r>
              <a:rPr lang="el-GR" u="sng" dirty="0"/>
              <a:t>Τα κριτήρια καλύπτουν:</a:t>
            </a:r>
          </a:p>
          <a:p>
            <a:pPr>
              <a:buNone/>
            </a:pPr>
            <a:endParaRPr lang="el-GR" u="sng" dirty="0"/>
          </a:p>
          <a:p>
            <a:pPr lvl="0"/>
            <a:r>
              <a:rPr lang="el-GR" dirty="0"/>
              <a:t>Το στάδιο εξέλιξης των απαιτούμενων ενεργειών ωρίμανσης της πράξης.</a:t>
            </a:r>
          </a:p>
          <a:p>
            <a:pPr lvl="0"/>
            <a:r>
              <a:rPr lang="el-GR" dirty="0"/>
              <a:t>Τον βαθμό προόδου διοικητικών ή άλλων ενεργειών.</a:t>
            </a:r>
          </a:p>
          <a:p>
            <a:pPr>
              <a:buNone/>
            </a:pPr>
            <a:endParaRPr lang="el-GR" sz="2000" dirty="0"/>
          </a:p>
          <a:p>
            <a:pPr lvl="0">
              <a:buNone/>
            </a:pPr>
            <a:endParaRPr lang="el-GR" sz="2000" dirty="0"/>
          </a:p>
          <a:p>
            <a:pPr>
              <a:lnSpc>
                <a:spcPct val="110000"/>
              </a:lnSpc>
              <a:buNone/>
            </a:pPr>
            <a:endParaRPr lang="el-GR" sz="2000" dirty="0"/>
          </a:p>
        </p:txBody>
      </p:sp>
    </p:spTree>
  </p:cSld>
  <p:clrMapOvr>
    <a:masterClrMapping/>
  </p:clrMapOvr>
  <p:transition spd="slow">
    <p:fade/>
  </p:transition>
</p:sld>
</file>

<file path=ppt/theme/theme1.xml><?xml version="1.0" encoding="utf-8"?>
<a:theme xmlns:a="http://schemas.openxmlformats.org/drawingml/2006/main" name="Retrospect">
  <a:themeElements>
    <a:clrScheme name="Retrospect">
      <a:dk1>
        <a:srgbClr val="000000"/>
      </a:dk1>
      <a:lt1>
        <a:sysClr val="window" lastClr="FFFFFF"/>
      </a:lt1>
      <a:dk2>
        <a:srgbClr val="637052"/>
      </a:dk2>
      <a:lt2>
        <a:srgbClr val="CCDDEA"/>
      </a:lt2>
      <a:accent1>
        <a:srgbClr val="E48312"/>
      </a:accent1>
      <a:accent2>
        <a:srgbClr val="BD582C"/>
      </a:accent2>
      <a:accent3>
        <a:srgbClr val="865640"/>
      </a:accent3>
      <a:accent4>
        <a:srgbClr val="9B8357"/>
      </a:accent4>
      <a:accent5>
        <a:srgbClr val="C2BC80"/>
      </a:accent5>
      <a:accent6>
        <a:srgbClr val="94A088"/>
      </a:accent6>
      <a:hlink>
        <a:srgbClr val="2998E3"/>
      </a:hlink>
      <a:folHlink>
        <a:srgbClr val="8C8C8C"/>
      </a:folHlink>
    </a:clrScheme>
    <a:fontScheme name="Retrospect">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name="Retrospect" id="{5F128B03-DCCA-4EEB-AB3B-CF2899314A46}" vid="{3F1AAB62-24C6-49D2-8E01-B56FAC9A3DCD}"/>
    </a:ext>
  </a:extLst>
</a:theme>
</file>

<file path=docProps/app.xml><?xml version="1.0" encoding="utf-8"?>
<Properties xmlns="http://schemas.openxmlformats.org/officeDocument/2006/extended-properties" xmlns:vt="http://schemas.openxmlformats.org/officeDocument/2006/docPropsVTypes">
  <Template>Retrospect</Template>
  <TotalTime>583</TotalTime>
  <Words>3688</Words>
  <Application>Microsoft Office PowerPoint</Application>
  <PresentationFormat>Ευρεία οθόνη</PresentationFormat>
  <Paragraphs>595</Paragraphs>
  <Slides>18</Slides>
  <Notes>0</Notes>
  <HiddenSlides>0</HiddenSlides>
  <MMClips>0</MMClips>
  <ScaleCrop>false</ScaleCrop>
  <HeadingPairs>
    <vt:vector size="6" baseType="variant">
      <vt:variant>
        <vt:lpstr>Γραμματοσειρές που χρησιμοποιούνται</vt:lpstr>
      </vt:variant>
      <vt:variant>
        <vt:i4>6</vt:i4>
      </vt:variant>
      <vt:variant>
        <vt:lpstr>Θέμα</vt:lpstr>
      </vt:variant>
      <vt:variant>
        <vt:i4>1</vt:i4>
      </vt:variant>
      <vt:variant>
        <vt:lpstr>Τίτλοι διαφανειών</vt:lpstr>
      </vt:variant>
      <vt:variant>
        <vt:i4>18</vt:i4>
      </vt:variant>
    </vt:vector>
  </HeadingPairs>
  <TitlesOfParts>
    <vt:vector size="25" baseType="lpstr">
      <vt:lpstr>Arial Greek</vt:lpstr>
      <vt:lpstr>Calibri</vt:lpstr>
      <vt:lpstr>Calibri Light</vt:lpstr>
      <vt:lpstr>Times New Roman</vt:lpstr>
      <vt:lpstr>Verdana</vt:lpstr>
      <vt:lpstr>Wingdings</vt:lpstr>
      <vt:lpstr>Retrospect</vt:lpstr>
      <vt:lpstr>1η Συνεδρίαση Επιτροπής Παρακολούθησης Π Π Στερεά Ελλάδα 2021-2027</vt:lpstr>
      <vt:lpstr>Διαδικασία </vt:lpstr>
      <vt:lpstr>Μεθοδολογία Αξιολόγησης</vt:lpstr>
      <vt:lpstr>Δομή Κριτηρίων Επιλογής Πράξεων</vt:lpstr>
      <vt:lpstr>Η δομή των κριτηρίων αναλυτικότερα</vt:lpstr>
      <vt:lpstr>Η δομή των κριτηρίων αναλυτικότερα</vt:lpstr>
      <vt:lpstr>Η δομή των κριτηρίων αναλυτικότερα</vt:lpstr>
      <vt:lpstr>Η δομή των κριτηρίων αναλυτικότερα</vt:lpstr>
      <vt:lpstr>Η δομή των κριτηρίων αναλυτικότερα</vt:lpstr>
      <vt:lpstr>Προσαρμογή κριτηρίων και προσδιορισμός τρόπου βαθμολόγησης </vt:lpstr>
      <vt:lpstr>Κριτήρια Αξιολόγησης προς έγκριση</vt:lpstr>
      <vt:lpstr>Φύλλα Αξιολόγησης </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Παρουσίαση του PowerPoint</vt:lpstr>
    </vt:vector>
  </TitlesOfParts>
  <Company>MOD</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1η Συνεδρίαση Επιτροπής Παρακολούθησης ΕΠ  Περιφέρειας Στερεάς Ελλάδας 2014-2020</dc:title>
  <dc:creator>ΓΙΩΡΓΟΣ ΤΑΓΚΟΥΛΗΣ</dc:creator>
  <cp:lastModifiedBy>ΛΥΤΡΑ ΔΗΜΗΤΡΑ</cp:lastModifiedBy>
  <cp:revision>93</cp:revision>
  <dcterms:created xsi:type="dcterms:W3CDTF">2015-06-24T08:54:36Z</dcterms:created>
  <dcterms:modified xsi:type="dcterms:W3CDTF">2022-11-14T07:16:27Z</dcterms:modified>
</cp:coreProperties>
</file>

<file path=docProps/thumbnail.jpeg>
</file>