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7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55" r:id="rId5"/>
    <p:sldMasterId id="2147484139" r:id="rId6"/>
    <p:sldMasterId id="2147484167" r:id="rId7"/>
  </p:sldMasterIdLst>
  <p:notesMasterIdLst>
    <p:notesMasterId r:id="rId22"/>
  </p:notesMasterIdLst>
  <p:handoutMasterIdLst>
    <p:handoutMasterId r:id="rId23"/>
  </p:handoutMasterIdLst>
  <p:sldIdLst>
    <p:sldId id="2106" r:id="rId8"/>
    <p:sldId id="2465" r:id="rId9"/>
    <p:sldId id="2468" r:id="rId10"/>
    <p:sldId id="2450" r:id="rId11"/>
    <p:sldId id="2453" r:id="rId12"/>
    <p:sldId id="2452" r:id="rId13"/>
    <p:sldId id="2422" r:id="rId14"/>
    <p:sldId id="2455" r:id="rId15"/>
    <p:sldId id="2456" r:id="rId16"/>
    <p:sldId id="2457" r:id="rId17"/>
    <p:sldId id="2462" r:id="rId18"/>
    <p:sldId id="2464" r:id="rId19"/>
    <p:sldId id="2460" r:id="rId20"/>
    <p:sldId id="2446" r:id="rId21"/>
  </p:sldIdLst>
  <p:sldSz cx="12192000" cy="6858000"/>
  <p:notesSz cx="6669088" cy="9928225"/>
  <p:custDataLst>
    <p:tags r:id="rId24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0" userDrawn="1">
          <p15:clr>
            <a:srgbClr val="A4A3A4"/>
          </p15:clr>
        </p15:guide>
        <p15:guide id="2" orient="horz" pos="203" userDrawn="1">
          <p15:clr>
            <a:srgbClr val="A4A3A4"/>
          </p15:clr>
        </p15:guide>
        <p15:guide id="3" orient="horz" pos="4071" userDrawn="1">
          <p15:clr>
            <a:srgbClr val="A4A3A4"/>
          </p15:clr>
        </p15:guide>
        <p15:guide id="4" orient="horz" pos="3883" userDrawn="1">
          <p15:clr>
            <a:srgbClr val="A4A3A4"/>
          </p15:clr>
        </p15:guide>
        <p15:guide id="5" pos="199" userDrawn="1">
          <p15:clr>
            <a:srgbClr val="A4A3A4"/>
          </p15:clr>
        </p15:guide>
        <p15:guide id="6" pos="74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ΕΥΘΥ" initials="ΕΥΘΥ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0099"/>
    <a:srgbClr val="CCCCFF"/>
    <a:srgbClr val="CCECFF"/>
    <a:srgbClr val="F0EFCF"/>
    <a:srgbClr val="DDDDDD"/>
    <a:srgbClr val="A50021"/>
    <a:srgbClr val="996633"/>
    <a:srgbClr val="0033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90" autoAdjust="0"/>
    <p:restoredTop sz="82791" autoAdjust="0"/>
  </p:normalViewPr>
  <p:slideViewPr>
    <p:cSldViewPr snapToGrid="0">
      <p:cViewPr varScale="1">
        <p:scale>
          <a:sx n="92" d="100"/>
          <a:sy n="92" d="100"/>
        </p:scale>
        <p:origin x="1506" y="78"/>
      </p:cViewPr>
      <p:guideLst>
        <p:guide orient="horz" pos="840"/>
        <p:guide orient="horz" pos="203"/>
        <p:guide orient="horz" pos="4071"/>
        <p:guide orient="horz" pos="3883"/>
        <p:guide pos="199"/>
        <p:guide pos="74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08438"/>
    </p:cViewPr>
  </p:sorterViewPr>
  <p:notesViewPr>
    <p:cSldViewPr snapToGrid="0">
      <p:cViewPr varScale="1">
        <p:scale>
          <a:sx n="78" d="100"/>
          <a:sy n="78" d="100"/>
        </p:scale>
        <p:origin x="-3366" y="-108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tags" Target="tags/tag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65959" y="9720295"/>
            <a:ext cx="358690" cy="1666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r" defTabSz="903915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CAC94BC2-ECE9-49DD-A108-A7F7B38C7F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1658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2475" y="4718885"/>
            <a:ext cx="5454939" cy="48966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680" tIns="44544" rIns="90680" bIns="445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</p:txBody>
      </p:sp>
      <p:sp>
        <p:nvSpPr>
          <p:cNvPr id="5120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450850" y="228600"/>
            <a:ext cx="7523163" cy="423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405626" y="9739343"/>
            <a:ext cx="219023" cy="1476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r" defTabSz="903915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A126D5C3-CD9C-49B8-9AB6-1A1E5C4F72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602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7800" indent="-177800" algn="l" rtl="0" eaLnBrk="0" fontAlgn="base" hangingPunct="0">
      <a:spcBef>
        <a:spcPct val="10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42900" indent="-163513" algn="l" rtl="0" eaLnBrk="0" fontAlgn="base" hangingPunct="0">
      <a:lnSpc>
        <a:spcPct val="85000"/>
      </a:lnSpc>
      <a:spcBef>
        <a:spcPct val="45000"/>
      </a:spcBef>
      <a:spcAft>
        <a:spcPct val="0"/>
      </a:spcAft>
      <a:buChar char="–"/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lnSpc>
        <a:spcPct val="85000"/>
      </a:lnSpc>
      <a:spcBef>
        <a:spcPct val="45000"/>
      </a:spcBef>
      <a:spcAft>
        <a:spcPct val="0"/>
      </a:spcAft>
      <a:buFont typeface="Webdings" pitchFamily="18" charset="2"/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lnSpc>
        <a:spcPct val="85000"/>
      </a:lnSpc>
      <a:spcBef>
        <a:spcPct val="45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1700"/>
            <a:fld id="{A4EBA8B4-5695-4DC4-8E8E-CE8B023DD507}" type="slidenum">
              <a:rPr lang="en-GB" altLang="el-GR" smtClean="0"/>
              <a:pPr defTabSz="901700"/>
              <a:t>0</a:t>
            </a:fld>
            <a:endParaRPr lang="en-GB" altLang="el-GR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450850" y="228600"/>
            <a:ext cx="7523163" cy="4232275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de-DE" altLang="el-G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734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0850" y="228600"/>
            <a:ext cx="7523163" cy="4232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391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6D5C3-CD9C-49B8-9AB6-1A1E5C4F727E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0391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872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0850" y="228600"/>
            <a:ext cx="7523163" cy="4232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391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6D5C3-CD9C-49B8-9AB6-1A1E5C4F727E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0391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3399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116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0850" y="228600"/>
            <a:ext cx="7523163" cy="4232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391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6D5C3-CD9C-49B8-9AB6-1A1E5C4F727E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0391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126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0850" y="228600"/>
            <a:ext cx="7523163" cy="4232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l-GR" sz="1200" kern="1200" dirty="0" smtClean="0"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391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6D5C3-CD9C-49B8-9AB6-1A1E5C4F727E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0391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3185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l-GR" sz="1000" dirty="0" smtClean="0">
                <a:latin typeface="Century Gothic" panose="020B0502020202020204" pitchFamily="34" charset="0"/>
              </a:rPr>
              <a:t>Θέσπιση Συμβούλιου Παρακολούθησης και Συντονισμού ΕΣΠA </a:t>
            </a:r>
            <a:r>
              <a:rPr lang="el-GR" sz="1000" b="0" dirty="0" smtClean="0">
                <a:latin typeface="Century Gothic" panose="020B0502020202020204" pitchFamily="34" charset="0"/>
              </a:rPr>
              <a:t>με αποστολή το συντονισμό των Ταμείων και των συνεργειών και συμπληρωματικότητάς τους.</a:t>
            </a:r>
          </a:p>
          <a:p>
            <a:pPr algn="l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el-GR" sz="1000" b="0" dirty="0" smtClean="0">
              <a:latin typeface="Century Gothic" panose="020B0502020202020204" pitchFamily="34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487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55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494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22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044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171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flipV="1">
            <a:off x="341925" y="6491607"/>
            <a:ext cx="9340704" cy="45719"/>
          </a:xfrm>
          <a:prstGeom prst="rect">
            <a:avLst/>
          </a:prstGeom>
          <a:solidFill>
            <a:srgbClr val="333399"/>
          </a:solidFill>
          <a:ln>
            <a:noFill/>
          </a:ln>
          <a:extLst/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l-GR" altLang="el-GR" sz="1000" smtClean="0"/>
          </a:p>
        </p:txBody>
      </p:sp>
      <p:sp>
        <p:nvSpPr>
          <p:cNvPr id="5" name="Line 84"/>
          <p:cNvSpPr>
            <a:spLocks noChangeShapeType="1"/>
          </p:cNvSpPr>
          <p:nvPr userDrawn="1"/>
        </p:nvSpPr>
        <p:spPr bwMode="auto">
          <a:xfrm>
            <a:off x="351693" y="2200275"/>
            <a:ext cx="1148666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 sz="1000"/>
          </a:p>
        </p:txBody>
      </p:sp>
      <p:sp>
        <p:nvSpPr>
          <p:cNvPr id="916550" name="Rectangle 70"/>
          <p:cNvSpPr>
            <a:spLocks noGrp="1" noChangeArrowheads="1"/>
          </p:cNvSpPr>
          <p:nvPr>
            <p:ph type="ctrTitle"/>
          </p:nvPr>
        </p:nvSpPr>
        <p:spPr>
          <a:xfrm>
            <a:off x="349739" y="2224089"/>
            <a:ext cx="9861061" cy="1525587"/>
          </a:xfrm>
        </p:spPr>
        <p:txBody>
          <a:bodyPr/>
          <a:lstStyle>
            <a:lvl1pPr>
              <a:lnSpc>
                <a:spcPct val="140000"/>
              </a:lnSpc>
              <a:defRPr sz="2400" b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1655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9739" y="4135438"/>
            <a:ext cx="9861061" cy="1695450"/>
          </a:xfrm>
        </p:spPr>
        <p:txBody>
          <a:bodyPr/>
          <a:lstStyle>
            <a:lvl1pPr marL="0" indent="0">
              <a:lnSpc>
                <a:spcPct val="140000"/>
              </a:lnSpc>
              <a:spcBef>
                <a:spcPct val="0"/>
              </a:spcBef>
              <a:buFontTx/>
              <a:buNone/>
              <a:defRPr sz="2000">
                <a:latin typeface="Tahoma" pitchFamily="34" charset="0"/>
              </a:defRPr>
            </a:lvl1pPr>
          </a:lstStyle>
          <a:p>
            <a:r>
              <a:rPr lang="en-GB"/>
              <a:t>Click to edit Master subtitle style</a:t>
            </a:r>
          </a:p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48" y="1568450"/>
            <a:ext cx="5449276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0493" y="1568450"/>
            <a:ext cx="5451231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392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06809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48" y="1568450"/>
            <a:ext cx="5449276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0493" y="1568450"/>
            <a:ext cx="5451231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l-GR">
              <a:solidFill>
                <a:srgbClr val="0F6FC6"/>
              </a:solidFill>
              <a:latin typeface="Century Gothic" panose="020B0502020202020204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38155" y="295731"/>
            <a:ext cx="105507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2651A581-5D48-4DDE-A74F-4994EA6FAA74}" type="slidenum">
              <a:rPr lang="el-GR" smtClean="0">
                <a:solidFill>
                  <a:prstClr val="white"/>
                </a:solidFill>
              </a:rPr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l-G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23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flipV="1">
            <a:off x="341925" y="6491607"/>
            <a:ext cx="9340704" cy="45719"/>
          </a:xfrm>
          <a:prstGeom prst="rect">
            <a:avLst/>
          </a:prstGeom>
          <a:solidFill>
            <a:srgbClr val="333399"/>
          </a:solidFill>
          <a:ln>
            <a:noFill/>
          </a:ln>
          <a:extLst/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l-GR" altLang="el-GR" sz="1000" smtClean="0"/>
          </a:p>
        </p:txBody>
      </p:sp>
      <p:sp>
        <p:nvSpPr>
          <p:cNvPr id="5" name="Line 84"/>
          <p:cNvSpPr>
            <a:spLocks noChangeShapeType="1"/>
          </p:cNvSpPr>
          <p:nvPr userDrawn="1"/>
        </p:nvSpPr>
        <p:spPr bwMode="auto">
          <a:xfrm>
            <a:off x="351693" y="2200275"/>
            <a:ext cx="1148666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 sz="1000"/>
          </a:p>
        </p:txBody>
      </p:sp>
      <p:sp>
        <p:nvSpPr>
          <p:cNvPr id="916550" name="Rectangle 70"/>
          <p:cNvSpPr>
            <a:spLocks noGrp="1" noChangeArrowheads="1"/>
          </p:cNvSpPr>
          <p:nvPr>
            <p:ph type="ctrTitle"/>
          </p:nvPr>
        </p:nvSpPr>
        <p:spPr>
          <a:xfrm>
            <a:off x="349739" y="2224089"/>
            <a:ext cx="9861061" cy="1525587"/>
          </a:xfrm>
        </p:spPr>
        <p:txBody>
          <a:bodyPr/>
          <a:lstStyle>
            <a:lvl1pPr>
              <a:lnSpc>
                <a:spcPct val="140000"/>
              </a:lnSpc>
              <a:defRPr sz="2400" b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1655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9739" y="4135438"/>
            <a:ext cx="9861061" cy="1695450"/>
          </a:xfrm>
        </p:spPr>
        <p:txBody>
          <a:bodyPr/>
          <a:lstStyle>
            <a:lvl1pPr marL="0" indent="0">
              <a:lnSpc>
                <a:spcPct val="140000"/>
              </a:lnSpc>
              <a:spcBef>
                <a:spcPct val="0"/>
              </a:spcBef>
              <a:buFontTx/>
              <a:buNone/>
              <a:defRPr sz="2000">
                <a:latin typeface="Tahoma" pitchFamily="34" charset="0"/>
              </a:defRPr>
            </a:lvl1pPr>
          </a:lstStyle>
          <a:p>
            <a:r>
              <a:rPr lang="en-GB"/>
              <a:t>Click to edit Master subtitle style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8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72591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631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9.xml"/><Relationship Id="rId7" Type="http://schemas.openxmlformats.org/officeDocument/2006/relationships/vmlDrawing" Target="../drawings/vmlDrawing2.vml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3.xml"/><Relationship Id="rId11" Type="http://schemas.openxmlformats.org/officeDocument/2006/relationships/tags" Target="../tags/tag11.xml"/><Relationship Id="rId5" Type="http://schemas.openxmlformats.org/officeDocument/2006/relationships/slideLayout" Target="../slideLayouts/slideLayout11.xml"/><Relationship Id="rId10" Type="http://schemas.openxmlformats.org/officeDocument/2006/relationships/tags" Target="../tags/tag10.xml"/><Relationship Id="rId4" Type="http://schemas.openxmlformats.org/officeDocument/2006/relationships/slideLayout" Target="../slideLayouts/slideLayout10.xml"/><Relationship Id="rId9" Type="http://schemas.openxmlformats.org/officeDocument/2006/relationships/tags" Target="../tags/tag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381187020"/>
              </p:ext>
            </p:ext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77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Picture 1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136"/>
          <p:cNvSpPr>
            <a:spLocks noGrp="1" noChangeArrowheads="1"/>
          </p:cNvSpPr>
          <p:nvPr>
            <p:ph type="title"/>
            <p:custDataLst>
              <p:tags r:id="rId9"/>
            </p:custDataLst>
          </p:nvPr>
        </p:nvSpPr>
        <p:spPr bwMode="auto">
          <a:xfrm>
            <a:off x="341924" y="428626"/>
            <a:ext cx="1148470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l-GR" smtClean="0"/>
              <a:t>Click to edit Master title style</a:t>
            </a:r>
          </a:p>
        </p:txBody>
      </p:sp>
      <p:sp>
        <p:nvSpPr>
          <p:cNvPr id="1027" name="Rectangle 140"/>
          <p:cNvSpPr>
            <a:spLocks noGrp="1" noChangeArrowheads="1"/>
          </p:cNvSpPr>
          <p:nvPr>
            <p:ph type="body" idx="1"/>
            <p:custDataLst>
              <p:tags r:id="rId10"/>
            </p:custDataLst>
          </p:nvPr>
        </p:nvSpPr>
        <p:spPr bwMode="auto">
          <a:xfrm>
            <a:off x="353647" y="1568450"/>
            <a:ext cx="11088076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l-GR" dirty="0" smtClean="0"/>
          </a:p>
          <a:p>
            <a:pPr lvl="2"/>
            <a:endParaRPr lang="en-GB" altLang="el-GR" dirty="0" smtClean="0"/>
          </a:p>
          <a:p>
            <a:pPr lvl="3"/>
            <a:endParaRPr lang="en-GB" altLang="el-GR" dirty="0" smtClean="0"/>
          </a:p>
          <a:p>
            <a:pPr lvl="3"/>
            <a:endParaRPr lang="en-GB" altLang="el-GR" dirty="0" smtClean="0"/>
          </a:p>
        </p:txBody>
      </p:sp>
      <p:sp>
        <p:nvSpPr>
          <p:cNvPr id="1030" name="Rectangle 193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auto">
          <a:xfrm>
            <a:off x="341924" y="6537325"/>
            <a:ext cx="11484708" cy="65085"/>
          </a:xfrm>
          <a:prstGeom prst="rect">
            <a:avLst/>
          </a:prstGeom>
          <a:solidFill>
            <a:srgbClr val="333399"/>
          </a:solidFill>
          <a:ln>
            <a:noFill/>
          </a:ln>
          <a:extLst/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l-GR" altLang="el-GR" sz="1000" smtClean="0"/>
          </a:p>
        </p:txBody>
      </p:sp>
      <p:sp>
        <p:nvSpPr>
          <p:cNvPr id="1031" name="Line 195"/>
          <p:cNvSpPr>
            <a:spLocks noChangeShapeType="1"/>
          </p:cNvSpPr>
          <p:nvPr userDrawn="1"/>
        </p:nvSpPr>
        <p:spPr bwMode="auto">
          <a:xfrm>
            <a:off x="341924" y="274906"/>
            <a:ext cx="11486661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23" r:id="rId2"/>
    <p:sldLayoutId id="2147484124" r:id="rId3"/>
    <p:sldLayoutId id="2147484125" r:id="rId4"/>
    <p:sldLayoutId id="2147484128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9pPr>
    </p:titleStyle>
    <p:bodyStyle>
      <a:lvl1pPr marL="182563" indent="-182563" algn="l" rtl="0" eaLnBrk="0" fontAlgn="base" hangingPunct="0">
        <a:spcBef>
          <a:spcPct val="100000"/>
        </a:spcBef>
        <a:spcAft>
          <a:spcPct val="0"/>
        </a:spcAft>
        <a:buClr>
          <a:schemeClr val="tx1"/>
        </a:buClr>
        <a:buSzPct val="110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145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2pPr>
      <a:lvl3pPr marL="808038" indent="-27146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Char char="•"/>
        <a:defRPr sz="1600">
          <a:solidFill>
            <a:schemeClr val="tx1"/>
          </a:solidFill>
          <a:latin typeface="+mn-lt"/>
        </a:defRPr>
      </a:lvl3pPr>
      <a:lvl4pPr marL="1262063" indent="-18891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Char char="-"/>
        <a:defRPr sz="1600">
          <a:solidFill>
            <a:schemeClr val="tx1"/>
          </a:solidFill>
          <a:latin typeface="+mn-lt"/>
        </a:defRPr>
      </a:lvl4pPr>
      <a:lvl5pPr marL="2608263" indent="-7794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5pPr>
      <a:lvl6pPr marL="30654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6pPr>
      <a:lvl7pPr marL="35226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7pPr>
      <a:lvl8pPr marL="39798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8pPr>
      <a:lvl9pPr marL="44370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2192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4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5253" y="927100"/>
            <a:ext cx="8457603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2489200"/>
            <a:ext cx="84576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7792" y="6365498"/>
            <a:ext cx="5146393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l-GR">
              <a:solidFill>
                <a:srgbClr val="0F6FC6"/>
              </a:solidFill>
              <a:latin typeface="Century Gothic" panose="020B0502020202020204"/>
            </a:endParaRP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0238155" y="295731"/>
            <a:ext cx="105507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pPr defTabSz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2651A581-5D48-4DDE-A74F-4994EA6FAA74}" type="slidenum">
              <a:rPr lang="el-GR" smtClean="0">
                <a:solidFill>
                  <a:prstClr val="white"/>
                </a:solidFill>
                <a:latin typeface="Century Gothic" panose="020B0502020202020204"/>
              </a:rPr>
              <a:pPr defTabSz="45720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l-GR">
              <a:solidFill>
                <a:prstClr val="white"/>
              </a:solidFill>
              <a:latin typeface="Century Gothic" panose="020B0502020202020204"/>
            </a:endParaRPr>
          </a:p>
        </p:txBody>
      </p:sp>
      <p:sp>
        <p:nvSpPr>
          <p:cNvPr id="18" name="Rectangle 82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 flipV="1">
            <a:off x="341924" y="6491606"/>
            <a:ext cx="11203377" cy="45719"/>
          </a:xfrm>
          <a:prstGeom prst="rect">
            <a:avLst/>
          </a:prstGeom>
          <a:solidFill>
            <a:srgbClr val="333399"/>
          </a:solidFill>
          <a:ln>
            <a:noFill/>
          </a:ln>
          <a:extLst/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l-GR" altLang="el-GR" sz="1000" smtClean="0"/>
          </a:p>
        </p:txBody>
      </p:sp>
    </p:spTree>
    <p:extLst>
      <p:ext uri="{BB962C8B-B14F-4D97-AF65-F5344CB8AC3E}">
        <p14:creationId xmlns:p14="http://schemas.microsoft.com/office/powerpoint/2010/main" val="3620074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/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57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136"/>
          <p:cNvSpPr>
            <a:spLocks noGrp="1" noChangeArrowheads="1"/>
          </p:cNvSpPr>
          <p:nvPr>
            <p:ph type="title"/>
            <p:custDataLst>
              <p:tags r:id="rId9"/>
            </p:custDataLst>
          </p:nvPr>
        </p:nvSpPr>
        <p:spPr bwMode="auto">
          <a:xfrm>
            <a:off x="341924" y="428626"/>
            <a:ext cx="1148470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l-GR" smtClean="0"/>
              <a:t>Click to edit Master title style</a:t>
            </a:r>
          </a:p>
        </p:txBody>
      </p:sp>
      <p:sp>
        <p:nvSpPr>
          <p:cNvPr id="1027" name="Rectangle 140"/>
          <p:cNvSpPr>
            <a:spLocks noGrp="1" noChangeArrowheads="1"/>
          </p:cNvSpPr>
          <p:nvPr>
            <p:ph type="body" idx="1"/>
            <p:custDataLst>
              <p:tags r:id="rId10"/>
            </p:custDataLst>
          </p:nvPr>
        </p:nvSpPr>
        <p:spPr bwMode="auto">
          <a:xfrm>
            <a:off x="353647" y="1568450"/>
            <a:ext cx="11088076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l-GR" dirty="0" smtClean="0"/>
          </a:p>
          <a:p>
            <a:pPr lvl="2"/>
            <a:endParaRPr lang="en-GB" altLang="el-GR" dirty="0" smtClean="0"/>
          </a:p>
          <a:p>
            <a:pPr lvl="3"/>
            <a:endParaRPr lang="en-GB" altLang="el-GR" dirty="0" smtClean="0"/>
          </a:p>
          <a:p>
            <a:pPr lvl="3"/>
            <a:endParaRPr lang="en-GB" altLang="el-GR" dirty="0" smtClean="0"/>
          </a:p>
        </p:txBody>
      </p:sp>
      <p:sp>
        <p:nvSpPr>
          <p:cNvPr id="1030" name="Rectangle 193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auto">
          <a:xfrm flipV="1">
            <a:off x="341924" y="6464967"/>
            <a:ext cx="11484708" cy="137443"/>
          </a:xfrm>
          <a:prstGeom prst="rect">
            <a:avLst/>
          </a:prstGeom>
          <a:solidFill>
            <a:srgbClr val="333399"/>
          </a:solidFill>
          <a:ln>
            <a:noFill/>
          </a:ln>
          <a:extLst/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l-GR" altLang="el-GR" sz="1000" smtClean="0"/>
          </a:p>
        </p:txBody>
      </p:sp>
      <p:sp>
        <p:nvSpPr>
          <p:cNvPr id="1031" name="Line 195"/>
          <p:cNvSpPr>
            <a:spLocks noChangeShapeType="1"/>
          </p:cNvSpPr>
          <p:nvPr userDrawn="1"/>
        </p:nvSpPr>
        <p:spPr bwMode="auto">
          <a:xfrm>
            <a:off x="341924" y="274906"/>
            <a:ext cx="11486661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 sz="1000"/>
          </a:p>
        </p:txBody>
      </p:sp>
    </p:spTree>
    <p:extLst>
      <p:ext uri="{BB962C8B-B14F-4D97-AF65-F5344CB8AC3E}">
        <p14:creationId xmlns:p14="http://schemas.microsoft.com/office/powerpoint/2010/main" val="119310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9pPr>
    </p:titleStyle>
    <p:bodyStyle>
      <a:lvl1pPr marL="182563" indent="-182563" algn="l" rtl="0" eaLnBrk="0" fontAlgn="base" hangingPunct="0">
        <a:spcBef>
          <a:spcPct val="100000"/>
        </a:spcBef>
        <a:spcAft>
          <a:spcPct val="0"/>
        </a:spcAft>
        <a:buClr>
          <a:schemeClr val="tx1"/>
        </a:buClr>
        <a:buSzPct val="110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145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2pPr>
      <a:lvl3pPr marL="808038" indent="-27146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Char char="•"/>
        <a:defRPr sz="1600">
          <a:solidFill>
            <a:schemeClr val="tx1"/>
          </a:solidFill>
          <a:latin typeface="+mn-lt"/>
        </a:defRPr>
      </a:lvl3pPr>
      <a:lvl4pPr marL="1262063" indent="-18891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Char char="-"/>
        <a:defRPr sz="1600">
          <a:solidFill>
            <a:schemeClr val="tx1"/>
          </a:solidFill>
          <a:latin typeface="+mn-lt"/>
        </a:defRPr>
      </a:lvl4pPr>
      <a:lvl5pPr marL="2608263" indent="-7794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5pPr>
      <a:lvl6pPr marL="30654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6pPr>
      <a:lvl7pPr marL="35226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7pPr>
      <a:lvl8pPr marL="39798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8pPr>
      <a:lvl9pPr marL="44370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slideLayout" Target="../slideLayouts/slideLayout5.xml"/><Relationship Id="rId7" Type="http://schemas.openxmlformats.org/officeDocument/2006/relationships/oleObject" Target="../embeddings/oleObject4.bin"/><Relationship Id="rId2" Type="http://schemas.openxmlformats.org/officeDocument/2006/relationships/tags" Target="../tags/tag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iss@mnec.gr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espa.g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hyperlink" Target="https://ec.europa.eu/regional_policy/el/information/legislation/regulations/" TargetMode="Externa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509154" y="2260349"/>
            <a:ext cx="11242963" cy="371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95000"/>
              </a:lnSpc>
            </a:pPr>
            <a:endParaRPr lang="el-GR" altLang="el-GR" sz="2400" dirty="0">
              <a:solidFill>
                <a:srgbClr val="2A2A7E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3200" i="1" dirty="0">
                <a:solidFill>
                  <a:srgbClr val="2A2A7E"/>
                </a:solidFill>
                <a:latin typeface="Century Gothic" panose="020B0502020202020204" pitchFamily="34" charset="0"/>
                <a:cs typeface="Arial" pitchFamily="34" charset="0"/>
              </a:rPr>
              <a:t>Σύστημα Διαχείρισης και Ελέγχου </a:t>
            </a:r>
            <a:endParaRPr lang="el-GR" sz="3200" i="1" dirty="0" smtClean="0">
              <a:solidFill>
                <a:srgbClr val="2A2A7E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el-GR" sz="3200" i="1" dirty="0" smtClean="0">
                <a:solidFill>
                  <a:srgbClr val="2A2A7E"/>
                </a:solidFill>
                <a:latin typeface="Century Gothic" panose="020B0502020202020204" pitchFamily="34" charset="0"/>
                <a:cs typeface="Arial" pitchFamily="34" charset="0"/>
              </a:rPr>
              <a:t>ΕΣΠΑ </a:t>
            </a:r>
            <a:r>
              <a:rPr lang="el-GR" sz="3200" i="1" dirty="0">
                <a:solidFill>
                  <a:srgbClr val="2A2A7E"/>
                </a:solidFill>
                <a:latin typeface="Century Gothic" panose="020B0502020202020204" pitchFamily="34" charset="0"/>
                <a:cs typeface="Arial" pitchFamily="34" charset="0"/>
              </a:rPr>
              <a:t>2021-2027</a:t>
            </a:r>
          </a:p>
          <a:p>
            <a:endParaRPr lang="el-GR" sz="2400" dirty="0" smtClean="0">
              <a:solidFill>
                <a:srgbClr val="2A2A7E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endParaRPr lang="en-US" sz="2000" dirty="0">
              <a:solidFill>
                <a:srgbClr val="2A2A7E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l">
              <a:lnSpc>
                <a:spcPct val="95000"/>
              </a:lnSpc>
              <a:spcBef>
                <a:spcPts val="600"/>
              </a:spcBef>
            </a:pPr>
            <a:r>
              <a:rPr lang="el-GR" altLang="el-GR" sz="1600" dirty="0" smtClean="0">
                <a:solidFill>
                  <a:srgbClr val="2A2A7E"/>
                </a:solidFill>
                <a:latin typeface="Century Gothic" panose="020B0502020202020204" pitchFamily="34" charset="0"/>
                <a:cs typeface="Arial" pitchFamily="34" charset="0"/>
              </a:rPr>
              <a:t>Αγγελική</a:t>
            </a:r>
            <a:r>
              <a:rPr lang="el-GR" altLang="el-GR" sz="2400" dirty="0" smtClean="0">
                <a:solidFill>
                  <a:srgbClr val="2A2A7E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  <a:r>
              <a:rPr lang="el-GR" altLang="el-GR" sz="1600" dirty="0" smtClean="0">
                <a:solidFill>
                  <a:srgbClr val="2A2A7E"/>
                </a:solidFill>
                <a:latin typeface="Century Gothic" panose="020B0502020202020204" pitchFamily="34" charset="0"/>
                <a:cs typeface="Arial" pitchFamily="34" charset="0"/>
              </a:rPr>
              <a:t>Ρωμανού</a:t>
            </a:r>
            <a:r>
              <a:rPr lang="el-GR" altLang="el-GR" sz="2400" dirty="0" smtClean="0">
                <a:solidFill>
                  <a:srgbClr val="2A2A7E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  <a:endParaRPr lang="en-US" altLang="el-GR" sz="1400" b="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l">
              <a:lnSpc>
                <a:spcPct val="95000"/>
              </a:lnSpc>
              <a:spcBef>
                <a:spcPts val="600"/>
              </a:spcBef>
            </a:pPr>
            <a:r>
              <a:rPr lang="el-GR" altLang="el-GR" sz="1400" b="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ΕΙΔΙΚΗ </a:t>
            </a:r>
            <a:r>
              <a:rPr lang="el-GR" alt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ΥΠΗΡΕΣΙΑ ΘΕΣΜΙΚΗΣ ΥΠΟΣΤΗΡΙΞΗΣ </a:t>
            </a:r>
          </a:p>
          <a:p>
            <a:pPr algn="l">
              <a:lnSpc>
                <a:spcPct val="95000"/>
              </a:lnSpc>
              <a:spcBef>
                <a:spcPts val="600"/>
              </a:spcBef>
            </a:pPr>
            <a:r>
              <a:rPr lang="el-GR" alt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ΕΘΝΙΚΗ ΑΡΧΗ ΣΥΝΤΟΝΙΣΜΟΥ</a:t>
            </a:r>
          </a:p>
          <a:p>
            <a:pPr algn="l">
              <a:lnSpc>
                <a:spcPct val="95000"/>
              </a:lnSpc>
              <a:spcBef>
                <a:spcPts val="600"/>
              </a:spcBef>
            </a:pPr>
            <a:r>
              <a:rPr lang="el-GR" alt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ΓΕΝΙΚΗ ΓΡΑΜΜΑΤΕΙΑ ΔΗΜΟΣΙΩΝ ΕΠΕΝΔΥΣΕΩΝ ΚΑΙ ΕΣΠΑ</a:t>
            </a:r>
            <a:endParaRPr lang="en-GB" altLang="el-GR" sz="1800" b="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55000"/>
              </a:spcBef>
            </a:pPr>
            <a:endParaRPr lang="en-GB" altLang="el-GR" sz="1800" b="0" dirty="0">
              <a:solidFill>
                <a:srgbClr val="00000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3076" name="Line 34"/>
          <p:cNvSpPr>
            <a:spLocks noChangeShapeType="1"/>
          </p:cNvSpPr>
          <p:nvPr/>
        </p:nvSpPr>
        <p:spPr bwMode="auto">
          <a:xfrm>
            <a:off x="1428751" y="2013239"/>
            <a:ext cx="9332913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/>
          </a:p>
        </p:txBody>
      </p:sp>
      <p:graphicFrame>
        <p:nvGraphicFramePr>
          <p:cNvPr id="3077" name="Rectangle 18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143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904" name="think-cell Slide" r:id="rId5" imgW="0" imgH="0" progId="">
                  <p:embed/>
                </p:oleObj>
              </mc:Choice>
              <mc:Fallback>
                <p:oleObj name="think-cell Slide" r:id="rId5" imgW="0" imgH="0" progId="">
                  <p:embed/>
                  <p:pic>
                    <p:nvPicPr>
                      <p:cNvPr id="0" name="AutoShape 368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37"/>
          <p:cNvSpPr>
            <a:spLocks noChangeArrowheads="1"/>
          </p:cNvSpPr>
          <p:nvPr/>
        </p:nvSpPr>
        <p:spPr bwMode="auto">
          <a:xfrm>
            <a:off x="9279849" y="6082508"/>
            <a:ext cx="1947608" cy="20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95000"/>
              </a:lnSpc>
              <a:spcBef>
                <a:spcPct val="55000"/>
              </a:spcBef>
            </a:pPr>
            <a:r>
              <a:rPr lang="el-GR" altLang="el-GR" sz="1400" b="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Νοέμβριος </a:t>
            </a:r>
            <a:r>
              <a:rPr lang="el-GR" altLang="el-GR" sz="1400" b="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2022</a:t>
            </a:r>
            <a:endParaRPr lang="en-GB" altLang="el-GR" sz="1400" b="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Εικόνα 1" descr="Logo_Anaptyxis_Ependyseon_doc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966" y="609206"/>
            <a:ext cx="2645410" cy="115692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Αντικείμενο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271453"/>
              </p:ext>
            </p:extLst>
          </p:nvPr>
        </p:nvGraphicFramePr>
        <p:xfrm>
          <a:off x="397209" y="5529240"/>
          <a:ext cx="411321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905" name="Εικόνα Bitmap" r:id="rId7" imgW="7934400" imgH="1676520" progId="Paint.Picture">
                  <p:embed/>
                </p:oleObj>
              </mc:Choice>
              <mc:Fallback>
                <p:oleObj name="Εικόνα Bitmap" r:id="rId7" imgW="7934400" imgH="1676520" progId="Paint.Picture">
                  <p:embed/>
                  <p:pic>
                    <p:nvPicPr>
                      <p:cNvPr id="8" name="Αντικείμενο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209" y="5529240"/>
                        <a:ext cx="4113213" cy="866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39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4614631"/>
              </p:ext>
            </p:extLst>
          </p:nvPr>
        </p:nvGraphicFramePr>
        <p:xfrm>
          <a:off x="266832" y="1072772"/>
          <a:ext cx="11572242" cy="4910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63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85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109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el-GR" sz="2400" b="1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Πληρωμές στους δ</a:t>
                      </a:r>
                      <a:r>
                        <a:rPr lang="el-GR" altLang="el-GR" sz="24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ικαιούχους</a:t>
                      </a:r>
                      <a:r>
                        <a:rPr lang="el-GR" altLang="el-GR" sz="2400" b="1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l-GR" sz="2400" b="1" kern="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l-GR" sz="1800" b="0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Το ποσό που καταβάλλεται στους δικαιούχους </a:t>
                      </a:r>
                      <a:r>
                        <a:rPr lang="el-GR" sz="1800" b="1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δεν υπόκειται σε αφαίρεση, ή παρακράτηση λόγω οφειλών προς το Δημόσιο</a:t>
                      </a:r>
                      <a:r>
                        <a:rPr lang="el-GR" sz="1800" b="0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και οποιονδήποτε φορέα του δημοσίου τομέα καθώς και προς τους ασφαλιστικούς οργανισμούς ή κατάσχεση στα χέρια του Δημοσίου ή τρίτων και δεν εισπράττεται οποιαδήποτε άλλη ειδική επιβάρυνση ή άλλο τέλος ισοδύναμου αποτελέσματος.</a:t>
                      </a:r>
                    </a:p>
                    <a:p>
                      <a:pPr marL="27305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l-GR" sz="1800" b="0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Οι πληρωμές στους Δικαιούχους </a:t>
                      </a:r>
                      <a:r>
                        <a:rPr lang="el-GR" sz="1800" b="1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καταβάλλονται μόνο με την υποχρεωτική προσκόμιση αποδεικτικών φορολογικής και ασφαλιστικής ενημερότητας</a:t>
                      </a:r>
                      <a:r>
                        <a:rPr lang="el-GR" sz="1800" b="0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, (σύμφωνα με τις γενικά ισχύουσες διατάξεις περί φορολογικής και ασφαλιστικής ενημερότητας για είσπραξη χρημάτων), </a:t>
                      </a:r>
                      <a:r>
                        <a:rPr lang="el-GR" sz="1800" b="1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χωρίς όμως τον όρο της παρακράτησης. </a:t>
                      </a:r>
                    </a:p>
                    <a:p>
                      <a:pPr marL="266700" indent="-2667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l-GR" sz="1800" b="1" kern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Δεν απαιτείται η προσκόμιση αποδεικτικού φορολογικής και ασφαλιστικής ενημερότητας για την πληρωμή πράξεων μέχρι του ποσού των δέκα χιλιάδων (10.000) ευρώ.</a:t>
                      </a:r>
                      <a:endParaRPr lang="el-GR" sz="1800" b="1" kern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266832" y="142876"/>
            <a:ext cx="11559800" cy="771523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pPr defTabSz="457200" eaLnBrk="1" fontAlgn="auto" hangingPunct="1">
              <a:lnSpc>
                <a:spcPct val="100000"/>
              </a:lnSpc>
              <a:spcAft>
                <a:spcPts val="0"/>
              </a:spcAft>
            </a:pPr>
            <a:r>
              <a:rPr lang="el-GR" altLang="el-GR" sz="2800" dirty="0">
                <a:solidFill>
                  <a:srgbClr val="DBEFF9"/>
                </a:solidFill>
                <a:latin typeface="Century Gothic" panose="020B0502020202020204" pitchFamily="34" charset="0"/>
              </a:rPr>
              <a:t>Νέα στοιχεία στις διαδικασίες και σημεία απλοποίησης</a:t>
            </a:r>
            <a:endParaRPr lang="el-GR" sz="2800" dirty="0">
              <a:solidFill>
                <a:srgbClr val="DBEFF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45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66832" y="142876"/>
            <a:ext cx="11559800" cy="675271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pPr defTabSz="457200" eaLnBrk="1" fontAlgn="auto" hangingPunct="1">
              <a:lnSpc>
                <a:spcPct val="100000"/>
              </a:lnSpc>
              <a:spcAft>
                <a:spcPts val="0"/>
              </a:spcAft>
            </a:pPr>
            <a:r>
              <a:rPr lang="el-GR" altLang="el-GR" sz="2800" dirty="0">
                <a:solidFill>
                  <a:srgbClr val="DBEFF9"/>
                </a:solidFill>
                <a:latin typeface="Century Gothic" panose="020B0502020202020204" pitchFamily="34" charset="0"/>
              </a:rPr>
              <a:t>Πληροφοριακά Συστήματα</a:t>
            </a:r>
            <a:endParaRPr lang="el-GR" sz="2800" dirty="0">
              <a:solidFill>
                <a:srgbClr val="DBEFF9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050708"/>
              </p:ext>
            </p:extLst>
          </p:nvPr>
        </p:nvGraphicFramePr>
        <p:xfrm>
          <a:off x="266832" y="866274"/>
          <a:ext cx="11559800" cy="5402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6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35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«Ολοκληρωμένο Πληροφοριακό Σύστημα (ΟΠΣ)» 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Το κεντρικό πληροφοριακό σύστημα που καταχωρίζονται τα δεδομένα που αφορούν στο ΕΣΠΑ και άλλα αναπτυξιακά προγράμματα.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9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«Ολοκληρωμένο Πληροφοριακό Σύστημα Δημοσίων Επενδύσεων»  «ΟΠΣ-Π.Δ.Ε» ή «e-</a:t>
                      </a:r>
                      <a:r>
                        <a:rPr lang="el-GR" sz="2000" b="1" dirty="0" err="1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pde</a:t>
                      </a:r>
                      <a:r>
                        <a:rPr lang="el-GR" sz="2000" b="1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»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Το πληροφοριακό σύστημα που καταχωρούνται τα δεδομένα του ΠΔΕ.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01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«Ολοκληρωμένο Πληροφοριακό Σύστημα Διαχείρισης Κρατικών Ενισχύσεων»  «ΟΠΣΚΕ» 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Το πληροφοριακό σύστημα που καταχωρίζονται τα δεδομένα που αφορούν στα επενδυτικά σχέδια των ιδιωτών που αιτούνται ΚΕ.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123444"/>
                  </a:ext>
                </a:extLst>
              </a:tr>
              <a:tr h="16368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«Πληροφοριακό Σύστημα Σώρευσης Κρατικών Ενισχύσεων Ήσσονος σημασίας»,  «ΠΣΣΚΕΗΣ»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Το πληροφοριακό σύστημα που καταχωρίζονται τα δεδομένα που αφορούν τον έλεγχο σώρευσης, όπως αυτή περιγράφεται στους Κανονισμούς Κρατικών Ενισχύσεων Ήσσονος Σημασίας.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25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 txBox="1">
            <a:spLocks/>
          </p:cNvSpPr>
          <p:nvPr/>
        </p:nvSpPr>
        <p:spPr bwMode="gray">
          <a:xfrm>
            <a:off x="332399" y="165252"/>
            <a:ext cx="11564326" cy="815823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BEFF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Έως τώρα</a:t>
            </a:r>
            <a:endParaRPr kumimoji="0" lang="el-GR" sz="2800" b="1" i="0" u="none" strike="noStrike" kern="1200" cap="none" spc="0" normalizeH="0" baseline="0" noProof="0" dirty="0">
              <a:ln>
                <a:noFill/>
              </a:ln>
              <a:solidFill>
                <a:srgbClr val="DBEFF9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2398" y="981075"/>
            <a:ext cx="11022239" cy="546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144000" rIns="72000" bIns="36000" numCol="1" anchor="t" anchorCtr="0" compatLnSpc="1">
            <a:prstTxWarp prst="textNoShape">
              <a:avLst/>
            </a:prstTxWarp>
          </a:bodyPr>
          <a:lstStyle>
            <a:lvl1pPr marL="182563" indent="-182563" algn="l">
              <a:spcBef>
                <a:spcPct val="100000"/>
              </a:spcBef>
              <a:buClr>
                <a:schemeClr val="tx1"/>
              </a:buClr>
              <a:buSzPct val="110000"/>
              <a:buChar char="•"/>
              <a:defRPr sz="1600">
                <a:latin typeface="+mn-lt"/>
              </a:defRPr>
            </a:lvl1pPr>
            <a:lvl2pPr marL="412750" lvl="1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120000"/>
              <a:buFont typeface="Arial" charset="0"/>
              <a:buBlip>
                <a:blip r:embed="rId3"/>
              </a:buBlip>
              <a:defRPr sz="1600">
                <a:solidFill>
                  <a:srgbClr val="2A2A7E"/>
                </a:solidFill>
                <a:latin typeface="Century Gothic" panose="020B0502020202020204" pitchFamily="34" charset="0"/>
              </a:defRPr>
            </a:lvl2pPr>
            <a:lvl3pPr marL="808038" indent="-271463" algn="l">
              <a:lnSpc>
                <a:spcPct val="90000"/>
              </a:lnSpc>
              <a:spcBef>
                <a:spcPct val="40000"/>
              </a:spcBef>
              <a:buClr>
                <a:srgbClr val="0B1F65"/>
              </a:buClr>
              <a:buChar char="•"/>
              <a:defRPr sz="1600">
                <a:latin typeface="+mn-lt"/>
              </a:defRPr>
            </a:lvl3pPr>
            <a:lvl4pPr marL="1262063" indent="-188913" algn="l">
              <a:lnSpc>
                <a:spcPct val="90000"/>
              </a:lnSpc>
              <a:spcBef>
                <a:spcPct val="40000"/>
              </a:spcBef>
              <a:buClr>
                <a:srgbClr val="0B1F65"/>
              </a:buClr>
              <a:buChar char="-"/>
              <a:defRPr sz="1600">
                <a:latin typeface="+mn-lt"/>
              </a:defRPr>
            </a:lvl4pPr>
            <a:lvl5pPr marL="2608263" indent="-779463" algn="l">
              <a:lnSpc>
                <a:spcPct val="90000"/>
              </a:lnSpc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5pPr>
            <a:lvl6pPr marL="30654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6pPr>
            <a:lvl7pPr marL="35226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7pPr>
            <a:lvl8pPr marL="39798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8pPr>
            <a:lvl9pPr marL="4437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9pPr>
          </a:lstStyle>
          <a:p>
            <a:pPr marL="446088" lvl="0" indent="-446088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r>
              <a:rPr lang="el-GR" sz="14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Έκδοση </a:t>
            </a:r>
            <a:r>
              <a:rPr lang="el-GR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Ν. 4914/2022 </a:t>
            </a:r>
            <a:r>
              <a:rPr lang="el-GR" sz="14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για τη διαχείριση, έλεγχο και εφαρμογή αναπτυξιακών παρεμβάσεων για την προγραμματική περίοδο 2021-2027.</a:t>
            </a:r>
          </a:p>
          <a:p>
            <a:pPr marL="446088" indent="-446088">
              <a:lnSpc>
                <a:spcPct val="110000"/>
              </a:lnSpc>
              <a:spcBef>
                <a:spcPts val="180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r>
              <a:rPr lang="el-GR" sz="14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Ολοκλήρωση των </a:t>
            </a:r>
            <a:r>
              <a:rPr lang="el-GR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ΥΑ σύστασης των ΕΥΔ</a:t>
            </a:r>
            <a:r>
              <a:rPr lang="el-GR" sz="14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446088" indent="-446088">
              <a:lnSpc>
                <a:spcPct val="110000"/>
              </a:lnSpc>
              <a:spcBef>
                <a:spcPts val="180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r>
              <a:rPr lang="el-GR" sz="14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Έκδοση Εγκυκλίου για την </a:t>
            </a:r>
            <a:r>
              <a:rPr lang="el-GR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Εξειδίκευση των </a:t>
            </a:r>
            <a:r>
              <a:rPr lang="el-GR" sz="1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Προγραμμάτων</a:t>
            </a:r>
            <a:endParaRPr lang="el-GR" sz="1400" b="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marL="446088" indent="-446088">
              <a:lnSpc>
                <a:spcPct val="110000"/>
              </a:lnSpc>
              <a:spcBef>
                <a:spcPts val="180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r>
              <a:rPr lang="el-GR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Ολοκλήρωση της διαβούλευσης</a:t>
            </a:r>
            <a:r>
              <a:rPr lang="el-GR" sz="14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, με τις ΔΑ, για το ΣΔΕ 2021-2027:</a:t>
            </a:r>
          </a:p>
          <a:p>
            <a:pPr marL="731837" lvl="3" indent="-285750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ourier New" panose="02070309020205020404" pitchFamily="49" charset="0"/>
              <a:buChar char="o"/>
              <a:tabLst>
                <a:tab pos="1343025" algn="l"/>
              </a:tabLst>
            </a:pPr>
            <a:r>
              <a:rPr lang="el-GR" sz="14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Οδηγίες για την αξιολόγηση των προτάσεων</a:t>
            </a:r>
          </a:p>
          <a:p>
            <a:pPr marL="1179513" indent="-28575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μεθοδολογία αξιολόγησης, </a:t>
            </a:r>
          </a:p>
          <a:p>
            <a:pPr marL="1179513" indent="-28575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κατευθύνσεις για τα κριτήρια επιλογής πράξεων, και ειδικότερες οδηγίες για:  </a:t>
            </a:r>
          </a:p>
          <a:p>
            <a:pPr marL="1409700" lvl="1" indent="-28575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</a:rPr>
              <a:t>τη χρηματοοικονομική βιωσιμότητα πράξεων που περιλαμβάνουν επενδύσεις σε υποδομές ή παραγωγικές επενδύσεις [Παράρτημα Ι], </a:t>
            </a:r>
          </a:p>
          <a:p>
            <a:pPr marL="1409700" lvl="1" indent="-28575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</a:rPr>
              <a:t>την εξειδίκευση του κριτηρίου της εξασφάλισης της προσβασιμότητας στα άτομα  με αναπηρία [Παράρτημα ΙΙ], </a:t>
            </a:r>
          </a:p>
          <a:p>
            <a:pPr marL="1409700" lvl="1" indent="-28575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</a:rPr>
              <a:t>την αρχική αξιολόγηση του κριτηρίου ύπαρξης ΚΕ στην πράξη [Παράρτημα ΙΙΙ], 	</a:t>
            </a:r>
          </a:p>
          <a:p>
            <a:pPr marL="1409700" lvl="1" indent="-28575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</a:rPr>
              <a:t>την εκπλήρωση του κριτηρίου της ενίσχυσης της κλιματικής ανθεκτικότητας [</a:t>
            </a:r>
            <a:r>
              <a:rPr lang="el-GR" sz="1400" b="0" i="1" dirty="0">
                <a:solidFill>
                  <a:srgbClr val="0070C0"/>
                </a:solidFill>
              </a:rPr>
              <a:t>υπό επεξεργασία Παράρτημα IV: προετοιμάζονται σχετικές οδηγίες για τις πράξεις στις οποίες αφορά, στη βάση των Τεχνικών Οδηγιών της Επιτροπής και σε συνεργασία με το JASPERS]</a:t>
            </a:r>
          </a:p>
          <a:p>
            <a:pPr marL="717550" lvl="2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ourier New" panose="02070309020205020404" pitchFamily="49" charset="0"/>
              <a:buChar char="o"/>
              <a:tabLst>
                <a:tab pos="1343025" algn="l"/>
              </a:tabLst>
            </a:pPr>
            <a:r>
              <a:rPr lang="el-GR" sz="14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Προγραμματισμός προσκλήσεων </a:t>
            </a:r>
          </a:p>
          <a:p>
            <a:pPr marL="717550" lvl="2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ourier New" panose="02070309020205020404" pitchFamily="49" charset="0"/>
              <a:buChar char="o"/>
              <a:tabLst>
                <a:tab pos="1343025" algn="l"/>
              </a:tabLst>
            </a:pPr>
            <a:r>
              <a:rPr lang="el-GR" sz="14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Έκδοση πρόσκλησης </a:t>
            </a:r>
            <a:r>
              <a:rPr lang="el-GR" sz="1400" b="0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(Τεχνικό Δελτίο Πράξης, Οδηγίες Συμπλήρωσης ΤΔΠ, Απόφαση Ένταξης)</a:t>
            </a:r>
          </a:p>
          <a:p>
            <a:pPr marL="717550" lvl="2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ourier New" panose="02070309020205020404" pitchFamily="49" charset="0"/>
              <a:buChar char="o"/>
              <a:tabLst>
                <a:tab pos="1343025" algn="l"/>
              </a:tabLst>
            </a:pPr>
            <a:r>
              <a:rPr lang="el-GR" sz="14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Ορισμός ΕΦ</a:t>
            </a:r>
          </a:p>
          <a:p>
            <a:pPr marL="1071563" lvl="2" indent="-446088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endParaRPr lang="el-GR" sz="1800" b="0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marL="1071563" lvl="2" indent="-446088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endParaRPr lang="en-US" sz="1800" b="0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marL="1619250" marR="0" lvl="0" indent="-135255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619250" algn="l"/>
              </a:tabLst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619250" marR="0" lvl="0" indent="-135255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619250" algn="l"/>
              </a:tabLst>
              <a:defRPr/>
            </a:pPr>
            <a:endParaRPr kumimoji="0" lang="el-G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619250" marR="0" lvl="0" indent="-135255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619250" algn="l"/>
              </a:tabLst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343025" marR="0" lvl="0" indent="-1076325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343025" algn="l"/>
              </a:tabLst>
              <a:defRPr/>
            </a:pPr>
            <a:endParaRPr kumimoji="0" lang="el-G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343025" marR="0" lvl="0" indent="-1076325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343025" algn="l"/>
              </a:tabLst>
              <a:defRPr/>
            </a:pPr>
            <a:endParaRPr kumimoji="0" lang="el-G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343025" marR="0" lvl="0" indent="-1343025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343025" algn="l"/>
              </a:tabLst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rPr>
              <a:t> 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90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 txBox="1">
            <a:spLocks/>
          </p:cNvSpPr>
          <p:nvPr/>
        </p:nvSpPr>
        <p:spPr bwMode="gray">
          <a:xfrm>
            <a:off x="332399" y="165252"/>
            <a:ext cx="11564326" cy="634848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BEFF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Επόμενα βήματα</a:t>
            </a:r>
            <a:endParaRPr kumimoji="0" lang="el-GR" sz="2800" b="1" i="0" u="none" strike="noStrike" kern="1200" cap="none" spc="0" normalizeH="0" baseline="0" noProof="0" dirty="0">
              <a:ln>
                <a:noFill/>
              </a:ln>
              <a:solidFill>
                <a:srgbClr val="DBEFF9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19" name="Rectangle 6"/>
          <p:cNvSpPr>
            <a:spLocks noGrp="1" noChangeArrowheads="1"/>
          </p:cNvSpPr>
          <p:nvPr>
            <p:ph idx="1"/>
          </p:nvPr>
        </p:nvSpPr>
        <p:spPr>
          <a:xfrm>
            <a:off x="446699" y="1921589"/>
            <a:ext cx="11191119" cy="2920575"/>
          </a:xfrm>
          <a:noFill/>
          <a:ln>
            <a:noFill/>
          </a:ln>
          <a:effectLst/>
        </p:spPr>
        <p:txBody>
          <a:bodyPr vert="horz" wrap="square" lIns="108000" tIns="144000" rIns="72000" bIns="36000" numCol="1" anchor="t" anchorCtr="0" compatLnSpc="1">
            <a:prstTxWarp prst="textNoShape">
              <a:avLst/>
            </a:prstTxWarp>
          </a:bodyPr>
          <a:lstStyle/>
          <a:p>
            <a:pPr marL="269875" indent="-269875" eaLnBrk="1" fontAlgn="auto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defRPr/>
            </a:pPr>
            <a:r>
              <a:rPr lang="el-GR" sz="1800" dirty="0">
                <a:latin typeface="Century Gothic" panose="020B0502020202020204" pitchFamily="34" charset="0"/>
              </a:rPr>
              <a:t>Υπουργική Απόφαση « </a:t>
            </a:r>
            <a:r>
              <a:rPr lang="el-GR" sz="1800" b="1" dirty="0" smtClean="0">
                <a:latin typeface="Century Gothic" panose="020B0502020202020204" pitchFamily="34" charset="0"/>
              </a:rPr>
              <a:t>Εθνικοί </a:t>
            </a:r>
            <a:r>
              <a:rPr lang="el-GR" sz="1800" b="1" dirty="0">
                <a:latin typeface="Century Gothic" panose="020B0502020202020204" pitchFamily="34" charset="0"/>
              </a:rPr>
              <a:t>Κανόνες Επιλεξιμότητας των δαπανών </a:t>
            </a:r>
            <a:r>
              <a:rPr lang="el-GR" sz="1800" dirty="0">
                <a:latin typeface="Century Gothic" panose="020B0502020202020204" pitchFamily="34" charset="0"/>
              </a:rPr>
              <a:t>των πράξεων των Προγραμμάτων </a:t>
            </a:r>
            <a:r>
              <a:rPr lang="el-GR" sz="1800" dirty="0" smtClean="0">
                <a:latin typeface="Century Gothic" panose="020B0502020202020204" pitchFamily="34" charset="0"/>
              </a:rPr>
              <a:t>2021-2027 </a:t>
            </a:r>
            <a:r>
              <a:rPr lang="el-GR" sz="1800" dirty="0">
                <a:latin typeface="Century Gothic" panose="020B0502020202020204" pitchFamily="34" charset="0"/>
              </a:rPr>
              <a:t>(Άρθρο 63, παρ.20</a:t>
            </a:r>
            <a:r>
              <a:rPr lang="el-GR" sz="1800" dirty="0" smtClean="0">
                <a:latin typeface="Century Gothic" panose="020B0502020202020204" pitchFamily="34" charset="0"/>
              </a:rPr>
              <a:t>) </a:t>
            </a:r>
            <a:endParaRPr lang="en-US" sz="1800" dirty="0">
              <a:latin typeface="Century Gothic" panose="020B0502020202020204" pitchFamily="34" charset="0"/>
            </a:endParaRPr>
          </a:p>
          <a:p>
            <a:pPr marL="269875" indent="-269875" eaLnBrk="1" fontAlgn="auto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defRPr/>
            </a:pPr>
            <a:r>
              <a:rPr lang="el-GR" sz="1800" dirty="0" smtClean="0">
                <a:latin typeface="Century Gothic" panose="020B0502020202020204" pitchFamily="34" charset="0"/>
              </a:rPr>
              <a:t>Υπουργική Απόφαση «</a:t>
            </a:r>
            <a:r>
              <a:rPr lang="el-GR" sz="1800" b="1" dirty="0" smtClean="0">
                <a:latin typeface="Century Gothic" panose="020B0502020202020204" pitchFamily="34" charset="0"/>
              </a:rPr>
              <a:t>Διαδικασία </a:t>
            </a:r>
            <a:r>
              <a:rPr lang="el-GR" sz="1800" b="1" dirty="0">
                <a:latin typeface="Century Gothic" panose="020B0502020202020204" pitchFamily="34" charset="0"/>
              </a:rPr>
              <a:t>άσκησης και εξέτασης ενστάσεων </a:t>
            </a:r>
            <a:r>
              <a:rPr lang="el-GR" sz="1800" dirty="0">
                <a:latin typeface="Century Gothic" panose="020B0502020202020204" pitchFamily="34" charset="0"/>
              </a:rPr>
              <a:t>επί των αποτελεσμάτων αξιολόγησης προτάσεων ένταξης στα Προγράμματα 2021-2027 (ένσταση της παρ. 7 του άρθρου 36 του ν. 4914/2022 (ΦΕΚ Α’ 61)» (Άρθρο 63, παρ. 16</a:t>
            </a:r>
            <a:r>
              <a:rPr lang="el-GR" sz="1800" dirty="0" smtClean="0">
                <a:latin typeface="Century Gothic" panose="020B0502020202020204" pitchFamily="34" charset="0"/>
              </a:rPr>
              <a:t>)</a:t>
            </a:r>
            <a:endParaRPr lang="en-US" sz="1800" dirty="0">
              <a:latin typeface="Century Gothic" panose="020B0502020202020204" pitchFamily="34" charset="0"/>
            </a:endParaRPr>
          </a:p>
          <a:p>
            <a:pPr marL="269875" indent="-269875" eaLnBrk="1" fontAlgn="auto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defRPr/>
            </a:pPr>
            <a:r>
              <a:rPr lang="el-GR" sz="1800" dirty="0" smtClean="0">
                <a:latin typeface="Century Gothic" panose="020B0502020202020204" pitchFamily="34" charset="0"/>
              </a:rPr>
              <a:t>Υπουργική Απόφαση «</a:t>
            </a:r>
            <a:r>
              <a:rPr lang="el-GR" sz="1800" b="1" dirty="0" smtClean="0">
                <a:latin typeface="Century Gothic" panose="020B0502020202020204" pitchFamily="34" charset="0"/>
              </a:rPr>
              <a:t>Διαδικασίες </a:t>
            </a:r>
            <a:r>
              <a:rPr lang="el-GR" sz="1800" b="1" dirty="0">
                <a:latin typeface="Century Gothic" panose="020B0502020202020204" pitchFamily="34" charset="0"/>
              </a:rPr>
              <a:t>ελέγχου νομιμότητας διαδικασιών ανάθεσης και εκτέλεσης δημοσίων συμβάσεων </a:t>
            </a:r>
            <a:r>
              <a:rPr lang="el-GR" sz="1800" dirty="0">
                <a:latin typeface="Century Gothic" panose="020B0502020202020204" pitchFamily="34" charset="0"/>
              </a:rPr>
              <a:t>στο πλαίσιο των Τομεακών και Περιφερειακών Προγραμμάτων του ΕΣΠΑ 2021-2027» (Άρθρο 63, παρ. 17</a:t>
            </a:r>
            <a:r>
              <a:rPr lang="el-GR" sz="1800" dirty="0" smtClean="0">
                <a:latin typeface="Century Gothic" panose="020B0502020202020204" pitchFamily="34" charset="0"/>
              </a:rPr>
              <a:t>)</a:t>
            </a:r>
            <a:r>
              <a:rPr lang="el-GR" sz="1800" dirty="0">
                <a:latin typeface="Century Gothic" panose="020B0502020202020204" pitchFamily="34" charset="0"/>
              </a:rPr>
              <a:t/>
            </a:r>
            <a:br>
              <a:rPr lang="el-GR" sz="1800" dirty="0">
                <a:latin typeface="Century Gothic" panose="020B0502020202020204" pitchFamily="34" charset="0"/>
              </a:rPr>
            </a:br>
            <a:endParaRPr lang="el-GR" altLang="zh-CN" sz="1800" kern="1200" dirty="0">
              <a:solidFill>
                <a:srgbClr val="2A2A7E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363462" y="916017"/>
            <a:ext cx="11564326" cy="88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144000" rIns="72000" bIns="3600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1"/>
              </a:buClr>
              <a:buSzPct val="11000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145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808038" indent="-271463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B1F65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262063" indent="-188913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B1F65"/>
              </a:buClr>
              <a:buChar char="-"/>
              <a:defRPr sz="1600">
                <a:solidFill>
                  <a:schemeClr val="tx1"/>
                </a:solidFill>
                <a:latin typeface="+mn-lt"/>
              </a:defRPr>
            </a:lvl4pPr>
            <a:lvl5pPr marL="2608263" indent="-7794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30654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35226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9798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44370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l-GR" altLang="zh-CN" sz="1800" i="1" dirty="0" smtClean="0">
                <a:latin typeface="Century Gothic" panose="020B0502020202020204" pitchFamily="34" charset="0"/>
              </a:rPr>
              <a:t>Έκδοση των ακόλουθων κανονιστικών κειμένων που προβλέπονται στον </a:t>
            </a:r>
            <a:r>
              <a:rPr lang="el-GR" sz="1800" i="1" dirty="0">
                <a:latin typeface="Century Gothic" panose="020B0502020202020204" pitchFamily="34" charset="0"/>
              </a:rPr>
              <a:t>Ν. 4914/2022</a:t>
            </a:r>
            <a:r>
              <a:rPr lang="el-GR" altLang="zh-CN" sz="1800" i="1" dirty="0" smtClean="0">
                <a:latin typeface="Century Gothic" panose="020B0502020202020204" pitchFamily="34" charset="0"/>
              </a:rPr>
              <a:t> </a:t>
            </a:r>
            <a:r>
              <a:rPr lang="el-GR" altLang="zh-CN" sz="1800" b="0" i="1" dirty="0" smtClean="0">
                <a:latin typeface="Century Gothic" panose="020B0502020202020204" pitchFamily="34" charset="0"/>
              </a:rPr>
              <a:t>και </a:t>
            </a:r>
            <a:r>
              <a:rPr lang="el-GR" sz="1800" b="0" i="1" dirty="0" smtClean="0">
                <a:latin typeface="Century Gothic" panose="020B0502020202020204" pitchFamily="34" charset="0"/>
              </a:rPr>
              <a:t>είναι </a:t>
            </a:r>
            <a:r>
              <a:rPr lang="el-GR" sz="1800" b="0" i="1" dirty="0">
                <a:latin typeface="Century Gothic" panose="020B0502020202020204" pitchFamily="34" charset="0"/>
              </a:rPr>
              <a:t>απαραίτητα για την ενεργοποίηση των προσκλήσεων υποβολής </a:t>
            </a:r>
            <a:r>
              <a:rPr lang="el-GR" sz="1800" b="0" i="1" dirty="0" smtClean="0">
                <a:latin typeface="Century Gothic" panose="020B0502020202020204" pitchFamily="34" charset="0"/>
              </a:rPr>
              <a:t>προτάσεων</a:t>
            </a:r>
            <a:r>
              <a:rPr lang="el-GR" altLang="zh-CN" sz="1800" b="0" i="1" dirty="0" smtClean="0">
                <a:latin typeface="Century Gothic" panose="020B0502020202020204" pitchFamily="34" charset="0"/>
              </a:rPr>
              <a:t>: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l-GR" altLang="zh-CN" sz="1800" b="0" i="1" kern="1200" dirty="0">
              <a:latin typeface="Century Gothic" panose="020B0502020202020204" pitchFamily="34" charset="0"/>
            </a:endParaRP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l-GR" altLang="zh-CN" sz="1800" b="0" i="1" kern="1200" dirty="0">
              <a:latin typeface="Century Gothic" panose="020B0502020202020204" pitchFamily="34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747771" y="5401928"/>
            <a:ext cx="11564326" cy="88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144000" rIns="72000" bIns="3600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1"/>
              </a:buClr>
              <a:buSzPct val="11000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145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808038" indent="-271463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B1F65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262063" indent="-188913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B1F65"/>
              </a:buClr>
              <a:buChar char="-"/>
              <a:defRPr sz="1600">
                <a:solidFill>
                  <a:schemeClr val="tx1"/>
                </a:solidFill>
                <a:latin typeface="+mn-lt"/>
              </a:defRPr>
            </a:lvl4pPr>
            <a:lvl5pPr marL="2608263" indent="-7794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30654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35226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9798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44370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l-GR" altLang="zh-CN" sz="1800" i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Πότε?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l-GR" altLang="zh-CN" sz="1800" i="1" dirty="0" smtClean="0">
                <a:solidFill>
                  <a:schemeClr val="accent3">
                    <a:lumMod val="50000"/>
                  </a:schemeClr>
                </a:solidFill>
                <a:latin typeface="Century Gothic" panose="020B0502020202020204" pitchFamily="34" charset="0"/>
              </a:rPr>
              <a:t>εντός Νοεμβρίου 2022.</a:t>
            </a:r>
            <a:endParaRPr lang="el-GR" altLang="zh-CN" sz="1800" b="0" i="1" dirty="0" smtClean="0">
              <a:solidFill>
                <a:schemeClr val="accent3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l-GR" altLang="zh-CN" sz="1800" b="0" i="1" kern="1200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l-GR" altLang="zh-CN" sz="1800" b="0" i="1" kern="1200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11"/>
          <p:cNvPicPr/>
          <p:nvPr/>
        </p:nvPicPr>
        <p:blipFill>
          <a:blip r:embed="rId3" cstate="print"/>
          <a:srcRect l="6002" t="32840" r="67305" b="22288"/>
          <a:stretch>
            <a:fillRect/>
          </a:stretch>
        </p:blipFill>
        <p:spPr bwMode="auto">
          <a:xfrm>
            <a:off x="2160395" y="5325626"/>
            <a:ext cx="587375" cy="102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92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658" y="1695112"/>
            <a:ext cx="11526226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l-GR" sz="3600" dirty="0" smtClean="0">
                <a:latin typeface="Century Gothic" panose="020B0502020202020204" pitchFamily="34" charset="0"/>
              </a:rPr>
              <a:t>Σας ευχαριστώ για την προσοχή σας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l-GR" sz="3600" b="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l-GR" sz="32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Ε.Υ. Θεσμικής Υποστήριξης - Γραμματεία </a:t>
            </a:r>
            <a:endParaRPr lang="el-GR" sz="3200" b="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l-GR" sz="3200" b="0" dirty="0" smtClean="0">
                <a:solidFill>
                  <a:srgbClr val="0070C0"/>
                </a:solidFill>
                <a:latin typeface="Century Gothic" panose="020B0502020202020204" pitchFamily="34" charset="0"/>
                <a:hlinkClick r:id="rId3"/>
              </a:rPr>
              <a:t>siss@mnec.gr</a:t>
            </a:r>
            <a:r>
              <a:rPr lang="en-US" sz="3200" b="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endParaRPr lang="en-US" sz="3200" b="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3200" b="0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3200" b="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3200" b="0" dirty="0" smtClean="0">
                <a:solidFill>
                  <a:srgbClr val="0070C0"/>
                </a:solidFill>
                <a:latin typeface="Century Gothic" panose="020B0502020202020204" pitchFamily="34" charset="0"/>
                <a:hlinkClick r:id="rId4"/>
              </a:rPr>
              <a:t>www.espa.gr</a:t>
            </a:r>
            <a:endParaRPr lang="el-GR" sz="2400" b="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13349" y="238127"/>
            <a:ext cx="11526226" cy="198292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defTabSz="457200" eaLnBrk="1" fontAlgn="auto" hangingPunct="1">
              <a:lnSpc>
                <a:spcPct val="100000"/>
              </a:lnSpc>
              <a:spcAft>
                <a:spcPts val="0"/>
              </a:spcAft>
              <a:defRPr sz="2800">
                <a:solidFill>
                  <a:srgbClr val="DBEFF9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>
              <a:defRPr sz="2200">
                <a:solidFill>
                  <a:srgbClr val="2A2A7E"/>
                </a:solidFill>
                <a:latin typeface="Tahoma" pitchFamily="34" charset="0"/>
              </a:defRPr>
            </a:lvl2pPr>
            <a:lvl3pPr algn="l">
              <a:defRPr sz="2200">
                <a:solidFill>
                  <a:srgbClr val="2A2A7E"/>
                </a:solidFill>
                <a:latin typeface="Tahoma" pitchFamily="34" charset="0"/>
              </a:defRPr>
            </a:lvl3pPr>
            <a:lvl4pPr algn="l">
              <a:defRPr sz="2200">
                <a:solidFill>
                  <a:srgbClr val="2A2A7E"/>
                </a:solidFill>
                <a:latin typeface="Tahoma" pitchFamily="34" charset="0"/>
              </a:defRPr>
            </a:lvl4pPr>
            <a:lvl5pPr algn="l">
              <a:defRPr sz="2200">
                <a:solidFill>
                  <a:srgbClr val="2A2A7E"/>
                </a:solidFill>
                <a:latin typeface="Tahoma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2A2A7E"/>
                </a:solidFill>
                <a:latin typeface="Tahoma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2A2A7E"/>
                </a:solidFill>
                <a:latin typeface="Tahoma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2A2A7E"/>
                </a:solidFill>
                <a:latin typeface="Tahoma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1820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 txBox="1">
            <a:spLocks/>
          </p:cNvSpPr>
          <p:nvPr/>
        </p:nvSpPr>
        <p:spPr bwMode="gray">
          <a:xfrm>
            <a:off x="332399" y="165252"/>
            <a:ext cx="11564326" cy="815823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2800" b="1" dirty="0" smtClean="0">
                <a:solidFill>
                  <a:srgbClr val="DBEFF9"/>
                </a:solidFill>
                <a:latin typeface="Century Gothic" panose="020B0502020202020204" pitchFamily="34" charset="0"/>
              </a:rPr>
              <a:t>Δομή Παρουσίασης</a:t>
            </a:r>
            <a:endParaRPr kumimoji="0" lang="el-GR" sz="2800" b="1" i="0" u="none" strike="noStrike" kern="1200" cap="none" spc="0" normalizeH="0" baseline="0" noProof="0" dirty="0">
              <a:ln>
                <a:noFill/>
              </a:ln>
              <a:solidFill>
                <a:srgbClr val="DBEFF9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2399" y="981075"/>
            <a:ext cx="11564326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144000" rIns="72000" bIns="36000" numCol="1" anchor="t" anchorCtr="0" compatLnSpc="1">
            <a:prstTxWarp prst="textNoShape">
              <a:avLst/>
            </a:prstTxWarp>
          </a:bodyPr>
          <a:lstStyle>
            <a:lvl1pPr marL="182563" indent="-182563" algn="l">
              <a:spcBef>
                <a:spcPct val="100000"/>
              </a:spcBef>
              <a:buClr>
                <a:schemeClr val="tx1"/>
              </a:buClr>
              <a:buSzPct val="110000"/>
              <a:buChar char="•"/>
              <a:defRPr sz="1600">
                <a:latin typeface="+mn-lt"/>
              </a:defRPr>
            </a:lvl1pPr>
            <a:lvl2pPr marL="412750" lvl="1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120000"/>
              <a:buFont typeface="Arial" charset="0"/>
              <a:buBlip>
                <a:blip r:embed="rId3"/>
              </a:buBlip>
              <a:defRPr sz="1600">
                <a:solidFill>
                  <a:srgbClr val="2A2A7E"/>
                </a:solidFill>
                <a:latin typeface="Century Gothic" panose="020B0502020202020204" pitchFamily="34" charset="0"/>
              </a:defRPr>
            </a:lvl2pPr>
            <a:lvl3pPr marL="808038" indent="-271463" algn="l">
              <a:lnSpc>
                <a:spcPct val="90000"/>
              </a:lnSpc>
              <a:spcBef>
                <a:spcPct val="40000"/>
              </a:spcBef>
              <a:buClr>
                <a:srgbClr val="0B1F65"/>
              </a:buClr>
              <a:buChar char="•"/>
              <a:defRPr sz="1600">
                <a:latin typeface="+mn-lt"/>
              </a:defRPr>
            </a:lvl3pPr>
            <a:lvl4pPr marL="1262063" indent="-188913" algn="l">
              <a:lnSpc>
                <a:spcPct val="90000"/>
              </a:lnSpc>
              <a:spcBef>
                <a:spcPct val="40000"/>
              </a:spcBef>
              <a:buClr>
                <a:srgbClr val="0B1F65"/>
              </a:buClr>
              <a:buChar char="-"/>
              <a:defRPr sz="1600">
                <a:latin typeface="+mn-lt"/>
              </a:defRPr>
            </a:lvl4pPr>
            <a:lvl5pPr marL="2608263" indent="-779463" algn="l">
              <a:lnSpc>
                <a:spcPct val="90000"/>
              </a:lnSpc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5pPr>
            <a:lvl6pPr marL="30654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6pPr>
            <a:lvl7pPr marL="35226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7pPr>
            <a:lvl8pPr marL="39798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8pPr>
            <a:lvl9pPr marL="4437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9pPr>
          </a:lstStyle>
          <a:p>
            <a:pPr marL="625475" lvl="2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None/>
              <a:tabLst>
                <a:tab pos="1343025" algn="l"/>
              </a:tabLst>
            </a:pPr>
            <a:endParaRPr lang="el-GR" sz="1800" dirty="0" smtClean="0">
              <a:solidFill>
                <a:schemeClr val="tx2"/>
              </a:solidFill>
              <a:latin typeface="Century Gothic" panose="020B0502020202020204" pitchFamily="34" charset="0"/>
            </a:endParaRPr>
          </a:p>
          <a:p>
            <a:pPr marL="968375" lvl="2" indent="-342900">
              <a:lnSpc>
                <a:spcPct val="100000"/>
              </a:lnSpc>
              <a:spcBef>
                <a:spcPts val="1800"/>
              </a:spcBef>
              <a:spcAft>
                <a:spcPts val="2400"/>
              </a:spcAft>
              <a:buClr>
                <a:srgbClr val="000000"/>
              </a:buClr>
              <a:buFont typeface="+mj-lt"/>
              <a:buAutoNum type="arabicPeriod"/>
              <a:tabLst>
                <a:tab pos="1343025" algn="l"/>
              </a:tabLst>
            </a:pPr>
            <a:r>
              <a:rPr lang="el-GR" sz="2000" dirty="0">
                <a:solidFill>
                  <a:schemeClr val="tx2"/>
                </a:solidFill>
                <a:latin typeface="Century Gothic" panose="020B0502020202020204" pitchFamily="34" charset="0"/>
              </a:rPr>
              <a:t>Θεσμικό πλαίσιο</a:t>
            </a:r>
          </a:p>
          <a:p>
            <a:pPr marL="968375" lvl="2" indent="-342900">
              <a:lnSpc>
                <a:spcPct val="200000"/>
              </a:lnSpc>
              <a:spcBef>
                <a:spcPts val="1800"/>
              </a:spcBef>
              <a:spcAft>
                <a:spcPts val="2400"/>
              </a:spcAft>
              <a:buClr>
                <a:srgbClr val="000000"/>
              </a:buClr>
              <a:buFont typeface="+mj-lt"/>
              <a:buAutoNum type="arabicPeriod"/>
              <a:tabLst>
                <a:tab pos="1343025" algn="l"/>
              </a:tabLst>
            </a:pPr>
            <a:r>
              <a:rPr lang="el-G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Σύστημα </a:t>
            </a:r>
            <a:r>
              <a:rPr lang="el-GR" sz="2000" dirty="0">
                <a:solidFill>
                  <a:schemeClr val="tx2"/>
                </a:solidFill>
                <a:latin typeface="Century Gothic" panose="020B0502020202020204" pitchFamily="34" charset="0"/>
              </a:rPr>
              <a:t>Διαχείρισης και </a:t>
            </a:r>
            <a:r>
              <a:rPr lang="el-G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Ελέγχου (ΣΔΕ) </a:t>
            </a:r>
            <a:r>
              <a:rPr lang="el-GR" sz="2000" dirty="0">
                <a:solidFill>
                  <a:schemeClr val="tx2"/>
                </a:solidFill>
                <a:latin typeface="Century Gothic" panose="020B0502020202020204" pitchFamily="34" charset="0"/>
              </a:rPr>
              <a:t>– </a:t>
            </a:r>
            <a:r>
              <a:rPr lang="el-G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Δομές</a:t>
            </a:r>
          </a:p>
          <a:p>
            <a:pPr marL="968375" lvl="2" indent="-342900">
              <a:lnSpc>
                <a:spcPct val="100000"/>
              </a:lnSpc>
              <a:spcBef>
                <a:spcPts val="1800"/>
              </a:spcBef>
              <a:spcAft>
                <a:spcPts val="2400"/>
              </a:spcAft>
              <a:buClr>
                <a:srgbClr val="000000"/>
              </a:buClr>
              <a:buFont typeface="+mj-lt"/>
              <a:buAutoNum type="arabicPeriod"/>
              <a:tabLst>
                <a:tab pos="1343025" algn="l"/>
              </a:tabLst>
            </a:pPr>
            <a:r>
              <a:rPr lang="el-G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Νέα </a:t>
            </a:r>
            <a:r>
              <a:rPr lang="el-GR" sz="2000" dirty="0">
                <a:solidFill>
                  <a:schemeClr val="tx2"/>
                </a:solidFill>
                <a:latin typeface="Century Gothic" panose="020B0502020202020204" pitchFamily="34" charset="0"/>
              </a:rPr>
              <a:t>στοιχεία εφαρμογής του Συστήματος Διαχείρισης και Ελέγχου (ΣΔΕ</a:t>
            </a:r>
            <a:r>
              <a:rPr lang="el-G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) και σημεία Απλοποίησης </a:t>
            </a:r>
          </a:p>
          <a:p>
            <a:pPr marL="968375" lvl="2" indent="-342900">
              <a:lnSpc>
                <a:spcPct val="100000"/>
              </a:lnSpc>
              <a:spcBef>
                <a:spcPts val="1800"/>
              </a:spcBef>
              <a:spcAft>
                <a:spcPts val="2400"/>
              </a:spcAft>
              <a:buClr>
                <a:srgbClr val="000000"/>
              </a:buClr>
              <a:buFont typeface="+mj-lt"/>
              <a:buAutoNum type="arabicPeriod"/>
              <a:tabLst>
                <a:tab pos="1343025" algn="l"/>
              </a:tabLst>
            </a:pPr>
            <a:r>
              <a:rPr lang="el-GR" sz="2000" dirty="0" smtClean="0">
                <a:solidFill>
                  <a:schemeClr val="tx2"/>
                </a:solidFill>
                <a:latin typeface="Century Gothic" panose="020B0502020202020204" pitchFamily="34" charset="0"/>
              </a:rPr>
              <a:t>Έως τώρα/ Επόμενα </a:t>
            </a:r>
            <a:r>
              <a:rPr lang="el-GR" sz="2000" dirty="0">
                <a:solidFill>
                  <a:schemeClr val="tx2"/>
                </a:solidFill>
                <a:latin typeface="Century Gothic" panose="020B0502020202020204" pitchFamily="34" charset="0"/>
              </a:rPr>
              <a:t>βήματα</a:t>
            </a:r>
          </a:p>
          <a:p>
            <a:pPr marL="1619250" marR="0" lvl="0" indent="-135255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619250" algn="l"/>
              </a:tabLst>
              <a:defRPr/>
            </a:pPr>
            <a:endParaRPr kumimoji="0" lang="el-G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619250" marR="0" lvl="0" indent="-135255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619250" algn="l"/>
              </a:tabLst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343025" marR="0" lvl="0" indent="-1076325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343025" algn="l"/>
              </a:tabLst>
              <a:defRPr/>
            </a:pPr>
            <a:endParaRPr kumimoji="0" lang="el-G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343025" marR="0" lvl="0" indent="-1076325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343025" algn="l"/>
              </a:tabLst>
              <a:defRPr/>
            </a:pPr>
            <a:endParaRPr kumimoji="0" lang="el-G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343025" marR="0" lvl="0" indent="-1343025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343025" algn="l"/>
              </a:tabLst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rPr>
              <a:t> 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50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 txBox="1">
            <a:spLocks/>
          </p:cNvSpPr>
          <p:nvPr/>
        </p:nvSpPr>
        <p:spPr bwMode="gray">
          <a:xfrm>
            <a:off x="332399" y="165252"/>
            <a:ext cx="11584946" cy="474829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2800" b="1" dirty="0" smtClean="0">
                <a:solidFill>
                  <a:srgbClr val="DBEFF9"/>
                </a:solidFill>
                <a:latin typeface="Century Gothic" panose="020B0502020202020204" pitchFamily="34" charset="0"/>
              </a:rPr>
              <a:t>Θεσμικό πλαίσιο ΣΔΕ  </a:t>
            </a:r>
            <a:endParaRPr kumimoji="0" lang="el-GR" sz="2800" b="1" i="0" u="none" strike="noStrike" kern="1200" cap="none" spc="0" normalizeH="0" baseline="0" noProof="0" dirty="0">
              <a:ln>
                <a:noFill/>
              </a:ln>
              <a:solidFill>
                <a:srgbClr val="DBEFF9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13630" y="996559"/>
            <a:ext cx="8757934" cy="2590701"/>
          </a:xfrm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ts val="300"/>
              </a:spcBef>
              <a:buClrTx/>
              <a:buFont typeface="Wingdings" pitchFamily="2" charset="2"/>
              <a:buChar char="n"/>
              <a:defRPr/>
            </a:pPr>
            <a:r>
              <a:rPr lang="el-GR" sz="1800" b="1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Δημοσιονομικός κανονισμός </a:t>
            </a:r>
            <a:r>
              <a:rPr lang="el-GR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(</a:t>
            </a:r>
            <a:r>
              <a:rPr lang="el-GR" sz="1800" b="1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2018/1046)</a:t>
            </a: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ClrTx/>
              <a:buFont typeface="Wingdings" pitchFamily="2" charset="2"/>
              <a:buChar char="n"/>
              <a:defRPr/>
            </a:pPr>
            <a:r>
              <a:rPr lang="el-GR" sz="1800" b="1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Κανονισμός Κοινών Διατάξεων </a:t>
            </a:r>
            <a:r>
              <a:rPr lang="el-GR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(2021</a:t>
            </a:r>
            <a:r>
              <a:rPr lang="en-GB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/</a:t>
            </a:r>
            <a:r>
              <a:rPr lang="el-GR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1060)</a:t>
            </a:r>
            <a:endParaRPr lang="el-GR" sz="1800" b="1" dirty="0">
              <a:solidFill>
                <a:schemeClr val="accent5">
                  <a:lumMod val="25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ClrTx/>
              <a:buFont typeface="Wingdings" pitchFamily="2" charset="2"/>
              <a:buChar char="n"/>
              <a:defRPr/>
            </a:pPr>
            <a:r>
              <a:rPr lang="el-GR" sz="1800" b="1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ΕΤΠΑ </a:t>
            </a:r>
            <a:r>
              <a:rPr lang="el-GR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και ΤΣ </a:t>
            </a:r>
            <a:r>
              <a:rPr lang="el-GR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(</a:t>
            </a:r>
            <a:r>
              <a:rPr lang="el-GR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2021</a:t>
            </a:r>
            <a:r>
              <a:rPr lang="en-GB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/</a:t>
            </a:r>
            <a:r>
              <a:rPr lang="el-GR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1058)</a:t>
            </a:r>
            <a:r>
              <a:rPr lang="el-GR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l-GR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ΕΚΤ+</a:t>
            </a:r>
            <a:r>
              <a:rPr lang="el-GR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 (</a:t>
            </a:r>
            <a:r>
              <a:rPr lang="el-GR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2021</a:t>
            </a:r>
            <a:r>
              <a:rPr lang="en-GB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/</a:t>
            </a:r>
            <a:r>
              <a:rPr lang="el-GR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1057)</a:t>
            </a:r>
            <a:r>
              <a:rPr lang="el-GR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l-GR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ΕΕΣ/ΕΤΠΑ</a:t>
            </a:r>
            <a:r>
              <a:rPr lang="el-GR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l-GR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(2021</a:t>
            </a:r>
            <a:r>
              <a:rPr lang="en-GB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/</a:t>
            </a:r>
            <a:r>
              <a:rPr lang="el-GR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1057), </a:t>
            </a:r>
            <a:r>
              <a:rPr lang="el-GR" altLang="en-US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ΤΔΜ </a:t>
            </a:r>
            <a:r>
              <a:rPr lang="el-GR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(2021/1056), </a:t>
            </a:r>
            <a:r>
              <a:rPr lang="el-GR" altLang="en-US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ΕΤΘΑΥ</a:t>
            </a:r>
            <a:r>
              <a:rPr lang="el-GR" alt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 (2021/1139)</a:t>
            </a:r>
            <a:endParaRPr lang="el-GR" altLang="en-US" sz="1800" strike="sngStrike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600"/>
              </a:spcBef>
              <a:buClrTx/>
              <a:buSzTx/>
              <a:buNone/>
              <a:defRPr/>
            </a:pPr>
            <a:r>
              <a:rPr lang="el-GR" sz="1800" b="1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Πού?</a:t>
            </a:r>
            <a:r>
              <a:rPr lang="el-GR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80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  <a:hlinkClick r:id="rId5"/>
              </a:rPr>
              <a:t>https://ec.europa.eu/regional_policy/el/information/legislation/regulations/</a:t>
            </a:r>
            <a:endParaRPr lang="el-GR" sz="1800" dirty="0">
              <a:solidFill>
                <a:schemeClr val="accent5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332400" y="807721"/>
            <a:ext cx="2334602" cy="2788919"/>
          </a:xfrm>
          <a:prstGeom prst="homePlate">
            <a:avLst>
              <a:gd name="adj" fmla="val 1840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square" lIns="18000" tIns="18000" rIns="18000" bIns="18000" anchor="ctr"/>
          <a:lstStyle>
            <a:lvl1pPr marL="99060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00" algn="l">
              <a:lnSpc>
                <a:spcPct val="110000"/>
              </a:lnSpc>
              <a:spcBef>
                <a:spcPts val="0"/>
              </a:spcBef>
            </a:pPr>
            <a:r>
              <a:rPr lang="el-GR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Κανονιστικό </a:t>
            </a:r>
            <a:r>
              <a:rPr lang="el-GR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πλαίσιο </a:t>
            </a:r>
          </a:p>
          <a:p>
            <a:pPr marL="88900" algn="l">
              <a:lnSpc>
                <a:spcPct val="110000"/>
              </a:lnSpc>
              <a:spcBef>
                <a:spcPts val="0"/>
              </a:spcBef>
            </a:pPr>
            <a:r>
              <a:rPr lang="el-GR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της ΕΕ</a:t>
            </a:r>
            <a:endParaRPr lang="en-US" altLang="el-GR" sz="2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32399" y="3923608"/>
            <a:ext cx="2365082" cy="2400993"/>
          </a:xfrm>
          <a:prstGeom prst="homePlate">
            <a:avLst>
              <a:gd name="adj" fmla="val 1840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square" lIns="18000" tIns="18000" rIns="18000" bIns="18000" anchor="ctr"/>
          <a:lstStyle>
            <a:lvl1pPr marL="99060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8900" algn="l">
              <a:lnSpc>
                <a:spcPct val="110000"/>
              </a:lnSpc>
              <a:spcBef>
                <a:spcPts val="0"/>
              </a:spcBef>
            </a:pPr>
            <a:r>
              <a:rPr lang="el-GR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Εθνικό νομικό πλαίσιο του ΣΔΕ</a:t>
            </a:r>
          </a:p>
        </p:txBody>
      </p:sp>
      <p:cxnSp>
        <p:nvCxnSpPr>
          <p:cNvPr id="12" name="Straight Connector 9"/>
          <p:cNvCxnSpPr/>
          <p:nvPr/>
        </p:nvCxnSpPr>
        <p:spPr bwMode="auto">
          <a:xfrm flipV="1">
            <a:off x="332399" y="3725676"/>
            <a:ext cx="10625161" cy="42456"/>
          </a:xfrm>
          <a:prstGeom prst="line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752989" y="3861232"/>
            <a:ext cx="8253807" cy="2615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n"/>
              <a:defRPr/>
            </a:pPr>
            <a:r>
              <a:rPr lang="el-GR" sz="180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Νόμος </a:t>
            </a:r>
            <a:r>
              <a:rPr lang="el-GR" sz="1800" kern="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4914/2022 (Α΄ 61)</a:t>
            </a:r>
            <a:endParaRPr lang="el-GR" sz="1800" kern="0" dirty="0">
              <a:solidFill>
                <a:schemeClr val="accent5">
                  <a:lumMod val="25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 algn="l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n"/>
              <a:defRPr/>
            </a:pPr>
            <a:r>
              <a:rPr lang="el-GR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ΥΑ για την (</a:t>
            </a:r>
            <a:r>
              <a:rPr lang="el-GR" sz="1800" b="0" kern="0" dirty="0" err="1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ανα</a:t>
            </a:r>
            <a:r>
              <a:rPr lang="el-GR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)διάρθρωση Ειδικών Υπηρεσιών (διαχείρισης, συντονισμού, επιτελικές δομές)</a:t>
            </a:r>
          </a:p>
          <a:p>
            <a:pPr marL="342900" indent="-342900" algn="l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n"/>
              <a:defRPr/>
            </a:pPr>
            <a:r>
              <a:rPr lang="el-GR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ΥΑ (κανόνες </a:t>
            </a:r>
            <a:r>
              <a:rPr lang="el-GR" sz="1800" b="0" kern="0" dirty="0" err="1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επιλεξιμότητας</a:t>
            </a:r>
            <a:r>
              <a:rPr lang="el-GR" sz="1800" b="0" kern="0" dirty="0" smtClean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, άσκηση ενστάσεων, </a:t>
            </a:r>
            <a:r>
              <a:rPr lang="el-GR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προληπτικοί έλεγχοι)</a:t>
            </a:r>
          </a:p>
          <a:p>
            <a:pPr marL="342900" indent="-342900" algn="l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n"/>
              <a:defRPr/>
            </a:pPr>
            <a:r>
              <a:rPr lang="el-GR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Εγχειρίδιο διαδικασιών του ΣΔΕ: </a:t>
            </a:r>
          </a:p>
          <a:p>
            <a:pPr marL="515937" lvl="1" indent="-342900" algn="l">
              <a:lnSpc>
                <a:spcPct val="110000"/>
              </a:lnSpc>
              <a:spcBef>
                <a:spcPts val="0"/>
              </a:spcBef>
              <a:buFont typeface="Courier New" pitchFamily="49" charset="0"/>
              <a:buChar char="o"/>
              <a:defRPr/>
            </a:pPr>
            <a:r>
              <a:rPr lang="el-GR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Διαδικασίες </a:t>
            </a:r>
          </a:p>
          <a:p>
            <a:pPr marL="515937" lvl="1" indent="-342900" algn="l">
              <a:lnSpc>
                <a:spcPct val="110000"/>
              </a:lnSpc>
              <a:spcBef>
                <a:spcPts val="0"/>
              </a:spcBef>
              <a:buFont typeface="Courier New" pitchFamily="49" charset="0"/>
              <a:buChar char="o"/>
              <a:defRPr/>
            </a:pPr>
            <a:r>
              <a:rPr lang="el-GR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Τυποποιημένα έντυπα</a:t>
            </a:r>
            <a:r>
              <a:rPr lang="en-US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l-GR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ή /και Λίστες </a:t>
            </a:r>
          </a:p>
          <a:p>
            <a:pPr marL="515937" lvl="1" indent="-342900" algn="l">
              <a:lnSpc>
                <a:spcPct val="110000"/>
              </a:lnSpc>
              <a:spcBef>
                <a:spcPts val="0"/>
              </a:spcBef>
              <a:buFont typeface="Courier New" pitchFamily="49" charset="0"/>
              <a:buChar char="o"/>
              <a:defRPr/>
            </a:pPr>
            <a:r>
              <a:rPr lang="el-GR" sz="1800" b="0" kern="0" dirty="0">
                <a:solidFill>
                  <a:schemeClr val="accent5">
                    <a:lumMod val="25000"/>
                  </a:schemeClr>
                </a:solidFill>
                <a:latin typeface="Century Gothic" panose="020B0502020202020204" pitchFamily="34" charset="0"/>
              </a:rPr>
              <a:t>Οδηγοί/ Οδηγίες</a:t>
            </a:r>
          </a:p>
        </p:txBody>
      </p:sp>
    </p:spTree>
    <p:extLst>
      <p:ext uri="{BB962C8B-B14F-4D97-AF65-F5344CB8AC3E}">
        <p14:creationId xmlns:p14="http://schemas.microsoft.com/office/powerpoint/2010/main" val="71261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30866" y="152587"/>
            <a:ext cx="11535552" cy="584046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>
            <a:defPPr>
              <a:defRPr lang="en-GB"/>
            </a:defPPr>
            <a:lvl1pPr marL="0" marR="0" lvl="0" indent="0" algn="l" defTabSz="4572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kumimoji="0" sz="2800" i="0" u="none" strike="noStrike" cap="none" spc="0" normalizeH="0" baseline="0">
                <a:ln>
                  <a:noFill/>
                </a:ln>
                <a:solidFill>
                  <a:srgbClr val="DBEFF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l-GR" dirty="0"/>
              <a:t>Δομές ΕΣΠΑ</a:t>
            </a:r>
          </a:p>
        </p:txBody>
      </p:sp>
      <p:sp>
        <p:nvSpPr>
          <p:cNvPr id="10" name="Θέση περιεχομένου 2"/>
          <p:cNvSpPr txBox="1">
            <a:spLocks/>
          </p:cNvSpPr>
          <p:nvPr/>
        </p:nvSpPr>
        <p:spPr>
          <a:xfrm>
            <a:off x="330868" y="1144537"/>
            <a:ext cx="4251526" cy="4846687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276225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Εθνική Αρχή Συντονισμού (ΕΑΣ) - ΓΓΔΕ&amp;ΕΣΠΑ </a:t>
            </a:r>
          </a:p>
          <a:p>
            <a:pPr marL="361950" marR="0" lvl="0" indent="-276225" algn="l" defTabSz="4572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Λογιστική Αρχή:  ΕΥ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Αρχή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Πιστο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ποίησης και Εξακρίβωσης Συγχρηματοδοτούμενων Προγραμμάτων </a:t>
            </a:r>
            <a:endParaRPr kumimoji="0" lang="el-GR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61950" marR="0" lvl="0" indent="-2762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el-GR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61950" marR="0" lvl="0" indent="-276225" algn="l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Αρχή Ελέγχου:  Επιτροπή Δημοσιονομικού Ελέγχου (ΕΔΕΛ)</a:t>
            </a:r>
          </a:p>
          <a:p>
            <a:pPr marL="361950" marR="0" lvl="0" indent="-276225" algn="l" defTabSz="4572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Διαχειριστικές Αρχές</a:t>
            </a:r>
          </a:p>
          <a:p>
            <a:pPr marL="361950" marR="0" lvl="0" indent="-276225" algn="l" defTabSz="457200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Ενδιάμεσοι Φορείς</a:t>
            </a:r>
          </a:p>
          <a:p>
            <a:pPr marL="361950" marR="0" lvl="0" indent="-276225" algn="l" defTabSz="457200" rtl="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Επιτελικές Δομές Υπουργείων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Θέση περιεχομένου 2"/>
          <p:cNvSpPr txBox="1">
            <a:spLocks/>
          </p:cNvSpPr>
          <p:nvPr/>
        </p:nvSpPr>
        <p:spPr>
          <a:xfrm>
            <a:off x="5239582" y="4899462"/>
            <a:ext cx="6626834" cy="5349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lvl="0" indent="0" fontAlgn="auto">
              <a:lnSpc>
                <a:spcPct val="100000"/>
              </a:lnSpc>
              <a:buClr>
                <a:srgbClr val="0F6FC6"/>
              </a:buClr>
              <a:buNone/>
            </a:pPr>
            <a:r>
              <a:rPr lang="el-GR" sz="1400" dirty="0" smtClean="0">
                <a:solidFill>
                  <a:sysClr val="windowText" lastClr="000000"/>
                </a:solidFill>
                <a:latin typeface="Century Gothic" panose="020B0502020202020204"/>
              </a:rPr>
              <a:t>Ενεργούν </a:t>
            </a:r>
            <a:r>
              <a:rPr lang="el-GR" sz="1400" dirty="0">
                <a:solidFill>
                  <a:sysClr val="windowText" lastClr="000000"/>
                </a:solidFill>
                <a:latin typeface="Century Gothic" panose="020B0502020202020204"/>
              </a:rPr>
              <a:t>υπό την ευθύνη </a:t>
            </a:r>
            <a:r>
              <a:rPr lang="el-GR" sz="1400" dirty="0" smtClean="0">
                <a:solidFill>
                  <a:sysClr val="windowText" lastClr="000000"/>
                </a:solidFill>
                <a:latin typeface="Century Gothic" panose="020B0502020202020204"/>
              </a:rPr>
              <a:t>της ΔΑ </a:t>
            </a:r>
            <a:r>
              <a:rPr lang="el-GR" sz="1400" dirty="0">
                <a:solidFill>
                  <a:sysClr val="windowText" lastClr="000000"/>
                </a:solidFill>
                <a:latin typeface="Century Gothic" panose="020B0502020202020204"/>
              </a:rPr>
              <a:t>ή </a:t>
            </a:r>
            <a:r>
              <a:rPr lang="el-GR" sz="1400" dirty="0" smtClean="0">
                <a:solidFill>
                  <a:sysClr val="windowText" lastClr="000000"/>
                </a:solidFill>
                <a:latin typeface="Century Gothic" panose="020B0502020202020204"/>
              </a:rPr>
              <a:t>εκτελούν </a:t>
            </a:r>
            <a:r>
              <a:rPr lang="el-GR" sz="1400" dirty="0">
                <a:solidFill>
                  <a:sysClr val="windowText" lastClr="000000"/>
                </a:solidFill>
                <a:latin typeface="Century Gothic" panose="020B0502020202020204"/>
              </a:rPr>
              <a:t>λειτουργίες ή καθήκοντα εξ </a:t>
            </a:r>
            <a:r>
              <a:rPr lang="el-GR" sz="1400" dirty="0" smtClean="0">
                <a:solidFill>
                  <a:sysClr val="windowText" lastClr="000000"/>
                </a:solidFill>
                <a:latin typeface="Century Gothic" panose="020B0502020202020204"/>
              </a:rPr>
              <a:t>ονόματός της.</a:t>
            </a:r>
            <a:endParaRPr lang="el-GR" sz="1400" dirty="0">
              <a:solidFill>
                <a:sysClr val="windowText" lastClr="000000"/>
              </a:solidFill>
              <a:latin typeface="Century Gothic" panose="020B0502020202020204"/>
            </a:endParaRPr>
          </a:p>
        </p:txBody>
      </p:sp>
      <p:sp>
        <p:nvSpPr>
          <p:cNvPr id="8" name="Frame 7"/>
          <p:cNvSpPr/>
          <p:nvPr/>
        </p:nvSpPr>
        <p:spPr bwMode="auto">
          <a:xfrm>
            <a:off x="330868" y="1057275"/>
            <a:ext cx="4251526" cy="78105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Frame 13"/>
          <p:cNvSpPr/>
          <p:nvPr/>
        </p:nvSpPr>
        <p:spPr bwMode="auto">
          <a:xfrm>
            <a:off x="330868" y="3386041"/>
            <a:ext cx="4251526" cy="781050"/>
          </a:xfrm>
          <a:prstGeom prst="frame">
            <a:avLst/>
          </a:prstGeom>
          <a:solidFill>
            <a:schemeClr val="tx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Frame 14"/>
          <p:cNvSpPr/>
          <p:nvPr/>
        </p:nvSpPr>
        <p:spPr bwMode="auto">
          <a:xfrm>
            <a:off x="330867" y="4858954"/>
            <a:ext cx="4251526" cy="575495"/>
          </a:xfrm>
          <a:prstGeom prst="frame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Frame 15"/>
          <p:cNvSpPr/>
          <p:nvPr/>
        </p:nvSpPr>
        <p:spPr bwMode="auto">
          <a:xfrm>
            <a:off x="330867" y="5498064"/>
            <a:ext cx="4251526" cy="575495"/>
          </a:xfrm>
          <a:prstGeom prst="frame">
            <a:avLst/>
          </a:prstGeom>
          <a:solidFill>
            <a:srgbClr val="0000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Frame 16"/>
          <p:cNvSpPr/>
          <p:nvPr/>
        </p:nvSpPr>
        <p:spPr bwMode="auto">
          <a:xfrm>
            <a:off x="330866" y="4199731"/>
            <a:ext cx="4251526" cy="575495"/>
          </a:xfrm>
          <a:prstGeom prst="fram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Frame 17"/>
          <p:cNvSpPr/>
          <p:nvPr/>
        </p:nvSpPr>
        <p:spPr bwMode="auto">
          <a:xfrm>
            <a:off x="330866" y="1927583"/>
            <a:ext cx="4251526" cy="1364073"/>
          </a:xfrm>
          <a:prstGeom prst="frame">
            <a:avLst>
              <a:gd name="adj1" fmla="val 6215"/>
            </a:avLst>
          </a:prstGeom>
          <a:solidFill>
            <a:srgbClr val="0099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Θέση περιεχομένου 2"/>
          <p:cNvSpPr txBox="1">
            <a:spLocks/>
          </p:cNvSpPr>
          <p:nvPr/>
        </p:nvSpPr>
        <p:spPr>
          <a:xfrm>
            <a:off x="5165146" y="5530544"/>
            <a:ext cx="6626834" cy="712742"/>
          </a:xfrm>
          <a:prstGeom prst="rect">
            <a:avLst/>
          </a:prstGeom>
          <a:solidFill>
            <a:sysClr val="window" lastClr="FFFFFF"/>
          </a:solidFill>
          <a:ln w="38100">
            <a:solidFill>
              <a:srgbClr val="000099"/>
            </a:solidFill>
            <a:prstDash val="sysDash"/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GB"/>
            </a:defPPr>
            <a:lvl1pPr marL="85725" lvl="0" indent="0" algn="l" defTabSz="4572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None/>
              <a:defRPr sz="1200" b="0" i="0">
                <a:solidFill>
                  <a:sysClr val="windowText" lastClr="000000"/>
                </a:solidFill>
                <a:latin typeface="Century Gothic" panose="020B0502020202020204"/>
              </a:defRPr>
            </a:lvl1pPr>
            <a:lvl2pPr marL="685800" indent="-283464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960120" indent="-228600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1234440" indent="-228600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1508760" indent="-228600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  <a:lvl6pPr marL="18146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6pPr>
            <a:lvl7pPr marL="20718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7pPr>
            <a:lvl8pPr marL="22590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8pPr>
            <a:lvl9pPr marL="24862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9pPr>
          </a:lstStyle>
          <a:p>
            <a:r>
              <a:rPr lang="el-GR" sz="1400" dirty="0" smtClean="0"/>
              <a:t>Υποστήριξη Υπουργείου στην εξειδίκευση, ιεράρχηση και αποτύπωση αναγκών, ενίσχυση διοικητικής ικανότητας Υπουργείου και εποπτευόμενων φορέων</a:t>
            </a:r>
            <a:endParaRPr lang="el-GR" sz="1400" dirty="0"/>
          </a:p>
        </p:txBody>
      </p:sp>
      <p:sp>
        <p:nvSpPr>
          <p:cNvPr id="20" name="Θέση περιεχομένου 2"/>
          <p:cNvSpPr txBox="1">
            <a:spLocks/>
          </p:cNvSpPr>
          <p:nvPr/>
        </p:nvSpPr>
        <p:spPr>
          <a:xfrm>
            <a:off x="5239581" y="4298385"/>
            <a:ext cx="6626835" cy="342900"/>
          </a:xfrm>
          <a:prstGeom prst="rect">
            <a:avLst/>
          </a:prstGeom>
          <a:solidFill>
            <a:sysClr val="window" lastClr="FFFFFF"/>
          </a:solidFill>
          <a:ln w="38100">
            <a:solidFill>
              <a:srgbClr val="A5002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GB"/>
            </a:defPPr>
            <a:lvl1pPr marL="85725" lvl="0" indent="0" algn="l" defTabSz="4572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None/>
              <a:defRPr sz="1200" b="0" i="0">
                <a:solidFill>
                  <a:sysClr val="windowText" lastClr="000000"/>
                </a:solidFill>
                <a:latin typeface="Century Gothic" panose="020B0502020202020204"/>
              </a:defRPr>
            </a:lvl1pPr>
            <a:lvl2pPr marL="685800" indent="-283464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960120" indent="-228600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1234440" indent="-228600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1508760" indent="-228600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  <a:lvl6pPr marL="18146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6pPr>
            <a:lvl7pPr marL="20718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7pPr>
            <a:lvl8pPr marL="22590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8pPr>
            <a:lvl9pPr marL="24862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9pPr>
          </a:lstStyle>
          <a:p>
            <a:r>
              <a:rPr lang="el-GR" sz="1400" dirty="0"/>
              <a:t>Διαχείριση των Προγραμμάτων του ΕΣΠΑ </a:t>
            </a:r>
          </a:p>
        </p:txBody>
      </p:sp>
      <p:sp>
        <p:nvSpPr>
          <p:cNvPr id="21" name="Θέση περιεχομένου 2"/>
          <p:cNvSpPr txBox="1">
            <a:spLocks/>
          </p:cNvSpPr>
          <p:nvPr/>
        </p:nvSpPr>
        <p:spPr>
          <a:xfrm>
            <a:off x="5220528" y="3554524"/>
            <a:ext cx="6645889" cy="4631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defPPr>
              <a:defRPr lang="en-GB"/>
            </a:defPPr>
            <a:lvl1pPr marL="85725" lvl="0" indent="0" algn="l" defTabSz="4572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None/>
              <a:defRPr sz="1200" b="0" i="0">
                <a:solidFill>
                  <a:sysClr val="windowText" lastClr="000000"/>
                </a:solidFill>
                <a:latin typeface="Century Gothic" panose="020B0502020202020204"/>
              </a:defRPr>
            </a:lvl1pPr>
            <a:lvl2pPr marL="685800" indent="-283464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960120" indent="-228600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1234440" indent="-228600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1508760" indent="-228600" algn="l" defTabSz="45720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  <a:lvl6pPr marL="18146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6pPr>
            <a:lvl7pPr marL="20718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7pPr>
            <a:lvl8pPr marL="22590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8pPr>
            <a:lvl9pPr marL="2486200" indent="-228600" defTabSz="45720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l-GR" sz="1400" dirty="0"/>
              <a:t>Έλεγχος της ουσιαστικής λειτουργίας του </a:t>
            </a:r>
            <a:r>
              <a:rPr lang="el-GR" sz="1400" dirty="0" smtClean="0"/>
              <a:t>ΣΔΕ </a:t>
            </a:r>
            <a:r>
              <a:rPr lang="el-GR" sz="1400" dirty="0"/>
              <a:t>των Π</a:t>
            </a:r>
            <a:r>
              <a:rPr lang="el-GR" sz="1400" dirty="0" smtClean="0"/>
              <a:t>ρογραμμάτων </a:t>
            </a:r>
            <a:r>
              <a:rPr lang="el-GR" sz="1400" dirty="0"/>
              <a:t>του ΕΣΠΑ.</a:t>
            </a:r>
          </a:p>
          <a:p>
            <a:r>
              <a:rPr lang="el-GR" sz="1400" dirty="0"/>
              <a:t> </a:t>
            </a:r>
          </a:p>
        </p:txBody>
      </p:sp>
      <p:sp>
        <p:nvSpPr>
          <p:cNvPr id="22" name="Θέση περιεχομένου 2"/>
          <p:cNvSpPr txBox="1">
            <a:spLocks/>
          </p:cNvSpPr>
          <p:nvPr/>
        </p:nvSpPr>
        <p:spPr>
          <a:xfrm>
            <a:off x="5165147" y="943568"/>
            <a:ext cx="6701272" cy="9233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lvl="0" indent="0" fontAlgn="auto">
              <a:lnSpc>
                <a:spcPct val="100000"/>
              </a:lnSpc>
              <a:buClr>
                <a:srgbClr val="0F6FC6"/>
              </a:buClr>
              <a:buNone/>
            </a:pPr>
            <a:r>
              <a:rPr lang="el-GR" sz="1400" dirty="0">
                <a:solidFill>
                  <a:sysClr val="windowText" lastClr="000000"/>
                </a:solidFill>
                <a:latin typeface="Century Gothic" panose="020B0502020202020204"/>
              </a:rPr>
              <a:t>Σ</a:t>
            </a:r>
            <a:r>
              <a:rPr lang="el-GR" sz="1400" dirty="0" smtClean="0">
                <a:solidFill>
                  <a:sysClr val="windowText" lastClr="000000"/>
                </a:solidFill>
                <a:latin typeface="Century Gothic" panose="020B0502020202020204"/>
              </a:rPr>
              <a:t>υντονιστικός </a:t>
            </a:r>
            <a:r>
              <a:rPr lang="el-GR" sz="1400" dirty="0">
                <a:solidFill>
                  <a:sysClr val="windowText" lastClr="000000"/>
                </a:solidFill>
                <a:latin typeface="Century Gothic" panose="020B0502020202020204"/>
              </a:rPr>
              <a:t>φορέας για τα </a:t>
            </a:r>
            <a:r>
              <a:rPr lang="el-GR" sz="1400" dirty="0" smtClean="0">
                <a:solidFill>
                  <a:sysClr val="windowText" lastClr="000000"/>
                </a:solidFill>
                <a:latin typeface="Century Gothic" panose="020B0502020202020204"/>
              </a:rPr>
              <a:t>Προγράμματα: σύνδεσμος της χώρας για το ΕΣΠΑ στην ΕΕ, </a:t>
            </a:r>
            <a:r>
              <a:rPr lang="el-GR" sz="1400" dirty="0">
                <a:solidFill>
                  <a:sysClr val="windowText" lastClr="000000"/>
                </a:solidFill>
                <a:latin typeface="Century Gothic" panose="020B0502020202020204"/>
              </a:rPr>
              <a:t>συντονίζει τις δραστηριότητες των </a:t>
            </a:r>
            <a:r>
              <a:rPr lang="el-GR" sz="1400" dirty="0" smtClean="0">
                <a:solidFill>
                  <a:sysClr val="windowText" lastClr="000000"/>
                </a:solidFill>
                <a:latin typeface="Century Gothic" panose="020B0502020202020204"/>
              </a:rPr>
              <a:t>ΔΑ και άλλων δομών</a:t>
            </a:r>
            <a:r>
              <a:rPr lang="el-GR" sz="1400" dirty="0">
                <a:solidFill>
                  <a:sysClr val="windowText" lastClr="000000"/>
                </a:solidFill>
                <a:latin typeface="Century Gothic" panose="020B0502020202020204"/>
              </a:rPr>
              <a:t>, παρέχει κατευθύνσεις στους φορείς που εμπλέκονται στην υλοποίηση </a:t>
            </a:r>
            <a:r>
              <a:rPr lang="el-GR" sz="1400" dirty="0" smtClean="0">
                <a:solidFill>
                  <a:sysClr val="windowText" lastClr="000000"/>
                </a:solidFill>
                <a:latin typeface="Century Gothic" panose="020B0502020202020204"/>
              </a:rPr>
              <a:t>και </a:t>
            </a:r>
            <a:r>
              <a:rPr lang="el-GR" sz="1400" dirty="0">
                <a:solidFill>
                  <a:sysClr val="windowText" lastClr="000000"/>
                </a:solidFill>
                <a:latin typeface="Century Gothic" panose="020B0502020202020204"/>
              </a:rPr>
              <a:t>προωθεί την εφαρμογή του </a:t>
            </a:r>
            <a:r>
              <a:rPr lang="el-GR" sz="1400" dirty="0" err="1">
                <a:solidFill>
                  <a:sysClr val="windowText" lastClr="000000"/>
                </a:solidFill>
                <a:latin typeface="Century Gothic" panose="020B0502020202020204"/>
              </a:rPr>
              <a:t>ενωσιακού</a:t>
            </a:r>
            <a:r>
              <a:rPr lang="el-GR" sz="1400" dirty="0">
                <a:solidFill>
                  <a:sysClr val="windowText" lastClr="000000"/>
                </a:solidFill>
                <a:latin typeface="Century Gothic" panose="020B0502020202020204"/>
              </a:rPr>
              <a:t> και του εθνικού δικαίου.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220528" y="2050086"/>
            <a:ext cx="6645889" cy="1187766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009999"/>
            </a:solidFill>
            <a:prstDash val="sysDash"/>
          </a:ln>
        </p:spPr>
        <p:txBody>
          <a:bodyPr vert="horz" lIns="91440" tIns="45720" rIns="91440" bIns="45720" rtlCol="0" anchor="t">
            <a:noAutofit/>
          </a:bodyPr>
          <a:lstStyle/>
          <a:p>
            <a:pPr marL="85725" algn="l" defTabSz="457200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None/>
            </a:pPr>
            <a:r>
              <a:rPr lang="el-GR" sz="1400" dirty="0" smtClean="0">
                <a:solidFill>
                  <a:sysClr val="windowText" lastClr="000000"/>
                </a:solidFill>
                <a:latin typeface="Century Gothic" panose="020B0502020202020204"/>
              </a:rPr>
              <a:t>Μία</a:t>
            </a:r>
            <a:r>
              <a:rPr lang="el-GR" sz="1400" b="0" dirty="0" smtClean="0">
                <a:solidFill>
                  <a:sysClr val="windowText" lastClr="000000"/>
                </a:solidFill>
                <a:latin typeface="Century Gothic" panose="020B0502020202020204"/>
              </a:rPr>
              <a:t> Λογιστική Αρχή για όλα τα Προγράμματα.</a:t>
            </a:r>
          </a:p>
          <a:p>
            <a:pPr marL="85725" algn="l" defTabSz="457200" eaLnBrk="1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Wingdings 3" charset="2"/>
              <a:buNone/>
            </a:pPr>
            <a:r>
              <a:rPr lang="el-GR" sz="1400" b="0" dirty="0" smtClean="0">
                <a:solidFill>
                  <a:sysClr val="windowText" lastClr="000000"/>
                </a:solidFill>
                <a:latin typeface="Century Gothic" panose="020B0502020202020204"/>
              </a:rPr>
              <a:t>Κατάρτιση </a:t>
            </a:r>
            <a:r>
              <a:rPr lang="el-GR" sz="1400" b="0" dirty="0">
                <a:solidFill>
                  <a:sysClr val="windowText" lastClr="000000"/>
                </a:solidFill>
                <a:latin typeface="Century Gothic" panose="020B0502020202020204"/>
              </a:rPr>
              <a:t>και υποβολή αιτήσεων πληρωμής στην </a:t>
            </a:r>
            <a:r>
              <a:rPr lang="el-GR" sz="1400" b="0" dirty="0" smtClean="0">
                <a:solidFill>
                  <a:sysClr val="windowText" lastClr="000000"/>
                </a:solidFill>
                <a:latin typeface="Century Gothic" panose="020B0502020202020204"/>
              </a:rPr>
              <a:t>ΕΕ, κατάρτιση </a:t>
            </a:r>
            <a:r>
              <a:rPr lang="el-GR" sz="1400" b="0" dirty="0">
                <a:solidFill>
                  <a:sysClr val="windowText" lastClr="000000"/>
                </a:solidFill>
                <a:latin typeface="Century Gothic" panose="020B0502020202020204"/>
              </a:rPr>
              <a:t>και υποβολή των λογαριασμών, επιβεβαίωση της πληρότητας, της ακρίβειας και της αλήθειας των λογαριασμών και τήρηση ηλεκτρονικών αρχείων με όλα τα στοιχεία των </a:t>
            </a:r>
            <a:r>
              <a:rPr lang="el-GR" sz="1400" b="0" dirty="0" smtClean="0">
                <a:solidFill>
                  <a:sysClr val="windowText" lastClr="000000"/>
                </a:solidFill>
                <a:latin typeface="Century Gothic" panose="020B0502020202020204"/>
              </a:rPr>
              <a:t>λογαριασμών και </a:t>
            </a:r>
            <a:r>
              <a:rPr lang="el-GR" sz="1400" b="0" dirty="0">
                <a:solidFill>
                  <a:sysClr val="windowText" lastClr="000000"/>
                </a:solidFill>
                <a:latin typeface="Century Gothic" panose="020B0502020202020204"/>
              </a:rPr>
              <a:t>των αιτήσεων </a:t>
            </a:r>
            <a:r>
              <a:rPr lang="el-GR" sz="1400" b="0" dirty="0" smtClean="0">
                <a:solidFill>
                  <a:sysClr val="windowText" lastClr="000000"/>
                </a:solidFill>
                <a:latin typeface="Century Gothic" panose="020B0502020202020204"/>
              </a:rPr>
              <a:t>πληρωμής.</a:t>
            </a:r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gray">
          <a:xfrm flipH="1">
            <a:off x="256054" y="981023"/>
            <a:ext cx="275562" cy="288925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 sz="1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l-GR" altLang="el-GR" dirty="0">
                <a:solidFill>
                  <a:schemeClr val="bg1"/>
                </a:solidFill>
              </a:rPr>
              <a:t>1</a:t>
            </a:r>
            <a:endParaRPr lang="en-US" altLang="el-GR" dirty="0">
              <a:solidFill>
                <a:schemeClr val="bg1"/>
              </a:solidFill>
            </a:endParaRPr>
          </a:p>
        </p:txBody>
      </p:sp>
      <p:sp>
        <p:nvSpPr>
          <p:cNvPr id="24" name="Oval 26"/>
          <p:cNvSpPr>
            <a:spLocks noChangeArrowheads="1"/>
          </p:cNvSpPr>
          <p:nvPr/>
        </p:nvSpPr>
        <p:spPr bwMode="gray">
          <a:xfrm flipH="1">
            <a:off x="256054" y="1758729"/>
            <a:ext cx="275562" cy="288925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 sz="1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l-GR" altLang="el-GR" dirty="0">
                <a:solidFill>
                  <a:schemeClr val="bg1"/>
                </a:solidFill>
              </a:rPr>
              <a:t>2</a:t>
            </a:r>
            <a:endParaRPr lang="en-US" altLang="el-GR" dirty="0">
              <a:solidFill>
                <a:schemeClr val="bg1"/>
              </a:solidFill>
            </a:endParaRPr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gray">
          <a:xfrm flipH="1">
            <a:off x="239894" y="3308145"/>
            <a:ext cx="275562" cy="288925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 sz="1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l-GR" altLang="el-GR" dirty="0">
                <a:solidFill>
                  <a:schemeClr val="bg1"/>
                </a:solidFill>
              </a:rPr>
              <a:t>3</a:t>
            </a:r>
            <a:endParaRPr lang="en-US" altLang="el-GR" dirty="0">
              <a:solidFill>
                <a:schemeClr val="bg1"/>
              </a:solidFill>
            </a:endParaRPr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gray">
          <a:xfrm flipH="1">
            <a:off x="256054" y="4153923"/>
            <a:ext cx="275562" cy="288925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 sz="1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l-GR" altLang="el-GR" dirty="0">
                <a:solidFill>
                  <a:schemeClr val="bg1"/>
                </a:solidFill>
              </a:rPr>
              <a:t>4</a:t>
            </a:r>
            <a:endParaRPr lang="en-US" altLang="el-GR" dirty="0">
              <a:solidFill>
                <a:schemeClr val="bg1"/>
              </a:solidFill>
            </a:endParaRP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gray">
          <a:xfrm flipH="1">
            <a:off x="239893" y="4838245"/>
            <a:ext cx="275562" cy="288925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 sz="1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l-GR" altLang="el-GR" dirty="0">
                <a:solidFill>
                  <a:schemeClr val="bg1"/>
                </a:solidFill>
              </a:rPr>
              <a:t>5</a:t>
            </a:r>
            <a:endParaRPr lang="en-US" altLang="el-GR" dirty="0">
              <a:solidFill>
                <a:schemeClr val="bg1"/>
              </a:solidFill>
            </a:endParaRPr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 flipH="1">
            <a:off x="239892" y="5415158"/>
            <a:ext cx="275562" cy="288925"/>
          </a:xfrm>
          <a:prstGeom prst="ellipse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 sz="1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l-GR" altLang="el-GR" dirty="0">
                <a:solidFill>
                  <a:schemeClr val="bg1"/>
                </a:solidFill>
              </a:rPr>
              <a:t>6</a:t>
            </a:r>
            <a:endParaRPr lang="en-US" altLang="el-GR" dirty="0">
              <a:solidFill>
                <a:schemeClr val="bg1"/>
              </a:solidFill>
            </a:endParaRPr>
          </a:p>
        </p:txBody>
      </p:sp>
      <p:sp>
        <p:nvSpPr>
          <p:cNvPr id="29" name="Chevron 28"/>
          <p:cNvSpPr/>
          <p:nvPr/>
        </p:nvSpPr>
        <p:spPr bwMode="auto">
          <a:xfrm>
            <a:off x="4579056" y="1236381"/>
            <a:ext cx="586090" cy="319853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Chevron 29"/>
          <p:cNvSpPr/>
          <p:nvPr/>
        </p:nvSpPr>
        <p:spPr bwMode="auto">
          <a:xfrm>
            <a:off x="4608416" y="2465455"/>
            <a:ext cx="586090" cy="319853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Chevron 30"/>
          <p:cNvSpPr/>
          <p:nvPr/>
        </p:nvSpPr>
        <p:spPr bwMode="auto">
          <a:xfrm>
            <a:off x="4579056" y="3653287"/>
            <a:ext cx="586090" cy="319853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Chevron 31"/>
          <p:cNvSpPr/>
          <p:nvPr/>
        </p:nvSpPr>
        <p:spPr bwMode="auto">
          <a:xfrm>
            <a:off x="4608417" y="4317586"/>
            <a:ext cx="586090" cy="319853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Chevron 32"/>
          <p:cNvSpPr/>
          <p:nvPr/>
        </p:nvSpPr>
        <p:spPr bwMode="auto">
          <a:xfrm>
            <a:off x="4617943" y="5002959"/>
            <a:ext cx="586090" cy="319853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Chevron 33"/>
          <p:cNvSpPr/>
          <p:nvPr/>
        </p:nvSpPr>
        <p:spPr bwMode="auto">
          <a:xfrm>
            <a:off x="4617944" y="5693691"/>
            <a:ext cx="586090" cy="319853"/>
          </a:xfrm>
          <a:prstGeom prst="chevr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77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/>
          <p:cNvCxnSpPr/>
          <p:nvPr/>
        </p:nvCxnSpPr>
        <p:spPr bwMode="auto">
          <a:xfrm>
            <a:off x="11196637" y="1318764"/>
            <a:ext cx="0" cy="12196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>
            <a:endCxn id="39" idx="2"/>
          </p:cNvCxnSpPr>
          <p:nvPr/>
        </p:nvCxnSpPr>
        <p:spPr bwMode="auto">
          <a:xfrm flipH="1">
            <a:off x="3038474" y="2284421"/>
            <a:ext cx="11905" cy="395948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itle 1"/>
          <p:cNvSpPr txBox="1">
            <a:spLocks/>
          </p:cNvSpPr>
          <p:nvPr/>
        </p:nvSpPr>
        <p:spPr bwMode="auto">
          <a:xfrm>
            <a:off x="95249" y="158442"/>
            <a:ext cx="11991976" cy="498783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n-GB"/>
            </a:defPPr>
            <a:lvl1pPr marL="0" marR="0" lvl="0" indent="0" algn="l" defTabSz="4572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kumimoji="0" sz="2800" i="0" u="none" strike="noStrike" cap="none" spc="0" normalizeH="0" baseline="0">
                <a:ln>
                  <a:noFill/>
                </a:ln>
                <a:solidFill>
                  <a:srgbClr val="DBEFF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l-GR" dirty="0"/>
              <a:t>Διαχειριστικές Αρχές</a:t>
            </a:r>
            <a:r>
              <a:rPr lang="el-GR" dirty="0" smtClean="0"/>
              <a:t> Προγραμμάτων</a:t>
            </a:r>
            <a:endParaRPr lang="el-GR" dirty="0"/>
          </a:p>
        </p:txBody>
      </p:sp>
      <p:sp>
        <p:nvSpPr>
          <p:cNvPr id="3" name="Rectangle 2"/>
          <p:cNvSpPr/>
          <p:nvPr/>
        </p:nvSpPr>
        <p:spPr>
          <a:xfrm>
            <a:off x="2147887" y="1628570"/>
            <a:ext cx="1781175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ΕΓ Διαχείρισης Προγραμμάτων ΕΤΠΑ και ΤΣ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5248" y="854303"/>
            <a:ext cx="7848602" cy="461665"/>
          </a:xfrm>
          <a:prstGeom prst="rect">
            <a:avLst/>
          </a:prstGeom>
          <a:gradFill>
            <a:gsLst>
              <a:gs pos="93000">
                <a:schemeClr val="accent1">
                  <a:lumMod val="20000"/>
                  <a:lumOff val="80000"/>
                </a:schemeClr>
              </a:gs>
              <a:gs pos="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38100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400" dirty="0" smtClean="0">
                <a:latin typeface="Century Gothic" panose="020B0502020202020204" pitchFamily="34" charset="0"/>
              </a:rPr>
              <a:t>Υπ. Ανάπτυξης &amp; Επενδύσεων</a:t>
            </a:r>
            <a:endParaRPr lang="el-GR" sz="1400" dirty="0">
              <a:latin typeface="Century Gothic" panose="020B0502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181475" y="1621198"/>
            <a:ext cx="1781175" cy="653703"/>
          </a:xfrm>
          <a:prstGeom prst="rect">
            <a:avLst/>
          </a:prstGeom>
          <a:solidFill>
            <a:srgbClr val="F0EFCF"/>
          </a:solidFill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ΕΓ Διαχείρισης Προγραμμάτων </a:t>
            </a:r>
            <a:r>
              <a:rPr lang="el-GR" sz="1200" dirty="0" smtClean="0">
                <a:latin typeface="Century Gothic" panose="020B0502020202020204" pitchFamily="34" charset="0"/>
              </a:rPr>
              <a:t>ΕΚΤ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5249" y="1621199"/>
            <a:ext cx="1800225" cy="653702"/>
          </a:xfrm>
          <a:prstGeom prst="rect">
            <a:avLst/>
          </a:prstGeom>
          <a:solidFill>
            <a:srgbClr val="DDDDDD"/>
          </a:solidFill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ΓΓ Δημοσίων Επενδύσεων και </a:t>
            </a:r>
            <a:r>
              <a:rPr lang="el-GR" sz="1200" dirty="0" smtClean="0">
                <a:latin typeface="Century Gothic" panose="020B0502020202020204" pitchFamily="34" charset="0"/>
              </a:rPr>
              <a:t>ΕΣΠΑ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315324" y="854303"/>
            <a:ext cx="1790702" cy="461665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 smtClean="0">
                <a:latin typeface="Century Gothic" panose="020B0502020202020204" pitchFamily="34" charset="0"/>
              </a:rPr>
              <a:t>Υπ</a:t>
            </a:r>
            <a:r>
              <a:rPr lang="el-GR" sz="1200" dirty="0">
                <a:latin typeface="Century Gothic" panose="020B0502020202020204" pitchFamily="34" charset="0"/>
              </a:rPr>
              <a:t>. Ψηφιακής Διακυβέρνησης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0334621" y="854303"/>
            <a:ext cx="1752604" cy="461665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Υπ. </a:t>
            </a:r>
            <a:r>
              <a:rPr lang="el-GR" sz="1200" dirty="0" err="1" smtClean="0">
                <a:latin typeface="Century Gothic" panose="020B0502020202020204" pitchFamily="34" charset="0"/>
              </a:rPr>
              <a:t>Αγρ</a:t>
            </a:r>
            <a:r>
              <a:rPr lang="el-GR" sz="1200" dirty="0" smtClean="0">
                <a:latin typeface="Century Gothic" panose="020B0502020202020204" pitchFamily="34" charset="0"/>
              </a:rPr>
              <a:t>. </a:t>
            </a:r>
            <a:r>
              <a:rPr lang="el-GR" sz="1200" dirty="0">
                <a:latin typeface="Century Gothic" panose="020B0502020202020204" pitchFamily="34" charset="0"/>
              </a:rPr>
              <a:t>Ανάπτυξης </a:t>
            </a:r>
            <a:r>
              <a:rPr lang="el-GR" sz="1200" dirty="0" smtClean="0">
                <a:latin typeface="Century Gothic" panose="020B0502020202020204" pitchFamily="34" charset="0"/>
              </a:rPr>
              <a:t>&amp; Τροφίμων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5249" y="2526073"/>
            <a:ext cx="1800225" cy="91245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Τεχνική Βοήθεια και Υποστήριξη Δικαιούχων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200773" y="2526068"/>
            <a:ext cx="1800225" cy="912451"/>
          </a:xfrm>
          <a:prstGeom prst="rect">
            <a:avLst/>
          </a:prstGeom>
          <a:solidFill>
            <a:srgbClr val="92D050"/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Δίκαιη Αναπτυξιακή Μετάβαση</a:t>
            </a:r>
            <a:r>
              <a:rPr lang="el-GR" sz="1200" b="0" dirty="0">
                <a:latin typeface="Century Gothic" panose="020B0502020202020204" pitchFamily="34" charset="0"/>
              </a:rPr>
              <a:t>»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138361" y="5710938"/>
            <a:ext cx="1800225" cy="5329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</a:t>
            </a:r>
            <a:r>
              <a:rPr lang="en-US" sz="1200" dirty="0" smtClean="0">
                <a:latin typeface="Century Gothic" panose="020B0502020202020204" pitchFamily="34" charset="0"/>
              </a:rPr>
              <a:t>INTERREG</a:t>
            </a:r>
            <a:r>
              <a:rPr lang="el-GR" sz="1200" dirty="0" smtClean="0">
                <a:latin typeface="Century Gothic" panose="020B0502020202020204" pitchFamily="34" charset="0"/>
              </a:rPr>
              <a:t>     2021-2027</a:t>
            </a:r>
            <a:r>
              <a:rPr lang="en-US" sz="1200" b="0" dirty="0" smtClean="0">
                <a:latin typeface="Century Gothic" panose="020B0502020202020204" pitchFamily="34" charset="0"/>
              </a:rPr>
              <a:t> </a:t>
            </a:r>
            <a:endParaRPr lang="el-GR" sz="1200" b="0" dirty="0">
              <a:latin typeface="Century Gothic" panose="020B0502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315323" y="2535593"/>
            <a:ext cx="1800225" cy="912451"/>
          </a:xfrm>
          <a:prstGeom prst="rect">
            <a:avLst/>
          </a:prstGeom>
          <a:solidFill>
            <a:srgbClr val="CCECFF"/>
          </a:solidFill>
          <a:ln w="28575">
            <a:solidFill>
              <a:schemeClr val="accent6">
                <a:lumMod val="50000"/>
              </a:schemeClr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Ψηφιακός Μετασχηματισμός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150267" y="2526072"/>
            <a:ext cx="1800225" cy="9124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Ανταγωνιστικότητα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205285" y="2530010"/>
            <a:ext cx="1800225" cy="912451"/>
          </a:xfrm>
          <a:prstGeom prst="rect">
            <a:avLst/>
          </a:prstGeom>
          <a:solidFill>
            <a:srgbClr val="F0EFCF"/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Ανθρώπινο Δυναμικό και Κοινωνική Συνοχή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0310810" y="2535597"/>
            <a:ext cx="1800225" cy="91245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Αλιεία, Υδατοκαλλιέργεια και Θάλασσα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47" name="Rectangle 46"/>
          <p:cNvSpPr/>
          <p:nvPr/>
        </p:nvSpPr>
        <p:spPr>
          <a:xfrm>
            <a:off x="2150267" y="4586019"/>
            <a:ext cx="1800225" cy="9124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Προγραμμάτων «</a:t>
            </a:r>
            <a:r>
              <a:rPr lang="el-GR" sz="1200" dirty="0">
                <a:latin typeface="Century Gothic" panose="020B0502020202020204" pitchFamily="34" charset="0"/>
              </a:rPr>
              <a:t>Περιβάλλον και Κλιματική Αλλαγή</a:t>
            </a:r>
            <a:r>
              <a:rPr lang="el-GR" sz="1200" b="0" dirty="0">
                <a:latin typeface="Century Gothic" panose="020B0502020202020204" pitchFamily="34" charset="0"/>
              </a:rPr>
              <a:t>» </a:t>
            </a:r>
            <a:endParaRPr lang="el-GR" sz="1200" b="0" dirty="0" smtClean="0"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l-GR" sz="1200" b="0" dirty="0" smtClean="0">
                <a:latin typeface="Century Gothic" panose="020B0502020202020204" pitchFamily="34" charset="0"/>
              </a:rPr>
              <a:t>και </a:t>
            </a:r>
            <a:r>
              <a:rPr lang="el-GR" sz="1200" b="0" dirty="0">
                <a:latin typeface="Century Gothic" panose="020B0502020202020204" pitchFamily="34" charset="0"/>
              </a:rPr>
              <a:t>«</a:t>
            </a:r>
            <a:r>
              <a:rPr lang="el-GR" sz="1200" dirty="0">
                <a:latin typeface="Century Gothic" panose="020B0502020202020204" pitchFamily="34" charset="0"/>
              </a:rPr>
              <a:t>Πολιτική Προστασία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150267" y="3625399"/>
            <a:ext cx="1800225" cy="7481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Μεταφορές</a:t>
            </a:r>
            <a:r>
              <a:rPr lang="el-GR" sz="1200" b="0" dirty="0" smtClean="0">
                <a:latin typeface="Century Gothic" panose="020B0502020202020204" pitchFamily="34" charset="0"/>
              </a:rPr>
              <a:t>»</a:t>
            </a:r>
            <a:endParaRPr lang="el-GR" sz="1200" b="0" dirty="0">
              <a:latin typeface="Century Gothic" panose="020B0502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0306050" y="1628570"/>
            <a:ext cx="1781175" cy="65370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ΓΓ Ενωσιακών Πόρων και Υποδομών</a:t>
            </a:r>
          </a:p>
        </p:txBody>
      </p:sp>
      <p:cxnSp>
        <p:nvCxnSpPr>
          <p:cNvPr id="4" name="Straight Connector 3"/>
          <p:cNvCxnSpPr>
            <a:stCxn id="34" idx="2"/>
            <a:endCxn id="37" idx="0"/>
          </p:cNvCxnSpPr>
          <p:nvPr/>
        </p:nvCxnSpPr>
        <p:spPr bwMode="auto">
          <a:xfrm>
            <a:off x="995362" y="2274901"/>
            <a:ext cx="0" cy="25117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5072062" y="2284421"/>
            <a:ext cx="0" cy="25117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7100885" y="1315968"/>
            <a:ext cx="0" cy="12196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9210675" y="1306443"/>
            <a:ext cx="0" cy="12196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Elbow Connector 8"/>
          <p:cNvCxnSpPr>
            <a:stCxn id="28" idx="2"/>
            <a:endCxn id="34" idx="0"/>
          </p:cNvCxnSpPr>
          <p:nvPr/>
        </p:nvCxnSpPr>
        <p:spPr bwMode="auto">
          <a:xfrm rot="5400000">
            <a:off x="2354841" y="-43510"/>
            <a:ext cx="305231" cy="3024187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Elbow Connector 73"/>
          <p:cNvCxnSpPr>
            <a:stCxn id="28" idx="2"/>
            <a:endCxn id="3" idx="0"/>
          </p:cNvCxnSpPr>
          <p:nvPr/>
        </p:nvCxnSpPr>
        <p:spPr bwMode="auto">
          <a:xfrm rot="5400000">
            <a:off x="3372711" y="981732"/>
            <a:ext cx="312602" cy="98107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Elbow Connector 74"/>
          <p:cNvCxnSpPr>
            <a:stCxn id="28" idx="2"/>
            <a:endCxn id="33" idx="0"/>
          </p:cNvCxnSpPr>
          <p:nvPr/>
        </p:nvCxnSpPr>
        <p:spPr bwMode="auto">
          <a:xfrm rot="16200000" flipH="1">
            <a:off x="4393191" y="942326"/>
            <a:ext cx="305230" cy="105251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Line Callout 1 24"/>
          <p:cNvSpPr/>
          <p:nvPr/>
        </p:nvSpPr>
        <p:spPr bwMode="auto">
          <a:xfrm>
            <a:off x="1683728" y="2400487"/>
            <a:ext cx="695325" cy="224798"/>
          </a:xfrm>
          <a:prstGeom prst="borderCallout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ΝΕΑ</a:t>
            </a:r>
          </a:p>
        </p:txBody>
      </p:sp>
      <p:sp>
        <p:nvSpPr>
          <p:cNvPr id="30" name="Line Callout 1 24"/>
          <p:cNvSpPr/>
          <p:nvPr/>
        </p:nvSpPr>
        <p:spPr bwMode="auto">
          <a:xfrm>
            <a:off x="3671887" y="5575427"/>
            <a:ext cx="695325" cy="224798"/>
          </a:xfrm>
          <a:prstGeom prst="borderCallout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ΝΕΑ</a:t>
            </a:r>
          </a:p>
        </p:txBody>
      </p:sp>
      <p:sp>
        <p:nvSpPr>
          <p:cNvPr id="31" name="Line Callout 1 24"/>
          <p:cNvSpPr/>
          <p:nvPr/>
        </p:nvSpPr>
        <p:spPr bwMode="auto">
          <a:xfrm>
            <a:off x="7589228" y="2425990"/>
            <a:ext cx="695325" cy="224798"/>
          </a:xfrm>
          <a:prstGeom prst="borderCallout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ΝΕΑ</a:t>
            </a:r>
          </a:p>
        </p:txBody>
      </p:sp>
      <p:sp>
        <p:nvSpPr>
          <p:cNvPr id="32" name="Line Callout 1 24"/>
          <p:cNvSpPr/>
          <p:nvPr/>
        </p:nvSpPr>
        <p:spPr bwMode="auto">
          <a:xfrm>
            <a:off x="9610725" y="2426905"/>
            <a:ext cx="695325" cy="224798"/>
          </a:xfrm>
          <a:prstGeom prst="borderCallout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ΝΕΑ</a:t>
            </a:r>
          </a:p>
        </p:txBody>
      </p:sp>
      <p:sp>
        <p:nvSpPr>
          <p:cNvPr id="40" name="Line Callout 1 24"/>
          <p:cNvSpPr/>
          <p:nvPr/>
        </p:nvSpPr>
        <p:spPr bwMode="auto">
          <a:xfrm>
            <a:off x="4090987" y="4680077"/>
            <a:ext cx="695325" cy="224798"/>
          </a:xfrm>
          <a:prstGeom prst="borderCallout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ΝΕΑ</a:t>
            </a:r>
          </a:p>
        </p:txBody>
      </p:sp>
    </p:spTree>
    <p:extLst>
      <p:ext uri="{BB962C8B-B14F-4D97-AF65-F5344CB8AC3E}">
        <p14:creationId xmlns:p14="http://schemas.microsoft.com/office/powerpoint/2010/main" val="66583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95249" y="158442"/>
            <a:ext cx="11991976" cy="498783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n-GB"/>
            </a:defPPr>
            <a:lvl1pPr marL="0" marR="0" lvl="0" indent="0" algn="l" defTabSz="4572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kumimoji="0" sz="2800" i="0" u="none" strike="noStrike" cap="none" spc="0" normalizeH="0" baseline="0">
                <a:ln>
                  <a:noFill/>
                </a:ln>
                <a:solidFill>
                  <a:srgbClr val="DBEFF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l-GR" dirty="0"/>
              <a:t>Διαχειριστικές Αρχές</a:t>
            </a:r>
            <a:r>
              <a:rPr lang="el-GR" dirty="0" smtClean="0"/>
              <a:t> Προγραμμάτων</a:t>
            </a:r>
            <a:endParaRPr lang="el-GR" dirty="0"/>
          </a:p>
        </p:txBody>
      </p:sp>
      <p:sp>
        <p:nvSpPr>
          <p:cNvPr id="43" name="Rectangle 42"/>
          <p:cNvSpPr/>
          <p:nvPr/>
        </p:nvSpPr>
        <p:spPr>
          <a:xfrm>
            <a:off x="2243721" y="1037700"/>
            <a:ext cx="3528430" cy="41709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</a:t>
            </a:r>
            <a:r>
              <a:rPr lang="el-GR" sz="1200" b="0" dirty="0" smtClean="0">
                <a:latin typeface="Century Gothic" panose="020B0502020202020204" pitchFamily="34" charset="0"/>
              </a:rPr>
              <a:t>«</a:t>
            </a:r>
            <a:r>
              <a:rPr lang="el-GR" sz="1200" dirty="0" smtClean="0">
                <a:latin typeface="Century Gothic" panose="020B0502020202020204" pitchFamily="34" charset="0"/>
              </a:rPr>
              <a:t>Αν. </a:t>
            </a:r>
            <a:r>
              <a:rPr lang="el-GR" sz="1200" dirty="0">
                <a:latin typeface="Century Gothic" panose="020B0502020202020204" pitchFamily="34" charset="0"/>
              </a:rPr>
              <a:t>Μακεδονία, Θράκη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61361" y="1040266"/>
            <a:ext cx="1355532" cy="414531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243721" y="1802880"/>
            <a:ext cx="3528430" cy="38904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</a:t>
            </a:r>
            <a:r>
              <a:rPr lang="el-GR" sz="1200" b="0" dirty="0" smtClean="0">
                <a:latin typeface="Century Gothic" panose="020B0502020202020204" pitchFamily="34" charset="0"/>
              </a:rPr>
              <a:t>«</a:t>
            </a:r>
            <a:r>
              <a:rPr lang="el-GR" sz="1200" dirty="0" smtClean="0">
                <a:latin typeface="Century Gothic" panose="020B0502020202020204" pitchFamily="34" charset="0"/>
              </a:rPr>
              <a:t>Κεντρική </a:t>
            </a:r>
            <a:r>
              <a:rPr lang="el-GR" sz="1200" dirty="0">
                <a:latin typeface="Century Gothic" panose="020B0502020202020204" pitchFamily="34" charset="0"/>
              </a:rPr>
              <a:t>Μακεδονία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75060" y="1774830"/>
            <a:ext cx="1358514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61361" y="2501113"/>
            <a:ext cx="1377564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61361" y="3280039"/>
            <a:ext cx="1376975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75060" y="4035815"/>
            <a:ext cx="1368040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243720" y="2501113"/>
            <a:ext cx="3528430" cy="41709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Θεσσαλία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65534" y="4742086"/>
            <a:ext cx="1368040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55107" y="5448357"/>
            <a:ext cx="1368040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cxnSp>
        <p:nvCxnSpPr>
          <p:cNvPr id="6" name="Straight Connector 5"/>
          <p:cNvCxnSpPr>
            <a:stCxn id="50" idx="3"/>
            <a:endCxn id="43" idx="1"/>
          </p:cNvCxnSpPr>
          <p:nvPr/>
        </p:nvCxnSpPr>
        <p:spPr bwMode="auto">
          <a:xfrm flipV="1">
            <a:off x="1916893" y="1246249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V="1">
            <a:off x="1933574" y="2012958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 flipV="1">
            <a:off x="1916892" y="2708378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Rectangle 73"/>
          <p:cNvSpPr/>
          <p:nvPr/>
        </p:nvSpPr>
        <p:spPr>
          <a:xfrm>
            <a:off x="2253246" y="3276075"/>
            <a:ext cx="3528430" cy="41709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Ήπειρος</a:t>
            </a:r>
            <a:r>
              <a:rPr lang="el-GR" sz="1200" b="0" dirty="0">
                <a:latin typeface="Century Gothic" panose="020B0502020202020204" pitchFamily="34" charset="0"/>
              </a:rPr>
              <a:t>» </a:t>
            </a:r>
          </a:p>
        </p:txBody>
      </p:sp>
      <p:sp>
        <p:nvSpPr>
          <p:cNvPr id="75" name="Rectangle 74"/>
          <p:cNvSpPr/>
          <p:nvPr/>
        </p:nvSpPr>
        <p:spPr>
          <a:xfrm>
            <a:off x="2253246" y="4041255"/>
            <a:ext cx="3528430" cy="38904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Δυτική Ελλάδα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76" name="Rectangle 75"/>
          <p:cNvSpPr/>
          <p:nvPr/>
        </p:nvSpPr>
        <p:spPr>
          <a:xfrm>
            <a:off x="2253245" y="4739488"/>
            <a:ext cx="3528430" cy="41709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Δυτική Μακεδονία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cxnSp>
        <p:nvCxnSpPr>
          <p:cNvPr id="77" name="Straight Connector 76"/>
          <p:cNvCxnSpPr>
            <a:endCxn id="74" idx="1"/>
          </p:cNvCxnSpPr>
          <p:nvPr/>
        </p:nvCxnSpPr>
        <p:spPr bwMode="auto">
          <a:xfrm flipV="1">
            <a:off x="1926418" y="3484624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 flipV="1">
            <a:off x="1943099" y="4251333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V="1">
            <a:off x="1926417" y="4946753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Rectangle 79"/>
          <p:cNvSpPr/>
          <p:nvPr/>
        </p:nvSpPr>
        <p:spPr>
          <a:xfrm>
            <a:off x="2253245" y="5441877"/>
            <a:ext cx="3528430" cy="41709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Στερεά Ελλάδα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 flipV="1">
            <a:off x="1926417" y="5649142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Rectangle 81"/>
          <p:cNvSpPr/>
          <p:nvPr/>
        </p:nvSpPr>
        <p:spPr>
          <a:xfrm>
            <a:off x="8120646" y="1037700"/>
            <a:ext cx="3528430" cy="41709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Πελοπόννησος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438286" y="1040266"/>
            <a:ext cx="1355532" cy="414531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8120646" y="1802880"/>
            <a:ext cx="3528430" cy="38904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Ιόνια Νησιά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451985" y="1774830"/>
            <a:ext cx="1358514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6438286" y="2501113"/>
            <a:ext cx="1377564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438286" y="3280039"/>
            <a:ext cx="1376975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451985" y="4035815"/>
            <a:ext cx="1368040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8120645" y="2501113"/>
            <a:ext cx="3528430" cy="41709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Βόρειο Αιγαίο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90" name="Rectangle 89"/>
          <p:cNvSpPr/>
          <p:nvPr/>
        </p:nvSpPr>
        <p:spPr>
          <a:xfrm>
            <a:off x="6442459" y="4742086"/>
            <a:ext cx="1368040" cy="417097"/>
          </a:xfrm>
          <a:prstGeom prst="rect">
            <a:avLst/>
          </a:prstGeom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Π</a:t>
            </a:r>
            <a:r>
              <a:rPr lang="el-GR" sz="1200" dirty="0" smtClean="0">
                <a:latin typeface="Century Gothic" panose="020B0502020202020204" pitchFamily="34" charset="0"/>
              </a:rPr>
              <a:t>εριφερειάρχης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cxnSp>
        <p:nvCxnSpPr>
          <p:cNvPr id="92" name="Straight Connector 91"/>
          <p:cNvCxnSpPr>
            <a:stCxn id="83" idx="3"/>
            <a:endCxn id="82" idx="1"/>
          </p:cNvCxnSpPr>
          <p:nvPr/>
        </p:nvCxnSpPr>
        <p:spPr bwMode="auto">
          <a:xfrm flipV="1">
            <a:off x="7793818" y="1246249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 flipV="1">
            <a:off x="7810499" y="2012958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 flipV="1">
            <a:off x="7793817" y="2708378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Rectangle 94"/>
          <p:cNvSpPr/>
          <p:nvPr/>
        </p:nvSpPr>
        <p:spPr>
          <a:xfrm>
            <a:off x="8130171" y="3276075"/>
            <a:ext cx="3528430" cy="41709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Κρήτη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96" name="Rectangle 95"/>
          <p:cNvSpPr/>
          <p:nvPr/>
        </p:nvSpPr>
        <p:spPr>
          <a:xfrm>
            <a:off x="8130171" y="4041255"/>
            <a:ext cx="3528430" cy="38904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Αττική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97" name="Rectangle 96"/>
          <p:cNvSpPr/>
          <p:nvPr/>
        </p:nvSpPr>
        <p:spPr>
          <a:xfrm>
            <a:off x="8130170" y="4739488"/>
            <a:ext cx="3528430" cy="417097"/>
          </a:xfrm>
          <a:prstGeom prst="rect">
            <a:avLst/>
          </a:prstGeom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ΕΥΔ Προγράμματος «</a:t>
            </a:r>
            <a:r>
              <a:rPr lang="el-GR" sz="1200" dirty="0">
                <a:latin typeface="Century Gothic" panose="020B0502020202020204" pitchFamily="34" charset="0"/>
              </a:rPr>
              <a:t>Νότιο Αιγαίο</a:t>
            </a:r>
            <a:r>
              <a:rPr lang="el-GR" sz="1200" b="0" dirty="0">
                <a:latin typeface="Century Gothic" panose="020B0502020202020204" pitchFamily="34" charset="0"/>
              </a:rPr>
              <a:t>»</a:t>
            </a:r>
          </a:p>
        </p:txBody>
      </p:sp>
      <p:cxnSp>
        <p:nvCxnSpPr>
          <p:cNvPr id="98" name="Straight Connector 97"/>
          <p:cNvCxnSpPr>
            <a:endCxn id="95" idx="1"/>
          </p:cNvCxnSpPr>
          <p:nvPr/>
        </p:nvCxnSpPr>
        <p:spPr bwMode="auto">
          <a:xfrm flipV="1">
            <a:off x="7803343" y="3484624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V="1">
            <a:off x="7820024" y="4251333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V="1">
            <a:off x="7803342" y="4946753"/>
            <a:ext cx="326828" cy="128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174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5203" y="450850"/>
            <a:ext cx="10770047" cy="709865"/>
          </a:xfrm>
        </p:spPr>
        <p:txBody>
          <a:bodyPr/>
          <a:lstStyle/>
          <a:p>
            <a:r>
              <a:rPr lang="el-GR" sz="2800" b="1" dirty="0"/>
              <a:t>Επιτελικές Δομές </a:t>
            </a:r>
            <a:r>
              <a:rPr lang="el-GR" sz="2800" b="1" dirty="0" smtClean="0"/>
              <a:t>                          Ενδιάμεσοι Φορείς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85800" y="1038226"/>
            <a:ext cx="10839450" cy="4152899"/>
          </a:xfrm>
          <a:solidFill>
            <a:srgbClr val="DDDDDD"/>
          </a:solidFill>
        </p:spPr>
        <p:txBody>
          <a:bodyPr>
            <a:noAutofit/>
          </a:bodyPr>
          <a:lstStyle/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 smtClean="0"/>
              <a:t>ΕΔ </a:t>
            </a:r>
            <a:r>
              <a:rPr lang="el-GR" sz="1400" b="1" dirty="0"/>
              <a:t>ΕΣΠΑ </a:t>
            </a:r>
            <a:r>
              <a:rPr lang="el-GR" sz="1400" b="1" dirty="0" smtClean="0"/>
              <a:t>Υπ. Εξωτερικών						</a:t>
            </a:r>
            <a:r>
              <a:rPr lang="el-GR" sz="1400" b="1" dirty="0"/>
              <a:t>	</a:t>
            </a:r>
            <a:r>
              <a:rPr lang="el-GR" sz="1400" b="1" dirty="0" smtClean="0"/>
              <a:t> </a:t>
            </a:r>
            <a:endParaRPr lang="el-GR" sz="1400" b="1" dirty="0"/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>
                <a:solidFill>
                  <a:schemeClr val="accent4">
                    <a:lumMod val="75000"/>
                  </a:schemeClr>
                </a:solidFill>
              </a:rPr>
              <a:t>ΕΔ ΕΣΠΑ Υπ. Παιδείας και Θρησκευμάτων 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>
                <a:solidFill>
                  <a:srgbClr val="A50021"/>
                </a:solidFill>
              </a:rPr>
              <a:t>ΕΔ ΕΣΠΑ </a:t>
            </a:r>
            <a:r>
              <a:rPr lang="el-GR" sz="1400" b="1" dirty="0" smtClean="0">
                <a:solidFill>
                  <a:srgbClr val="A50021"/>
                </a:solidFill>
              </a:rPr>
              <a:t>Υπ. </a:t>
            </a:r>
            <a:r>
              <a:rPr lang="el-GR" sz="1400" b="1" dirty="0">
                <a:solidFill>
                  <a:srgbClr val="A50021"/>
                </a:solidFill>
              </a:rPr>
              <a:t>Εργασίας και Κοινωνικών Υποθέσεων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 smtClean="0">
                <a:solidFill>
                  <a:srgbClr val="996633"/>
                </a:solidFill>
              </a:rPr>
              <a:t>ΕΔ </a:t>
            </a:r>
            <a:r>
              <a:rPr lang="el-GR" sz="1400" b="1" dirty="0">
                <a:solidFill>
                  <a:srgbClr val="996633"/>
                </a:solidFill>
              </a:rPr>
              <a:t>ΕΣΠΑ Υπ. Περιβάλλοντος και </a:t>
            </a:r>
            <a:r>
              <a:rPr lang="el-GR" sz="1400" b="1" dirty="0" smtClean="0">
                <a:solidFill>
                  <a:srgbClr val="996633"/>
                </a:solidFill>
              </a:rPr>
              <a:t>Ενέργειας</a:t>
            </a:r>
            <a:endParaRPr lang="el-GR" sz="1400" b="1" dirty="0">
              <a:solidFill>
                <a:srgbClr val="996633"/>
              </a:solidFill>
            </a:endParaRP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 smtClean="0"/>
              <a:t>ΕΔ </a:t>
            </a:r>
            <a:r>
              <a:rPr lang="el-GR" sz="1400" b="1" dirty="0"/>
              <a:t>ΕΣΠΑ </a:t>
            </a:r>
            <a:r>
              <a:rPr lang="el-GR" sz="1400" b="1" dirty="0" smtClean="0"/>
              <a:t>Υπ. </a:t>
            </a:r>
            <a:r>
              <a:rPr lang="el-GR" sz="1400" b="1" dirty="0"/>
              <a:t>Υγείας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 smtClean="0">
                <a:solidFill>
                  <a:schemeClr val="accent2">
                    <a:lumMod val="75000"/>
                  </a:schemeClr>
                </a:solidFill>
              </a:rPr>
              <a:t>ΕΔ </a:t>
            </a:r>
            <a:r>
              <a:rPr lang="el-GR" sz="1400" b="1" dirty="0">
                <a:solidFill>
                  <a:schemeClr val="accent2">
                    <a:lumMod val="75000"/>
                  </a:schemeClr>
                </a:solidFill>
              </a:rPr>
              <a:t>ΕΣΠΑ </a:t>
            </a:r>
            <a:r>
              <a:rPr lang="el-GR" sz="1400" b="1" dirty="0" smtClean="0">
                <a:solidFill>
                  <a:schemeClr val="accent2">
                    <a:lumMod val="75000"/>
                  </a:schemeClr>
                </a:solidFill>
              </a:rPr>
              <a:t>Υπ. </a:t>
            </a:r>
            <a:r>
              <a:rPr lang="el-GR" sz="1400" b="1" dirty="0">
                <a:solidFill>
                  <a:schemeClr val="accent2">
                    <a:lumMod val="75000"/>
                  </a:schemeClr>
                </a:solidFill>
              </a:rPr>
              <a:t>Πολιτισμού και Αθλητισμού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>
                <a:solidFill>
                  <a:schemeClr val="bg1">
                    <a:lumMod val="50000"/>
                  </a:schemeClr>
                </a:solidFill>
              </a:rPr>
              <a:t>ΕΔ ΕΣΠΑ </a:t>
            </a:r>
            <a:r>
              <a:rPr lang="el-GR" sz="1400" b="1" dirty="0" smtClean="0">
                <a:solidFill>
                  <a:schemeClr val="bg1">
                    <a:lumMod val="50000"/>
                  </a:schemeClr>
                </a:solidFill>
              </a:rPr>
              <a:t>Υπ. </a:t>
            </a:r>
            <a:r>
              <a:rPr lang="el-GR" sz="1400" b="1" dirty="0">
                <a:solidFill>
                  <a:schemeClr val="bg1">
                    <a:lumMod val="50000"/>
                  </a:schemeClr>
                </a:solidFill>
              </a:rPr>
              <a:t>Δικαιοσύνης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>
                <a:solidFill>
                  <a:schemeClr val="accent1">
                    <a:lumMod val="50000"/>
                  </a:schemeClr>
                </a:solidFill>
              </a:rPr>
              <a:t>ΕΥΔΕ </a:t>
            </a:r>
            <a:r>
              <a:rPr lang="el-GR" sz="1400" b="1" dirty="0" smtClean="0">
                <a:solidFill>
                  <a:schemeClr val="accent1">
                    <a:lumMod val="50000"/>
                  </a:schemeClr>
                </a:solidFill>
              </a:rPr>
              <a:t>Υπ. </a:t>
            </a:r>
            <a:r>
              <a:rPr lang="el-GR" sz="1400" b="1" dirty="0">
                <a:solidFill>
                  <a:schemeClr val="accent1">
                    <a:lumMod val="50000"/>
                  </a:schemeClr>
                </a:solidFill>
              </a:rPr>
              <a:t>Εσωτερικών 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>
                <a:solidFill>
                  <a:schemeClr val="accent6">
                    <a:lumMod val="50000"/>
                  </a:schemeClr>
                </a:solidFill>
              </a:rPr>
              <a:t>ΕΔ ΕΣΠΑ </a:t>
            </a:r>
            <a:r>
              <a:rPr lang="el-GR" sz="1400" b="1" dirty="0" smtClean="0">
                <a:solidFill>
                  <a:schemeClr val="accent6">
                    <a:lumMod val="50000"/>
                  </a:schemeClr>
                </a:solidFill>
              </a:rPr>
              <a:t>Υπ. </a:t>
            </a:r>
            <a:r>
              <a:rPr lang="el-GR" sz="1400" b="1" dirty="0">
                <a:solidFill>
                  <a:schemeClr val="accent6">
                    <a:lumMod val="50000"/>
                  </a:schemeClr>
                </a:solidFill>
              </a:rPr>
              <a:t>Υποδομών και Μεταφορών 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>
                <a:solidFill>
                  <a:schemeClr val="accent1">
                    <a:lumMod val="50000"/>
                  </a:schemeClr>
                </a:solidFill>
              </a:rPr>
              <a:t>ΕΔ ΕΣΠΑ </a:t>
            </a:r>
            <a:r>
              <a:rPr lang="el-GR" sz="1400" b="1" dirty="0" smtClean="0">
                <a:solidFill>
                  <a:schemeClr val="accent1">
                    <a:lumMod val="50000"/>
                  </a:schemeClr>
                </a:solidFill>
              </a:rPr>
              <a:t>Υπ. </a:t>
            </a:r>
            <a:r>
              <a:rPr lang="el-GR" sz="1400" b="1" dirty="0">
                <a:solidFill>
                  <a:schemeClr val="accent1">
                    <a:lumMod val="50000"/>
                  </a:schemeClr>
                </a:solidFill>
              </a:rPr>
              <a:t>Ναυτιλίας και Νησιωτικής Πολιτικής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ΕΔ ΕΣΠΑ </a:t>
            </a:r>
            <a:r>
              <a:rPr lang="el-GR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Υπ. </a:t>
            </a:r>
            <a:r>
              <a:rPr lang="el-G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Τουρισμού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r>
              <a:rPr lang="el-GR" sz="1400" b="1" dirty="0">
                <a:solidFill>
                  <a:schemeClr val="accent2">
                    <a:lumMod val="75000"/>
                  </a:schemeClr>
                </a:solidFill>
              </a:rPr>
              <a:t>ΕΔ ΕΣΠΑ </a:t>
            </a:r>
            <a:r>
              <a:rPr lang="el-GR" sz="1400" b="1" dirty="0" smtClean="0">
                <a:solidFill>
                  <a:schemeClr val="accent2">
                    <a:lumMod val="75000"/>
                  </a:schemeClr>
                </a:solidFill>
              </a:rPr>
              <a:t>Υπ. </a:t>
            </a:r>
            <a:r>
              <a:rPr lang="el-GR" sz="1400" b="1" dirty="0">
                <a:solidFill>
                  <a:schemeClr val="accent2">
                    <a:lumMod val="75000"/>
                  </a:schemeClr>
                </a:solidFill>
              </a:rPr>
              <a:t>Κλιματικής Κρίσης και Πολιτικής </a:t>
            </a:r>
            <a:r>
              <a:rPr lang="el-GR" sz="1400" b="1" dirty="0" smtClean="0">
                <a:solidFill>
                  <a:schemeClr val="accent2">
                    <a:lumMod val="75000"/>
                  </a:schemeClr>
                </a:solidFill>
              </a:rPr>
              <a:t>Προστασίας</a:t>
            </a:r>
          </a:p>
          <a:p>
            <a:pPr>
              <a:buClr>
                <a:srgbClr val="003399"/>
              </a:buClr>
              <a:buSzPct val="100000"/>
              <a:buFont typeface="+mj-lt"/>
              <a:buAutoNum type="arabicPeriod"/>
            </a:pPr>
            <a:endParaRPr lang="el-GR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85800" y="1352550"/>
            <a:ext cx="5495925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4850" y="1704975"/>
            <a:ext cx="5476875" cy="9525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5800" y="2381250"/>
            <a:ext cx="5505450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14375" y="3114676"/>
            <a:ext cx="5467350" cy="1904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33425" y="3467100"/>
            <a:ext cx="5448300" cy="9525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04850" y="3752850"/>
            <a:ext cx="5486400" cy="1905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85800" y="4081463"/>
            <a:ext cx="5495925" cy="14288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14375" y="4457700"/>
            <a:ext cx="5476875" cy="9526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14375" y="4795837"/>
            <a:ext cx="5476875" cy="14288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8"/>
          <p:cNvCxnSpPr/>
          <p:nvPr/>
        </p:nvCxnSpPr>
        <p:spPr>
          <a:xfrm flipV="1">
            <a:off x="704850" y="2085976"/>
            <a:ext cx="5476875" cy="9524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8"/>
          <p:cNvCxnSpPr/>
          <p:nvPr/>
        </p:nvCxnSpPr>
        <p:spPr>
          <a:xfrm>
            <a:off x="723899" y="2762251"/>
            <a:ext cx="5457826" cy="4763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181725" y="533400"/>
            <a:ext cx="9525" cy="4657725"/>
          </a:xfrm>
          <a:prstGeom prst="line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322867" y="1303123"/>
            <a:ext cx="50447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ct val="100000"/>
              </a:lnSpc>
              <a:spcBef>
                <a:spcPct val="100000"/>
              </a:spcBef>
              <a:defRPr/>
            </a:pPr>
            <a:r>
              <a:rPr 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Ο</a:t>
            </a:r>
            <a:r>
              <a:rPr lang="el-GR" sz="1400" b="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ρίζονται </a:t>
            </a:r>
            <a:r>
              <a:rPr 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από το νόμο </a:t>
            </a:r>
            <a:endParaRPr lang="el-GR" sz="1400" b="0" dirty="0" smtClea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76213" lvl="0" indent="-176213" algn="l">
              <a:lnSpc>
                <a:spcPct val="100000"/>
              </a:lnSpc>
              <a:spcBef>
                <a:spcPct val="100000"/>
              </a:spcBef>
              <a:buFont typeface="Arial" panose="020B0604020202020204" pitchFamily="34" charset="0"/>
              <a:buChar char="•"/>
              <a:defRPr/>
            </a:pPr>
            <a:r>
              <a:rPr lang="el-GR" sz="1400" b="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όσοι </a:t>
            </a:r>
            <a:r>
              <a:rPr 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ασκούσαν ήδη καθήκοντα: </a:t>
            </a:r>
            <a:r>
              <a:rPr lang="el-GR" sz="1400" b="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ΕΦΕΠΑΕ</a:t>
            </a:r>
            <a:r>
              <a:rPr 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, Επιτελική Δομή ΕΣΠΑ Υπουργείου Εργασίας και Κοινωνικών Υποθέσεων, ΟΑΕΔ, ΕΥΔ ΕΤΑΚ, ΕΥΔΕ-ΒΕΚ</a:t>
            </a:r>
          </a:p>
          <a:p>
            <a:pPr marL="176213" lvl="0" indent="-176213" algn="l">
              <a:lnSpc>
                <a:spcPct val="100000"/>
              </a:lnSpc>
              <a:spcBef>
                <a:spcPct val="100000"/>
              </a:spcBef>
              <a:buFont typeface="Arial" panose="020B0604020202020204" pitchFamily="34" charset="0"/>
              <a:buChar char="•"/>
              <a:defRPr/>
            </a:pPr>
            <a:r>
              <a:rPr lang="el-GR" sz="1400" b="0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και επιπλέον </a:t>
            </a:r>
            <a:r>
              <a:rPr 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οι: ΕΑΤ Α.Ε., ΕΑΤΕ Α.Ε. και </a:t>
            </a:r>
            <a:r>
              <a:rPr lang="el-GR" sz="1400" b="0" dirty="0" err="1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ΚτΠ</a:t>
            </a:r>
            <a:r>
              <a:rPr 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Α.Ε. </a:t>
            </a:r>
          </a:p>
        </p:txBody>
      </p:sp>
    </p:spTree>
    <p:extLst>
      <p:ext uri="{BB962C8B-B14F-4D97-AF65-F5344CB8AC3E}">
        <p14:creationId xmlns:p14="http://schemas.microsoft.com/office/powerpoint/2010/main" val="382948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Connector 39"/>
          <p:cNvCxnSpPr/>
          <p:nvPr/>
        </p:nvCxnSpPr>
        <p:spPr bwMode="auto">
          <a:xfrm>
            <a:off x="6295525" y="1486764"/>
            <a:ext cx="0" cy="25117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itle 1"/>
          <p:cNvSpPr txBox="1">
            <a:spLocks/>
          </p:cNvSpPr>
          <p:nvPr/>
        </p:nvSpPr>
        <p:spPr bwMode="auto">
          <a:xfrm>
            <a:off x="111288" y="158442"/>
            <a:ext cx="11991976" cy="498783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en-GB"/>
            </a:defPPr>
            <a:lvl1pPr marL="0" marR="0" lvl="0" indent="0" algn="l" defTabSz="4572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kumimoji="0" sz="2800" i="0" u="none" strike="noStrike" cap="none" spc="0" normalizeH="0" baseline="0">
                <a:ln>
                  <a:noFill/>
                </a:ln>
                <a:solidFill>
                  <a:srgbClr val="DBEFF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l-GR" dirty="0" smtClean="0"/>
              <a:t>Εθνική Αρχή Συντονισμού (</a:t>
            </a:r>
            <a:r>
              <a:rPr lang="el-GR" dirty="0"/>
              <a:t>ΕΑΣ)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828425" y="983760"/>
            <a:ext cx="6772275" cy="461665"/>
          </a:xfrm>
          <a:prstGeom prst="rect">
            <a:avLst/>
          </a:prstGeom>
          <a:gradFill>
            <a:gsLst>
              <a:gs pos="93000">
                <a:schemeClr val="accent1">
                  <a:lumMod val="20000"/>
                  <a:lumOff val="80000"/>
                </a:schemeClr>
              </a:gs>
              <a:gs pos="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38100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400" dirty="0" smtClean="0">
                <a:latin typeface="Century Gothic" panose="020B0502020202020204" pitchFamily="34" charset="0"/>
              </a:rPr>
              <a:t>Υπ. Ανάπτυξης &amp; Επενδύσεων</a:t>
            </a:r>
            <a:endParaRPr lang="el-GR" sz="1400" dirty="0">
              <a:latin typeface="Century Gothic" panose="020B0502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783270" y="1657726"/>
            <a:ext cx="3024510" cy="415160"/>
          </a:xfrm>
          <a:prstGeom prst="rect">
            <a:avLst/>
          </a:prstGeom>
          <a:solidFill>
            <a:srgbClr val="F0EFCF"/>
          </a:solidFill>
          <a:ln w="28575">
            <a:solidFill>
              <a:srgbClr val="A50021"/>
            </a:solidFill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 smtClean="0">
                <a:latin typeface="Century Gothic" panose="020B0502020202020204" pitchFamily="34" charset="0"/>
              </a:rPr>
              <a:t>Γενική Γραμματεία </a:t>
            </a:r>
            <a:r>
              <a:rPr lang="el-GR" sz="1200" dirty="0">
                <a:latin typeface="Century Gothic" panose="020B0502020202020204" pitchFamily="34" charset="0"/>
              </a:rPr>
              <a:t>Δημοσίων Επενδύσεων και </a:t>
            </a:r>
            <a:r>
              <a:rPr lang="el-GR" sz="1200" dirty="0" smtClean="0">
                <a:latin typeface="Century Gothic" panose="020B0502020202020204" pitchFamily="34" charset="0"/>
              </a:rPr>
              <a:t>ΕΣΠΑ</a:t>
            </a:r>
            <a:endParaRPr lang="el-GR" sz="1200" dirty="0">
              <a:latin typeface="Century Gothic" panose="020B0502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141066" y="2358307"/>
            <a:ext cx="2991039" cy="81352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A50021"/>
            </a:solidFill>
            <a:prstDash val="solid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Γενική Διεύθυνση </a:t>
            </a:r>
            <a:r>
              <a:rPr lang="el-GR" sz="1200" b="0" dirty="0">
                <a:latin typeface="Century Gothic" panose="020B0502020202020204" pitchFamily="34" charset="0"/>
              </a:rPr>
              <a:t>Στρατηγικής, Σχεδιασμού και Εφαρμογής ΕΣΠΑ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455436" y="5477647"/>
            <a:ext cx="2676670" cy="684582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 smtClean="0">
                <a:latin typeface="Century Gothic" panose="020B0502020202020204" pitchFamily="34" charset="0"/>
              </a:rPr>
              <a:t>ΕΥ Συντονισμού των </a:t>
            </a:r>
            <a:r>
              <a:rPr lang="el-GR" sz="1200" b="0" dirty="0">
                <a:latin typeface="Century Gothic" panose="020B0502020202020204" pitchFamily="34" charset="0"/>
              </a:rPr>
              <a:t>Περιφερειακών </a:t>
            </a:r>
            <a:r>
              <a:rPr lang="el-GR" sz="1200" b="0" dirty="0" smtClean="0">
                <a:latin typeface="Century Gothic" panose="020B0502020202020204" pitchFamily="34" charset="0"/>
              </a:rPr>
              <a:t>Προγραμμάτων (</a:t>
            </a:r>
            <a:r>
              <a:rPr lang="el-GR" sz="1200" b="0" dirty="0" err="1" smtClean="0">
                <a:latin typeface="Century Gothic" panose="020B0502020202020204" pitchFamily="34" charset="0"/>
              </a:rPr>
              <a:t>ΕΥΣΠεΠ</a:t>
            </a:r>
            <a:r>
              <a:rPr lang="el-GR" sz="1200" b="0" dirty="0" smtClean="0">
                <a:latin typeface="Century Gothic" panose="020B0502020202020204" pitchFamily="34" charset="0"/>
              </a:rPr>
              <a:t>)</a:t>
            </a:r>
            <a:endParaRPr lang="el-GR" sz="1200" b="0" dirty="0">
              <a:latin typeface="Century Gothic" panose="020B0502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857872" y="2358307"/>
            <a:ext cx="2964796" cy="813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A50021"/>
            </a:solidFill>
            <a:prstDash val="solid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dirty="0">
                <a:latin typeface="Century Gothic" panose="020B0502020202020204" pitchFamily="34" charset="0"/>
              </a:rPr>
              <a:t>Γενική Διεύθυνση </a:t>
            </a:r>
            <a:r>
              <a:rPr lang="el-GR" sz="1200" b="0" dirty="0">
                <a:latin typeface="Century Gothic" panose="020B0502020202020204" pitchFamily="34" charset="0"/>
              </a:rPr>
              <a:t>Θεσμικής και Επιχειρησιακής Υποστήριξης ΕΣΠΑ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455436" y="4338370"/>
            <a:ext cx="2676670" cy="716271"/>
          </a:xfrm>
          <a:prstGeom prst="rect">
            <a:avLst/>
          </a:prstGeom>
          <a:solidFill>
            <a:srgbClr val="F0EFCF"/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 Συντονισμού </a:t>
            </a:r>
            <a:r>
              <a:rPr lang="el-GR" sz="1200" b="0" dirty="0" smtClean="0">
                <a:latin typeface="Century Gothic" panose="020B0502020202020204" pitchFamily="34" charset="0"/>
              </a:rPr>
              <a:t>Δράσεων Ευρωπαϊκού Κοινωνικού Ταμείου (ΕΥΣΕΚΤ)</a:t>
            </a:r>
            <a:endParaRPr lang="el-GR" sz="1200" b="0" dirty="0">
              <a:latin typeface="Century Gothic" panose="020B0502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455436" y="3377749"/>
            <a:ext cx="2676670" cy="748152"/>
          </a:xfrm>
          <a:prstGeom prst="rect">
            <a:avLst/>
          </a:prstGeom>
          <a:solidFill>
            <a:srgbClr val="CCECFF"/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 Συντονισμού του Σχεδιασμού, της Αξιολόγησης  και της </a:t>
            </a:r>
            <a:r>
              <a:rPr lang="el-GR" sz="1200" b="0" dirty="0" smtClean="0">
                <a:latin typeface="Century Gothic" panose="020B0502020202020204" pitchFamily="34" charset="0"/>
              </a:rPr>
              <a:t>Εφαρμογής (ΕΥΣΣΑΕ)</a:t>
            </a:r>
            <a:endParaRPr lang="el-GR" sz="1200" b="0" dirty="0">
              <a:latin typeface="Century Gothic" panose="020B0502020202020204" pitchFamily="34" charset="0"/>
            </a:endParaRPr>
          </a:p>
        </p:txBody>
      </p:sp>
      <p:cxnSp>
        <p:nvCxnSpPr>
          <p:cNvPr id="74" name="Elbow Connector 73"/>
          <p:cNvCxnSpPr>
            <a:stCxn id="34" idx="3"/>
            <a:endCxn id="44" idx="0"/>
          </p:cNvCxnSpPr>
          <p:nvPr/>
        </p:nvCxnSpPr>
        <p:spPr bwMode="auto">
          <a:xfrm>
            <a:off x="7807780" y="1865306"/>
            <a:ext cx="532490" cy="493001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Elbow Connector 42"/>
          <p:cNvCxnSpPr>
            <a:stCxn id="37" idx="0"/>
            <a:endCxn id="34" idx="1"/>
          </p:cNvCxnSpPr>
          <p:nvPr/>
        </p:nvCxnSpPr>
        <p:spPr bwMode="auto">
          <a:xfrm rot="5400000" flipH="1" flipV="1">
            <a:off x="4463428" y="2038465"/>
            <a:ext cx="493001" cy="146684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Elbow Connector 23"/>
          <p:cNvCxnSpPr/>
          <p:nvPr/>
        </p:nvCxnSpPr>
        <p:spPr bwMode="auto">
          <a:xfrm rot="10800000" flipH="1" flipV="1">
            <a:off x="3099885" y="2765067"/>
            <a:ext cx="364332" cy="986758"/>
          </a:xfrm>
          <a:prstGeom prst="bentConnector3">
            <a:avLst>
              <a:gd name="adj1" fmla="val -6274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Elbow Connector 49"/>
          <p:cNvCxnSpPr/>
          <p:nvPr/>
        </p:nvCxnSpPr>
        <p:spPr bwMode="auto">
          <a:xfrm rot="10800000" flipH="1" flipV="1">
            <a:off x="3099885" y="2765066"/>
            <a:ext cx="364332" cy="1980631"/>
          </a:xfrm>
          <a:prstGeom prst="bentConnector3">
            <a:avLst>
              <a:gd name="adj1" fmla="val -6274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Elbow Connector 51"/>
          <p:cNvCxnSpPr/>
          <p:nvPr/>
        </p:nvCxnSpPr>
        <p:spPr bwMode="auto">
          <a:xfrm rot="10800000" flipH="1" flipV="1">
            <a:off x="3099885" y="2765066"/>
            <a:ext cx="364332" cy="2989493"/>
          </a:xfrm>
          <a:prstGeom prst="bentConnector3">
            <a:avLst>
              <a:gd name="adj1" fmla="val -6274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/>
          <p:cNvSpPr/>
          <p:nvPr/>
        </p:nvSpPr>
        <p:spPr>
          <a:xfrm>
            <a:off x="7198761" y="5430872"/>
            <a:ext cx="2623907" cy="7781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 Διαχείρισης Προγράμματος «Τεχνική Βοήθεια και Υποστήριξη Δικαιούχων</a:t>
            </a:r>
            <a:r>
              <a:rPr lang="el-GR" sz="1200" b="0" dirty="0" smtClean="0">
                <a:latin typeface="Century Gothic" panose="020B0502020202020204" pitchFamily="34" charset="0"/>
              </a:rPr>
              <a:t>»</a:t>
            </a:r>
          </a:p>
          <a:p>
            <a:pPr>
              <a:lnSpc>
                <a:spcPct val="100000"/>
              </a:lnSpc>
            </a:pPr>
            <a:r>
              <a:rPr lang="el-GR" sz="1200" b="0" dirty="0" smtClean="0">
                <a:latin typeface="Century Gothic" panose="020B0502020202020204" pitchFamily="34" charset="0"/>
              </a:rPr>
              <a:t>(ΕΥΔ </a:t>
            </a:r>
            <a:r>
              <a:rPr lang="el-GR" sz="1200" b="0" dirty="0" err="1" smtClean="0">
                <a:latin typeface="Century Gothic" panose="020B0502020202020204" pitchFamily="34" charset="0"/>
              </a:rPr>
              <a:t>ΤεΒο</a:t>
            </a:r>
            <a:r>
              <a:rPr lang="el-GR" sz="1200" b="0">
                <a:latin typeface="Century Gothic" panose="020B0502020202020204" pitchFamily="34" charset="0"/>
              </a:rPr>
              <a:t>)</a:t>
            </a:r>
            <a:endParaRPr lang="el-GR" sz="1200" b="0" dirty="0">
              <a:latin typeface="Century Gothic" panose="020B0502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188492" y="4338370"/>
            <a:ext cx="2634176" cy="716271"/>
          </a:xfrm>
          <a:prstGeom prst="rect">
            <a:avLst/>
          </a:prstGeom>
          <a:solidFill>
            <a:srgbClr val="CCCCFF"/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 Κρατικών Ενισχύσεων και Χρηματοδοτικών </a:t>
            </a:r>
            <a:r>
              <a:rPr lang="el-GR" sz="1200" b="0" dirty="0" smtClean="0">
                <a:latin typeface="Century Gothic" panose="020B0502020202020204" pitchFamily="34" charset="0"/>
              </a:rPr>
              <a:t>Εργαλείων</a:t>
            </a:r>
          </a:p>
          <a:p>
            <a:pPr>
              <a:lnSpc>
                <a:spcPct val="100000"/>
              </a:lnSpc>
            </a:pPr>
            <a:r>
              <a:rPr lang="el-GR" sz="1200" b="0" dirty="0" smtClean="0">
                <a:latin typeface="Century Gothic" panose="020B0502020202020204" pitchFamily="34" charset="0"/>
              </a:rPr>
              <a:t>(ΕΥΚΕ) </a:t>
            </a:r>
            <a:endParaRPr lang="el-GR" sz="1200" b="0" dirty="0">
              <a:latin typeface="Century Gothic" panose="020B0502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128090" y="3346920"/>
            <a:ext cx="2688709" cy="748152"/>
          </a:xfrm>
          <a:prstGeom prst="rect">
            <a:avLst/>
          </a:prstGeom>
          <a:solidFill>
            <a:srgbClr val="CCCC00"/>
          </a:solidFill>
          <a:ln w="28575">
            <a:solidFill>
              <a:srgbClr val="A50021"/>
            </a:solidFill>
            <a:prstDash val="sysDash"/>
          </a:ln>
        </p:spPr>
        <p:txBody>
          <a:bodyPr wrap="square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l-GR" sz="1200" b="0" dirty="0">
                <a:latin typeface="Century Gothic" panose="020B0502020202020204" pitchFamily="34" charset="0"/>
              </a:rPr>
              <a:t>ΕΥ Θεσμικής Υποστήριξης και Πληροφοριακών </a:t>
            </a:r>
            <a:r>
              <a:rPr lang="el-GR" sz="1200" b="0" dirty="0" smtClean="0">
                <a:latin typeface="Century Gothic" panose="020B0502020202020204" pitchFamily="34" charset="0"/>
              </a:rPr>
              <a:t>Συστημάτων</a:t>
            </a:r>
          </a:p>
          <a:p>
            <a:pPr>
              <a:lnSpc>
                <a:spcPct val="100000"/>
              </a:lnSpc>
            </a:pPr>
            <a:r>
              <a:rPr lang="el-GR" sz="1200" b="0" dirty="0" smtClean="0">
                <a:latin typeface="Century Gothic" panose="020B0502020202020204" pitchFamily="34" charset="0"/>
              </a:rPr>
              <a:t>(ΕΥΘΥΠΣ)</a:t>
            </a:r>
            <a:endParaRPr lang="el-GR" sz="1200" b="0" dirty="0">
              <a:latin typeface="Century Gothic" panose="020B0502020202020204" pitchFamily="34" charset="0"/>
            </a:endParaRPr>
          </a:p>
        </p:txBody>
      </p:sp>
      <p:sp>
        <p:nvSpPr>
          <p:cNvPr id="25" name="Line Callout 1 24"/>
          <p:cNvSpPr/>
          <p:nvPr/>
        </p:nvSpPr>
        <p:spPr bwMode="auto">
          <a:xfrm>
            <a:off x="5699463" y="5205966"/>
            <a:ext cx="695325" cy="224798"/>
          </a:xfrm>
          <a:prstGeom prst="borderCallout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ΝΕΑ</a:t>
            </a:r>
          </a:p>
        </p:txBody>
      </p:sp>
      <p:sp>
        <p:nvSpPr>
          <p:cNvPr id="71" name="Line Callout 1 70"/>
          <p:cNvSpPr/>
          <p:nvPr/>
        </p:nvSpPr>
        <p:spPr bwMode="auto">
          <a:xfrm>
            <a:off x="9896578" y="5205966"/>
            <a:ext cx="695325" cy="224798"/>
          </a:xfrm>
          <a:prstGeom prst="borderCallout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ΝΕΑ</a:t>
            </a:r>
          </a:p>
        </p:txBody>
      </p:sp>
      <p:sp>
        <p:nvSpPr>
          <p:cNvPr id="72" name="Line Callout 1 71"/>
          <p:cNvSpPr/>
          <p:nvPr/>
        </p:nvSpPr>
        <p:spPr bwMode="auto">
          <a:xfrm>
            <a:off x="9853110" y="2160600"/>
            <a:ext cx="695325" cy="224798"/>
          </a:xfrm>
          <a:prstGeom prst="borderCallout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ΝΕΑ</a:t>
            </a:r>
          </a:p>
        </p:txBody>
      </p:sp>
      <p:sp>
        <p:nvSpPr>
          <p:cNvPr id="49" name="Line Callout 1 71"/>
          <p:cNvSpPr/>
          <p:nvPr/>
        </p:nvSpPr>
        <p:spPr bwMode="auto">
          <a:xfrm>
            <a:off x="5947863" y="2237304"/>
            <a:ext cx="695325" cy="224798"/>
          </a:xfrm>
          <a:prstGeom prst="borderCallout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ΝΕΑ</a:t>
            </a:r>
          </a:p>
        </p:txBody>
      </p:sp>
      <p:cxnSp>
        <p:nvCxnSpPr>
          <p:cNvPr id="51" name="Elbow Connector 59"/>
          <p:cNvCxnSpPr>
            <a:stCxn id="44" idx="1"/>
            <a:endCxn id="57" idx="1"/>
          </p:cNvCxnSpPr>
          <p:nvPr/>
        </p:nvCxnSpPr>
        <p:spPr bwMode="auto">
          <a:xfrm rot="10800000" flipH="1" flipV="1">
            <a:off x="6857871" y="2765066"/>
            <a:ext cx="340889" cy="3054871"/>
          </a:xfrm>
          <a:prstGeom prst="bentConnector3">
            <a:avLst>
              <a:gd name="adj1" fmla="val -6706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Elbow Connector 23"/>
          <p:cNvCxnSpPr>
            <a:endCxn id="59" idx="1"/>
          </p:cNvCxnSpPr>
          <p:nvPr/>
        </p:nvCxnSpPr>
        <p:spPr bwMode="auto">
          <a:xfrm rot="16200000" flipH="1">
            <a:off x="6406155" y="2999061"/>
            <a:ext cx="942808" cy="501061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Elbow Connector 49"/>
          <p:cNvCxnSpPr/>
          <p:nvPr/>
        </p:nvCxnSpPr>
        <p:spPr bwMode="auto">
          <a:xfrm rot="16200000" flipH="1">
            <a:off x="5973376" y="3460123"/>
            <a:ext cx="1890037" cy="58272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2900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7914178"/>
              </p:ext>
            </p:extLst>
          </p:nvPr>
        </p:nvGraphicFramePr>
        <p:xfrm>
          <a:off x="266830" y="902327"/>
          <a:ext cx="11556201" cy="5940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6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9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26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Εξειδίκευση και Προγραμματισμός Προσκλήσεων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marL="363538" marR="0" lvl="1" indent="-363538" algn="l" defTabSz="533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Pct val="123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l-GR" sz="1800" b="0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Η </a:t>
                      </a:r>
                      <a:r>
                        <a:rPr lang="el-GR" sz="1800" b="1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εξειδίκευση</a:t>
                      </a:r>
                      <a:r>
                        <a:rPr lang="el-GR" sz="1800" b="0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αποτελεί εργαλείο υποβοήθησης των ΔΑ για την έκδοση των προσκλήσεων και τη συνολική παρακολούθηση του Προγράμματος με σαφή αποτύπωση των δράσεων που θα χρηματοδοτηθούν – </a:t>
                      </a:r>
                      <a:r>
                        <a:rPr lang="el-GR" sz="1800" b="1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νέα εγκύκλιος με σημαντικές απλοποιήσεις </a:t>
                      </a:r>
                    </a:p>
                    <a:p>
                      <a:pPr marL="363538" marR="0" lvl="1" indent="-363538" algn="l" defTabSz="533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Pct val="123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l-GR" sz="1800" b="1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Προγραμματισμός Προσκλήσεων: </a:t>
                      </a:r>
                      <a:r>
                        <a:rPr lang="el-GR" sz="1800" b="0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Δημοσιεύεται τουλάχιστον </a:t>
                      </a:r>
                      <a:r>
                        <a:rPr lang="el-GR" sz="1800" b="1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l-GR" sz="1800" b="1" u="none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l-GR" sz="1800" b="1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φορές/ έτος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98746"/>
                  </a:ext>
                </a:extLst>
              </a:tr>
              <a:tr h="29354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2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Επιλογή πράξεων και υλοποίηση</a:t>
                      </a:r>
                      <a:r>
                        <a:rPr lang="el-GR" sz="2200" b="1" kern="1200" dirty="0" smtClean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2200" b="1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marL="371475" marR="0" indent="-371475" algn="l" defTabSz="533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Pct val="123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l-GR" sz="18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Δεν απαιτείται </a:t>
                      </a:r>
                      <a:r>
                        <a:rPr lang="el-GR" sz="18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η ΔΑ να διασφαλίζει, πριν την ένταξη των πράξεων, τη </a:t>
                      </a:r>
                      <a:r>
                        <a:rPr lang="el-GR" sz="18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διοικητική, χρηματοοικονομική και επιχειρησιακή ικανότητα του δικαιούχου</a:t>
                      </a:r>
                      <a:r>
                        <a:rPr lang="el-GR" sz="18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.  </a:t>
                      </a:r>
                    </a:p>
                    <a:p>
                      <a:pPr marL="828675" marR="0" lvl="1" indent="-285750" algn="l" defTabSz="533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Pct val="123000"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l-GR" sz="1800" b="0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Ωστόσο, η ΔΑ πρέπει, κατά την επιλογή πράξεων που περιλαμβάνουν </a:t>
                      </a:r>
                      <a:r>
                        <a:rPr lang="el-GR" sz="1800" b="1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επενδύσεις σε υποδομές ή παραγωγικές επενδύσεις</a:t>
                      </a:r>
                      <a:r>
                        <a:rPr lang="el-GR" sz="1800" b="0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, να επαληθεύει ότι </a:t>
                      </a:r>
                      <a:r>
                        <a:rPr lang="el-GR" sz="1800" b="1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ο δικαιούχος διαθέτει τους απαραίτητους χρηματοδοτικούς πόρους και μηχανισμούς για να καλύψει τα έξοδα λειτουργίας και συντήρησης</a:t>
                      </a:r>
                      <a:r>
                        <a:rPr lang="el-GR" sz="1800" b="0" u="none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ώστε να διασφαλίσει την χρηματοοικονομική βιωσιμότητα των πράξεων. </a:t>
                      </a:r>
                    </a:p>
                    <a:p>
                      <a:pPr marL="371475" indent="-371475" defTabSz="5334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l-GR" sz="18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Μεγαλύτερη ευελιξία στη διαχείριση λόγω </a:t>
                      </a:r>
                      <a:r>
                        <a:rPr lang="el-GR" sz="18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μη ύπαρξης πλέον δεσμευτικών προθεσμιών</a:t>
                      </a:r>
                      <a:r>
                        <a:rPr lang="el-GR" sz="18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, ωστόσο η ΔΑ, κατά την ένταξη των πράξεων, δύναται να ορίζει τη μέγιστη προθεσμία ενεργοποίησης των κρίσιμων </a:t>
                      </a:r>
                      <a:r>
                        <a:rPr lang="el-GR" sz="1800" b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υποέργων</a:t>
                      </a:r>
                      <a:r>
                        <a:rPr lang="el-GR" sz="18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. 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40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2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Διαχειριστικές</a:t>
                      </a:r>
                      <a:r>
                        <a:rPr lang="el-GR" sz="2200" b="1" kern="120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επαληθεύσεις</a:t>
                      </a:r>
                      <a:endParaRPr lang="el-GR" sz="2200" b="1" kern="120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l-GR" sz="18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Οι</a:t>
                      </a:r>
                      <a:r>
                        <a:rPr lang="el-GR" sz="18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ΔΑ εξακολουθούν να </a:t>
                      </a:r>
                      <a:r>
                        <a:rPr lang="el-GR" sz="18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διενεργούν προληπτικούς</a:t>
                      </a:r>
                      <a:r>
                        <a:rPr lang="el-GR" sz="18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ελέγχους των διαδικασιών ανάθεσης των δημοσίων συμβάσεων και των τροποποιήσεών τους.</a:t>
                      </a:r>
                    </a:p>
                    <a:p>
                      <a:pPr marL="285750" lvl="0" indent="-2857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l-GR" sz="18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Οι </a:t>
                      </a:r>
                      <a:r>
                        <a:rPr lang="el-GR" sz="18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διοικητικές επαληθεύσεις </a:t>
                      </a:r>
                      <a:r>
                        <a:rPr lang="el-GR" sz="18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δεν διενεργούνται στο 100% των δαπανών, αλλά είναι </a:t>
                      </a:r>
                      <a:r>
                        <a:rPr lang="el-GR" sz="1800" b="1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ανάλογες </a:t>
                      </a:r>
                      <a:r>
                        <a:rPr lang="el-GR" sz="18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με τους εκ των προτέρων </a:t>
                      </a:r>
                      <a:r>
                        <a:rPr lang="el-GR" sz="1800" b="0" kern="120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εντοπισθέντες</a:t>
                      </a:r>
                      <a:r>
                        <a:rPr lang="el-GR" sz="1800" b="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κινδύνους. 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09706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266832" y="101312"/>
            <a:ext cx="11556200" cy="787565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pPr defTabSz="457200" eaLnBrk="1" fontAlgn="auto" hangingPunct="1">
              <a:lnSpc>
                <a:spcPct val="100000"/>
              </a:lnSpc>
              <a:spcAft>
                <a:spcPts val="0"/>
              </a:spcAft>
            </a:pPr>
            <a:r>
              <a:rPr lang="el-GR" altLang="el-GR" sz="2800" dirty="0">
                <a:solidFill>
                  <a:srgbClr val="DBEFF9"/>
                </a:solidFill>
                <a:latin typeface="Century Gothic" panose="020B0502020202020204" pitchFamily="34" charset="0"/>
              </a:rPr>
              <a:t>Νέα στοιχεία στις </a:t>
            </a:r>
            <a:r>
              <a:rPr lang="el-GR" altLang="el-GR" sz="2800" dirty="0" smtClean="0">
                <a:solidFill>
                  <a:srgbClr val="DBEFF9"/>
                </a:solidFill>
                <a:latin typeface="Century Gothic" panose="020B0502020202020204" pitchFamily="34" charset="0"/>
              </a:rPr>
              <a:t>διαδικασίες και σημεία </a:t>
            </a:r>
            <a:r>
              <a:rPr lang="el-GR" altLang="el-GR" sz="2800" kern="1200" dirty="0" smtClean="0">
                <a:solidFill>
                  <a:srgbClr val="DBEFF9"/>
                </a:solidFill>
                <a:latin typeface="Century Gothic" panose="020B0502020202020204" pitchFamily="34" charset="0"/>
              </a:rPr>
              <a:t>απλοποίησης</a:t>
            </a:r>
            <a:endParaRPr lang="el-GR" sz="2800" kern="1200" dirty="0">
              <a:solidFill>
                <a:srgbClr val="DBEFF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70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227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.&lt;/m_chGroupingSymbol17909&gt;&lt;m_strSuffix17909&gt;%&lt;/m_strSuffix17909&gt;&lt;/m_precDefaultPercent&gt;&lt;m_precDefaultDate&gt;&lt;m_bNumberIsYear val=&quot;0&quot;/&gt;&lt;m_strFormatTime&gt;%d/%m/%Y&lt;/m_strFormatTime&gt;&lt;/m_precDefaultDate&gt;&lt;m_precDefaultYear&gt;&lt;m_bNumberIsYear val=&quot;0&quot;/&gt;&lt;m_strFormatTime&gt;%Y&lt;/m_strFormatTime&gt;&lt;/m_precDefaultYear&gt;&lt;m_precDefaultQuarter&gt;&lt;m_bNumberIsYear val=&quot;0&quot;/&gt;&lt;m_strFormatTime&gt;Q%5&lt;/m_strFormatTime&gt;&lt;/m_precDefaultQuarter&gt;&lt;m_precDefaultMonth/&gt;&lt;m_precDefaultWeek/&gt;&lt;m_precDefaultDay&gt;&lt;m_bNumberIsYear val=&quot;0&quot;/&gt;&lt;m_strFormatTime&gt;%#d&lt;/m_strFormatTime&gt;&lt;/m_precDefaultDay&gt;&lt;m_mruColor&gt;&lt;m_vecMRU length=&quot;1&quot;&gt;&lt;elem m_fUsage=&quot;2.71000000000000000000E+000&quot;&gt;&lt;m_msothmcolidx val=&quot;0&quot;/&gt;&lt;m_rgb r=&quot;ff&quot; g=&quot;7f&quot; b=&quot;0&quot;/&gt;&lt;m_ppcolschidx tagver0=&quot;23004&quot; tagname0=&quot;m_ppcolschidxUNRECOGNIZED&quot; val=&quot;0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b6TawE_U.7Vk6b_m8lr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b6TawE_U.7Vk6b_m8lr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wscCTCYEidPAjI4WsDk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wscCTCYEidPAjI4WsDk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b6TawE_U.7Vk6b_m8lr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b6TawE_U.7Vk6b_m8lr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b6TawE_U.7Vk6b_m8lr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Blank">
  <a:themeElements>
    <a:clrScheme name="Blank 5">
      <a:dk1>
        <a:srgbClr val="000000"/>
      </a:dk1>
      <a:lt1>
        <a:srgbClr val="FFFFFF"/>
      </a:lt1>
      <a:dk2>
        <a:srgbClr val="5F5F5F"/>
      </a:dk2>
      <a:lt2>
        <a:srgbClr val="D90D39"/>
      </a:lt2>
      <a:accent1>
        <a:srgbClr val="A5CCED"/>
      </a:accent1>
      <a:accent2>
        <a:srgbClr val="4C9BDC"/>
      </a:accent2>
      <a:accent3>
        <a:srgbClr val="FFFFFF"/>
      </a:accent3>
      <a:accent4>
        <a:srgbClr val="000000"/>
      </a:accent4>
      <a:accent5>
        <a:srgbClr val="CFE2F4"/>
      </a:accent5>
      <a:accent6>
        <a:srgbClr val="448CC7"/>
      </a:accent6>
      <a:hlink>
        <a:srgbClr val="066BB0"/>
      </a:hlink>
      <a:folHlink>
        <a:srgbClr val="333399"/>
      </a:folHlink>
    </a:clrScheme>
    <a:fontScheme name="Blank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066BB0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066BB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4C9BDC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448CC7"/>
        </a:accent6>
        <a:hlink>
          <a:srgbClr val="066BB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Αίθουσα συσκέψεων &quot;Ιόν&quot;">
  <a:themeElements>
    <a:clrScheme name="Μπλε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Αίθουσα συσκέψεων &quot;Ιόν&quot;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Αίθουσα συσκέψεων &quot;Ιόν&quot;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3.xml><?xml version="1.0" encoding="utf-8"?>
<a:theme xmlns:a="http://schemas.openxmlformats.org/drawingml/2006/main" name="1_Blank">
  <a:themeElements>
    <a:clrScheme name="Blank 5">
      <a:dk1>
        <a:srgbClr val="000000"/>
      </a:dk1>
      <a:lt1>
        <a:srgbClr val="FFFFFF"/>
      </a:lt1>
      <a:dk2>
        <a:srgbClr val="5F5F5F"/>
      </a:dk2>
      <a:lt2>
        <a:srgbClr val="D90D39"/>
      </a:lt2>
      <a:accent1>
        <a:srgbClr val="A5CCED"/>
      </a:accent1>
      <a:accent2>
        <a:srgbClr val="4C9BDC"/>
      </a:accent2>
      <a:accent3>
        <a:srgbClr val="FFFFFF"/>
      </a:accent3>
      <a:accent4>
        <a:srgbClr val="000000"/>
      </a:accent4>
      <a:accent5>
        <a:srgbClr val="CFE2F4"/>
      </a:accent5>
      <a:accent6>
        <a:srgbClr val="448CC7"/>
      </a:accent6>
      <a:hlink>
        <a:srgbClr val="066BB0"/>
      </a:hlink>
      <a:folHlink>
        <a:srgbClr val="333399"/>
      </a:folHlink>
    </a:clrScheme>
    <a:fontScheme name="Blank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066BB0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066BB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4C9BDC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448CC7"/>
        </a:accent6>
        <a:hlink>
          <a:srgbClr val="066BB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B69404"/>
      </a:dk2>
      <a:lt2>
        <a:srgbClr val="C0C0C0"/>
      </a:lt2>
      <a:accent1>
        <a:srgbClr val="0000FF"/>
      </a:accent1>
      <a:accent2>
        <a:srgbClr val="E2E1C0"/>
      </a:accent2>
      <a:accent3>
        <a:srgbClr val="FFFFFF"/>
      </a:accent3>
      <a:accent4>
        <a:srgbClr val="000000"/>
      </a:accent4>
      <a:accent5>
        <a:srgbClr val="AAAAFF"/>
      </a:accent5>
      <a:accent6>
        <a:srgbClr val="CDCCAE"/>
      </a:accent6>
      <a:hlink>
        <a:srgbClr val="3D97AF"/>
      </a:hlink>
      <a:folHlink>
        <a:srgbClr val="B72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B69404"/>
      </a:dk2>
      <a:lt2>
        <a:srgbClr val="C0C0C0"/>
      </a:lt2>
      <a:accent1>
        <a:srgbClr val="0000FF"/>
      </a:accent1>
      <a:accent2>
        <a:srgbClr val="E2E1C0"/>
      </a:accent2>
      <a:accent3>
        <a:srgbClr val="FFFFFF"/>
      </a:accent3>
      <a:accent4>
        <a:srgbClr val="000000"/>
      </a:accent4>
      <a:accent5>
        <a:srgbClr val="AAAAFF"/>
      </a:accent5>
      <a:accent6>
        <a:srgbClr val="CDCCAE"/>
      </a:accent6>
      <a:hlink>
        <a:srgbClr val="3D97AF"/>
      </a:hlink>
      <a:folHlink>
        <a:srgbClr val="B72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571F5A04A97546BB37091379F9CC94" ma:contentTypeVersion="0" ma:contentTypeDescription="Create a new document." ma:contentTypeScope="" ma:versionID="7a425820829848cbeaf9e96046ec2bb5">
  <xsd:schema xmlns:xsd="http://www.w3.org/2001/XMLSchema" xmlns:xs="http://www.w3.org/2001/XMLSchema" xmlns:p="http://schemas.microsoft.com/office/2006/metadata/properties" xmlns:ns2="5edbf7fa-2700-4c02-b4f2-67fcd62a21a6" targetNamespace="http://schemas.microsoft.com/office/2006/metadata/properties" ma:root="true" ma:fieldsID="f1cda99e305ce03c9fc5451e9bf8ea4e" ns2:_="">
    <xsd:import namespace="5edbf7fa-2700-4c02-b4f2-67fcd62a21a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dbf7fa-2700-4c02-b4f2-67fcd62a21a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_dlc_DocId xmlns="5edbf7fa-2700-4c02-b4f2-67fcd62a21a6">HD3CF6YUXCF6-85-951</_dlc_DocId>
    <_dlc_DocIdUrl xmlns="5edbf7fa-2700-4c02-b4f2-67fcd62a21a6">
      <Url>http://shareappsrvr/Projects/YOI031/_layouts/DocIdRedir.aspx?ID=HD3CF6YUXCF6-85-951</Url>
      <Description>HD3CF6YUXCF6-85-951</Description>
    </_dlc_DocIdUrl>
  </documentManagement>
</p:properties>
</file>

<file path=customXml/itemProps1.xml><?xml version="1.0" encoding="utf-8"?>
<ds:datastoreItem xmlns:ds="http://schemas.openxmlformats.org/officeDocument/2006/customXml" ds:itemID="{B96DC199-B101-45C7-978B-3802C9762A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dbf7fa-2700-4c02-b4f2-67fcd62a21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EC7910-BA75-49C2-A31F-13BD3023D420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6431829-EFC4-4705-A6A8-CEB10B1660D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A6A00C1-DD49-4CD5-84CC-564C42887DF2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5edbf7fa-2700-4c02-b4f2-67fcd62a21a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44147</TotalTime>
  <Pages>8</Pages>
  <Words>1558</Words>
  <Application>Microsoft Office PowerPoint</Application>
  <PresentationFormat>Ευρεία οθόνη</PresentationFormat>
  <Paragraphs>218</Paragraphs>
  <Slides>14</Slides>
  <Notes>13</Notes>
  <HiddenSlides>4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3</vt:i4>
      </vt:variant>
      <vt:variant>
        <vt:lpstr>Ενσωματωμένοι διακομιστές OLE</vt:lpstr>
      </vt:variant>
      <vt:variant>
        <vt:i4>2</vt:i4>
      </vt:variant>
      <vt:variant>
        <vt:lpstr>Τίτλοι διαφανειών</vt:lpstr>
      </vt:variant>
      <vt:variant>
        <vt:i4>14</vt:i4>
      </vt:variant>
    </vt:vector>
  </HeadingPairs>
  <TitlesOfParts>
    <vt:vector size="26" baseType="lpstr">
      <vt:lpstr>Arial</vt:lpstr>
      <vt:lpstr>Book Antiqua</vt:lpstr>
      <vt:lpstr>Century Gothic</vt:lpstr>
      <vt:lpstr>Courier New</vt:lpstr>
      <vt:lpstr>Tahoma</vt:lpstr>
      <vt:lpstr>Wingdings</vt:lpstr>
      <vt:lpstr>Wingdings 3</vt:lpstr>
      <vt:lpstr>Blank</vt:lpstr>
      <vt:lpstr>2_Αίθουσα συσκέψεων "Ιόν"</vt:lpstr>
      <vt:lpstr>1_Blank</vt:lpstr>
      <vt:lpstr>think-cell Slide</vt:lpstr>
      <vt:lpstr>Εικόνα Bitmap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Επιτελικές Δομές                           Ενδιάμεσοι Φορείς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>KANTOR Management Consultants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Νόμου 4314/2014</dc:title>
  <dc:creator>ΕΥΘΥ</dc:creator>
  <cp:lastModifiedBy>EYTHYar</cp:lastModifiedBy>
  <cp:revision>3479</cp:revision>
  <cp:lastPrinted>2022-10-19T06:07:37Z</cp:lastPrinted>
  <dcterms:created xsi:type="dcterms:W3CDTF">2008-12-09T10:20:11Z</dcterms:created>
  <dcterms:modified xsi:type="dcterms:W3CDTF">2022-10-27T11:09:10Z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d97e6ed4-b5d8-44c2-a3dc-5ec608187f59</vt:lpwstr>
  </property>
  <property fmtid="{D5CDD505-2E9C-101B-9397-08002B2CF9AE}" pid="3" name="ContentTypeId">
    <vt:lpwstr>0x0101001F571F5A04A97546BB37091379F9CC94</vt:lpwstr>
  </property>
</Properties>
</file>