
<file path=[Content_Types].xml><?xml version="1.0" encoding="utf-8"?>
<Types xmlns="http://schemas.openxmlformats.org/package/2006/content-types">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notesSlides/notesSlide1.xml" ContentType="application/vnd.openxmlformats-officedocument.presentationml.notesSlide+xml"/>
  <Override PartName="/ppt/charts/chart4.xml" ContentType="application/vnd.openxmlformats-officedocument.drawingml.chart+xml"/>
  <Override PartName="/ppt/charts/style4.xml" ContentType="application/vnd.ms-office.chartstyle+xml"/>
  <Override PartName="/ppt/charts/colors4.xml" ContentType="application/vnd.ms-office.chartcolorstyle+xml"/>
  <Override PartName="/ppt/charts/chart5.xml" ContentType="application/vnd.openxmlformats-officedocument.drawingml.chart+xml"/>
  <Override PartName="/ppt/charts/style5.xml" ContentType="application/vnd.ms-office.chartstyle+xml"/>
  <Override PartName="/ppt/charts/colors5.xml" ContentType="application/vnd.ms-office.chartcolorstyle+xml"/>
  <Override PartName="/ppt/notesSlides/notesSlide2.xml" ContentType="application/vnd.openxmlformats-officedocument.presentationml.notesSlide+xml"/>
  <Override PartName="/ppt/charts/chart6.xml" ContentType="application/vnd.openxmlformats-officedocument.drawingml.chart+xml"/>
  <Override PartName="/ppt/charts/style6.xml" ContentType="application/vnd.ms-office.chartstyle+xml"/>
  <Override PartName="/ppt/charts/colors6.xml" ContentType="application/vnd.ms-office.chartcolorstyle+xml"/>
  <Override PartName="/ppt/notesSlides/notesSlide3.xml" ContentType="application/vnd.openxmlformats-officedocument.presentationml.notesSlide+xml"/>
  <Override PartName="/ppt/charts/chart7.xml" ContentType="application/vnd.openxmlformats-officedocument.drawingml.chart+xml"/>
  <Override PartName="/ppt/charts/style7.xml" ContentType="application/vnd.ms-office.chartstyle+xml"/>
  <Override PartName="/ppt/charts/colors7.xml" ContentType="application/vnd.ms-office.chartcolorstyle+xml"/>
  <Override PartName="/ppt/notesSlides/notesSlide4.xml" ContentType="application/vnd.openxmlformats-officedocument.presentationml.notesSlide+xml"/>
  <Override PartName="/ppt/charts/chart8.xml" ContentType="application/vnd.openxmlformats-officedocument.drawingml.chart+xml"/>
  <Override PartName="/ppt/charts/style8.xml" ContentType="application/vnd.ms-office.chartstyle+xml"/>
  <Override PartName="/ppt/charts/colors8.xml" ContentType="application/vnd.ms-office.chartcolorstyle+xml"/>
  <Override PartName="/ppt/notesSlides/notesSlide5.xml" ContentType="application/vnd.openxmlformats-officedocument.presentationml.notesSlide+xml"/>
  <Override PartName="/ppt/charts/chart9.xml" ContentType="application/vnd.openxmlformats-officedocument.drawingml.chart+xml"/>
  <Override PartName="/ppt/charts/style9.xml" ContentType="application/vnd.ms-office.chartstyle+xml"/>
  <Override PartName="/ppt/charts/colors9.xml" ContentType="application/vnd.ms-office.chartcolorstyle+xml"/>
  <Override PartName="/ppt/notesSlides/notesSlide6.xml" ContentType="application/vnd.openxmlformats-officedocument.presentationml.notesSlide+xml"/>
  <Override PartName="/ppt/charts/chart10.xml" ContentType="application/vnd.openxmlformats-officedocument.drawingml.chart+xml"/>
  <Override PartName="/ppt/charts/style10.xml" ContentType="application/vnd.ms-office.chartstyle+xml"/>
  <Override PartName="/ppt/charts/colors10.xml" ContentType="application/vnd.ms-office.chartcolorstyl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12" r:id="rId4"/>
  </p:sldMasterIdLst>
  <p:notesMasterIdLst>
    <p:notesMasterId r:id="rId28"/>
  </p:notesMasterIdLst>
  <p:sldIdLst>
    <p:sldId id="257" r:id="rId5"/>
    <p:sldId id="258" r:id="rId6"/>
    <p:sldId id="269" r:id="rId7"/>
    <p:sldId id="259" r:id="rId8"/>
    <p:sldId id="267" r:id="rId9"/>
    <p:sldId id="268" r:id="rId10"/>
    <p:sldId id="260" r:id="rId11"/>
    <p:sldId id="272" r:id="rId12"/>
    <p:sldId id="261" r:id="rId13"/>
    <p:sldId id="273" r:id="rId14"/>
    <p:sldId id="262" r:id="rId15"/>
    <p:sldId id="274" r:id="rId16"/>
    <p:sldId id="263" r:id="rId17"/>
    <p:sldId id="275" r:id="rId18"/>
    <p:sldId id="264" r:id="rId19"/>
    <p:sldId id="276" r:id="rId20"/>
    <p:sldId id="265" r:id="rId21"/>
    <p:sldId id="277" r:id="rId22"/>
    <p:sldId id="278" r:id="rId23"/>
    <p:sldId id="266" r:id="rId24"/>
    <p:sldId id="279" r:id="rId25"/>
    <p:sldId id="270" r:id="rId26"/>
    <p:sldId id="271" r:id="rId27"/>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E181"/>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Light Style 3 - Accent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16D9F66E-5EB9-4882-86FB-DCBF35E3C3E4}" styleName="Medium Style 4 - Accent 6">
    <a:wholeTbl>
      <a:tcTxStyle>
        <a:fontRef idx="minor">
          <a:scrgbClr r="0" g="0" b="0"/>
        </a:fontRef>
        <a:schemeClr val="dk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solidFill>
            <a:schemeClr val="accent6">
              <a:tint val="20000"/>
            </a:schemeClr>
          </a:solidFill>
        </a:fill>
      </a:tcStyle>
    </a:wholeTbl>
    <a:band1H>
      <a:tcStyle>
        <a:tcBdr/>
        <a:fill>
          <a:solidFill>
            <a:schemeClr val="accent6">
              <a:tint val="40000"/>
            </a:schemeClr>
          </a:solidFill>
        </a:fill>
      </a:tcStyle>
    </a:band1H>
    <a:band1V>
      <a:tcStyle>
        <a:tcBdr/>
        <a:fill>
          <a:solidFill>
            <a:schemeClr val="accent6">
              <a:tint val="40000"/>
            </a:schemeClr>
          </a:solidFill>
        </a:fill>
      </a:tcStyle>
    </a:band1V>
    <a:lastCol>
      <a:tcTxStyle b="on"/>
      <a:tcStyle>
        <a:tcBdr/>
      </a:tcStyle>
    </a:lastCol>
    <a:firstCol>
      <a:tcTxStyle b="on"/>
      <a:tcStyle>
        <a:tcBdr/>
      </a:tcStyle>
    </a:firstCol>
    <a:lastRow>
      <a:tcTxStyle b="on"/>
      <a:tcStyle>
        <a:tcBdr>
          <a:top>
            <a:ln w="25400" cmpd="sng">
              <a:solidFill>
                <a:schemeClr val="accent6"/>
              </a:solidFill>
            </a:ln>
          </a:top>
        </a:tcBdr>
        <a:fill>
          <a:solidFill>
            <a:schemeClr val="accent6">
              <a:tint val="20000"/>
            </a:schemeClr>
          </a:solidFill>
        </a:fill>
      </a:tcStyle>
    </a:lastRow>
    <a:firstRow>
      <a:tcTxStyle b="on"/>
      <a:tcStyle>
        <a:tcBdr/>
        <a:fill>
          <a:solidFill>
            <a:schemeClr val="accent6">
              <a:tint val="20000"/>
            </a:schemeClr>
          </a:solidFill>
        </a:fill>
      </a:tcStyle>
    </a:firstRow>
  </a:tblStyle>
  <a:tblStyle styleId="{69CF1AB2-1976-4502-BF36-3FF5EA218861}" styleName="Medium Style 4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22838BEF-8BB2-4498-84A7-C5851F593DF1}" styleName="Medium Style 4 - Accent 5">
    <a:wholeTbl>
      <a:tcTxStyle>
        <a:fontRef idx="minor">
          <a:scrgbClr r="0" g="0" b="0"/>
        </a:fontRef>
        <a:schemeClr val="dk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25400" cmpd="sng">
              <a:solidFill>
                <a:schemeClr val="accent5"/>
              </a:solidFill>
            </a:ln>
          </a:top>
        </a:tcBdr>
        <a:fill>
          <a:solidFill>
            <a:schemeClr val="accent5">
              <a:tint val="20000"/>
            </a:schemeClr>
          </a:solidFill>
        </a:fill>
      </a:tcStyle>
    </a:lastRow>
    <a:firstRow>
      <a:tcTxStyle b="on"/>
      <a:tcStyle>
        <a:tcBdr/>
        <a:fill>
          <a:solidFill>
            <a:schemeClr val="accent5">
              <a:tint val="20000"/>
            </a:schemeClr>
          </a:solidFill>
        </a:fill>
      </a:tcStyle>
    </a:firstRow>
  </a:tblStyle>
  <a:tblStyle styleId="{C4B1156A-380E-4F78-BDF5-A606A8083BF9}" styleName="Medium Style 4 - Accent 4">
    <a:wholeTbl>
      <a:tcTxStyle>
        <a:fontRef idx="minor">
          <a:scrgbClr r="0" g="0" b="0"/>
        </a:fontRef>
        <a:schemeClr val="dk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solidFill>
            <a:schemeClr val="accent4">
              <a:tint val="20000"/>
            </a:schemeClr>
          </a:solidFill>
        </a:fill>
      </a:tcStyle>
    </a:wholeTbl>
    <a:band1H>
      <a:tcStyle>
        <a:tcBdr/>
        <a:fill>
          <a:solidFill>
            <a:schemeClr val="accent4">
              <a:tint val="40000"/>
            </a:schemeClr>
          </a:solidFill>
        </a:fill>
      </a:tcStyle>
    </a:band1H>
    <a:band1V>
      <a:tcStyle>
        <a:tcBdr/>
        <a:fill>
          <a:solidFill>
            <a:schemeClr val="accent4">
              <a:tint val="40000"/>
            </a:schemeClr>
          </a:solidFill>
        </a:fill>
      </a:tcStyle>
    </a:band1V>
    <a:lastCol>
      <a:tcTxStyle b="on"/>
      <a:tcStyle>
        <a:tcBdr/>
      </a:tcStyle>
    </a:lastCol>
    <a:firstCol>
      <a:tcTxStyle b="on"/>
      <a:tcStyle>
        <a:tcBdr/>
      </a:tcStyle>
    </a:firstCol>
    <a:lastRow>
      <a:tcTxStyle b="on"/>
      <a:tcStyle>
        <a:tcBdr>
          <a:top>
            <a:ln w="25400" cmpd="sng">
              <a:solidFill>
                <a:schemeClr val="accent4"/>
              </a:solidFill>
            </a:ln>
          </a:top>
        </a:tcBdr>
        <a:fill>
          <a:solidFill>
            <a:schemeClr val="accent4">
              <a:tint val="20000"/>
            </a:schemeClr>
          </a:solidFill>
        </a:fill>
      </a:tcStyle>
    </a:lastRow>
    <a:firstRow>
      <a:tcTxStyle b="on"/>
      <a:tcStyle>
        <a:tcBdr/>
        <a:fill>
          <a:solidFill>
            <a:schemeClr val="accent4">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6093" autoAdjust="0"/>
  </p:normalViewPr>
  <p:slideViewPr>
    <p:cSldViewPr snapToGrid="0">
      <p:cViewPr varScale="1">
        <p:scale>
          <a:sx n="115" d="100"/>
          <a:sy n="115" d="100"/>
        </p:scale>
        <p:origin x="432" y="108"/>
      </p:cViewPr>
      <p:guideLst/>
    </p:cSldViewPr>
  </p:slideViewPr>
  <p:notesTextViewPr>
    <p:cViewPr>
      <p:scale>
        <a:sx n="1" d="1"/>
        <a:sy n="1" d="1"/>
      </p:scale>
      <p:origin x="0" y="0"/>
    </p:cViewPr>
  </p:notesTextViewPr>
  <p:notesViewPr>
    <p:cSldViewPr snapToGrid="0">
      <p:cViewPr varScale="1">
        <p:scale>
          <a:sx n="80" d="100"/>
          <a:sy n="80" d="100"/>
        </p:scale>
        <p:origin x="3750" y="63"/>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 Type="http://schemas.openxmlformats.org/officeDocument/2006/relationships/customXml" Target="../customXml/item3.xml"/><Relationship Id="rId21" Type="http://schemas.openxmlformats.org/officeDocument/2006/relationships/slide" Target="slides/slide17.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presProps" Target="presProp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tableStyles" Target="tableStyle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notesMaster" Target="notesMasters/notesMaster1.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928;&#929;&#927;&#915;&#929;&#913;&#924;&#924;&#913;%20&#931;&#932;&#917;&#929;&#917;&#913;&#931;%20&#917;&#923;&#923;&#913;&#916;&#913;&#931;%202021-2027\charts_sterea%20ellada%202021-2027.xlsx" TargetMode="External"/><Relationship Id="rId2" Type="http://schemas.microsoft.com/office/2011/relationships/chartColorStyle" Target="colors1.xml"/><Relationship Id="rId1" Type="http://schemas.microsoft.com/office/2011/relationships/chartStyle" Target="style1.xml"/></Relationships>
</file>

<file path=ppt/charts/_rels/chart10.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928;&#929;&#927;&#915;&#929;&#913;&#924;&#924;&#913;%20&#931;&#932;&#917;&#929;&#917;&#913;&#931;%20&#917;&#923;&#923;&#913;&#916;&#913;&#931;%202021-2027\&#928;&#913;&#929;&#913;&#929;&#932;&#919;&#924;&#913;_&#921;&#921;_&#928;&#931;&#932;&#917;%202021-2027_28-7-2022_FINAL_2.xlsx" TargetMode="External"/><Relationship Id="rId2" Type="http://schemas.microsoft.com/office/2011/relationships/chartColorStyle" Target="colors10.xml"/><Relationship Id="rId1" Type="http://schemas.microsoft.com/office/2011/relationships/chartStyle" Target="style10.xml"/></Relationships>
</file>

<file path=ppt/charts/_rels/chart2.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1&#919;%20&#917;&#928;&#921;&#932;&#929;&#927;&#928;&#919;%20&#928;&#913;&#929;&#913;&#922;&#927;&#923;&#927;&#933;&#920;&#919;&#931;&#919;&#931;\&#917;&#921;&#931;&#919;&#915;&#919;&#931;&#917;&#921;&#931;%20-%20&#928;&#913;&#929;&#927;&#933;&#931;&#921;&#913;&#931;&#917;&#921;&#931;\&#928;&#913;&#929;&#913;&#929;&#932;&#919;&#924;&#913;_&#921;&#921;_&#928;&#931;&#932;&#917;%202021-2027_28-7-2022_FINAL_2.xlsx" TargetMode="External"/><Relationship Id="rId2" Type="http://schemas.microsoft.com/office/2011/relationships/chartColorStyle" Target="colors2.xml"/><Relationship Id="rId1" Type="http://schemas.microsoft.com/office/2011/relationships/chartStyle" Target="style2.xml"/></Relationships>
</file>

<file path=ppt/charts/_rels/chart3.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1&#919;%20&#917;&#928;&#921;&#932;&#929;&#927;&#928;&#919;%20&#928;&#913;&#929;&#913;&#922;&#927;&#923;&#927;&#933;&#920;&#919;&#931;&#919;&#931;\&#917;&#921;&#931;&#919;&#915;&#919;&#931;&#917;&#921;&#931;%20-%20&#928;&#913;&#929;&#927;&#933;&#931;&#921;&#913;&#931;&#917;&#921;&#931;\&#928;&#913;&#929;&#913;&#929;&#932;&#919;&#924;&#913;_&#921;&#921;_&#928;&#931;&#932;&#917;%202021-2027_28-7-2022_FINAL_2.xlsx" TargetMode="External"/><Relationship Id="rId2" Type="http://schemas.microsoft.com/office/2011/relationships/chartColorStyle" Target="colors3.xml"/><Relationship Id="rId1" Type="http://schemas.microsoft.com/office/2011/relationships/chartStyle" Target="style3.xml"/></Relationships>
</file>

<file path=ppt/charts/_rels/chart4.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1&#919;%20&#917;&#928;&#921;&#932;&#929;&#927;&#928;&#919;%20&#928;&#913;&#929;&#913;&#922;&#927;&#923;&#927;&#933;&#920;&#919;&#931;&#919;&#931;\&#917;&#921;&#931;&#919;&#915;&#919;&#931;&#917;&#921;&#931;%20-%20&#928;&#913;&#929;&#927;&#933;&#931;&#921;&#913;&#931;&#917;&#921;&#931;\&#928;&#913;&#929;&#913;&#929;&#932;&#919;&#924;&#913;_&#921;&#921;_&#928;&#931;&#932;&#917;%202021-2027_28-7-2022_FINAL_2.xlsx" TargetMode="External"/><Relationship Id="rId2" Type="http://schemas.microsoft.com/office/2011/relationships/chartColorStyle" Target="colors4.xml"/><Relationship Id="rId1" Type="http://schemas.microsoft.com/office/2011/relationships/chartStyle" Target="style4.xml"/></Relationships>
</file>

<file path=ppt/charts/_rels/chart5.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1&#919;%20&#917;&#928;&#921;&#932;&#929;&#927;&#928;&#919;%20&#928;&#913;&#929;&#913;&#922;&#927;&#923;&#927;&#933;&#920;&#919;&#931;&#919;&#931;\&#917;&#921;&#931;&#919;&#915;&#919;&#931;&#917;&#921;&#931;%20-%20&#928;&#913;&#929;&#927;&#933;&#931;&#921;&#913;&#931;&#917;&#921;&#931;\&#928;&#913;&#929;&#913;&#929;&#932;&#919;&#924;&#913;_&#921;&#921;_&#928;&#931;&#932;&#917;%202021-2027_28-7-2022_FINAL_2.xlsx" TargetMode="External"/><Relationship Id="rId2" Type="http://schemas.microsoft.com/office/2011/relationships/chartColorStyle" Target="colors5.xml"/><Relationship Id="rId1" Type="http://schemas.microsoft.com/office/2011/relationships/chartStyle" Target="style5.xml"/></Relationships>
</file>

<file path=ppt/charts/_rels/chart6.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1&#919;%20&#917;&#928;&#921;&#932;&#929;&#927;&#928;&#919;%20&#928;&#913;&#929;&#913;&#922;&#927;&#923;&#927;&#933;&#920;&#919;&#931;&#919;&#931;\&#917;&#921;&#931;&#919;&#915;&#919;&#931;&#917;&#921;&#931;%20-%20&#928;&#913;&#929;&#927;&#933;&#931;&#921;&#913;&#931;&#917;&#921;&#931;\&#928;&#913;&#929;&#913;&#929;&#932;&#919;&#924;&#913;_&#921;&#921;_&#928;&#931;&#932;&#917;%202021-2027_28-7-2022_FINAL_2.xlsx" TargetMode="External"/><Relationship Id="rId2" Type="http://schemas.microsoft.com/office/2011/relationships/chartColorStyle" Target="colors6.xml"/><Relationship Id="rId1" Type="http://schemas.microsoft.com/office/2011/relationships/chartStyle" Target="style6.xml"/></Relationships>
</file>

<file path=ppt/charts/_rels/chart7.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1&#919;%20&#917;&#928;&#921;&#932;&#929;&#927;&#928;&#919;%20&#928;&#913;&#929;&#913;&#922;&#927;&#923;&#927;&#933;&#920;&#919;&#931;&#919;&#931;\&#917;&#921;&#931;&#919;&#915;&#919;&#931;&#917;&#921;&#931;%20-%20&#928;&#913;&#929;&#927;&#933;&#931;&#921;&#913;&#931;&#917;&#921;&#931;\&#928;&#913;&#929;&#913;&#929;&#932;&#919;&#924;&#913;_&#921;&#921;_&#928;&#931;&#932;&#917;%202021-2027_28-7-2022_FINAL_2.xlsx" TargetMode="External"/><Relationship Id="rId2" Type="http://schemas.microsoft.com/office/2011/relationships/chartColorStyle" Target="colors7.xml"/><Relationship Id="rId1" Type="http://schemas.microsoft.com/office/2011/relationships/chartStyle" Target="style7.xml"/></Relationships>
</file>

<file path=ppt/charts/_rels/chart8.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1&#919;%20&#917;&#928;&#921;&#932;&#929;&#927;&#928;&#919;%20&#928;&#913;&#929;&#913;&#922;&#927;&#923;&#927;&#933;&#920;&#919;&#931;&#919;&#931;\&#917;&#921;&#931;&#919;&#915;&#919;&#931;&#917;&#921;&#931;%20-%20&#928;&#913;&#929;&#927;&#933;&#931;&#921;&#913;&#931;&#917;&#921;&#931;\&#928;&#913;&#929;&#913;&#929;&#932;&#919;&#924;&#913;_&#921;&#921;_&#928;&#931;&#932;&#917;%202021-2027_28-7-2022_FINAL_2.xlsx" TargetMode="External"/><Relationship Id="rId2" Type="http://schemas.microsoft.com/office/2011/relationships/chartColorStyle" Target="colors8.xml"/><Relationship Id="rId1" Type="http://schemas.microsoft.com/office/2011/relationships/chartStyle" Target="style8.xml"/></Relationships>
</file>

<file path=ppt/charts/_rels/chart9.xml.rels><?xml version="1.0" encoding="UTF-8" standalone="yes"?>
<Relationships xmlns="http://schemas.openxmlformats.org/package/2006/relationships"><Relationship Id="rId3" Type="http://schemas.openxmlformats.org/officeDocument/2006/relationships/oleObject" Target="file:///\\LKNSERVER\Temporary\&#931;&#932;&#917;&#929;&#917;&#913;%20&#917;&#923;&#923;&#913;&#916;&#913;%202022\1&#919;%20&#917;&#928;&#921;&#932;&#929;&#927;&#928;&#919;%20&#928;&#913;&#929;&#913;&#922;&#927;&#923;&#927;&#933;&#920;&#919;&#931;&#919;&#931;\&#917;&#921;&#931;&#919;&#915;&#919;&#931;&#917;&#921;&#931;%20-%20&#928;&#913;&#929;&#927;&#933;&#931;&#921;&#913;&#931;&#917;&#921;&#931;\&#928;&#913;&#929;&#913;&#929;&#932;&#919;&#924;&#913;_&#921;&#921;_&#928;&#931;&#932;&#917;%202021-2027_28-7-2022_FINAL_2.xlsx" TargetMode="External"/><Relationship Id="rId2" Type="http://schemas.microsoft.com/office/2011/relationships/chartColorStyle" Target="colors9.xml"/><Relationship Id="rId1" Type="http://schemas.microsoft.com/office/2011/relationships/chartStyle" Target="style9.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16583050171136543"/>
          <c:y val="0.17917264410411102"/>
          <c:w val="0.66457720680857302"/>
          <c:h val="0.63821655160237833"/>
        </c:manualLayout>
      </c:layout>
      <c:ofPieChart>
        <c:ofPieType val="pie"/>
        <c:varyColors val="1"/>
        <c:ser>
          <c:idx val="0"/>
          <c:order val="0"/>
          <c:dPt>
            <c:idx val="0"/>
            <c:bubble3D val="0"/>
            <c:spPr>
              <a:gradFill>
                <a:gsLst>
                  <a:gs pos="100000">
                    <a:schemeClr val="accent1">
                      <a:lumMod val="60000"/>
                      <a:lumOff val="40000"/>
                    </a:schemeClr>
                  </a:gs>
                  <a:gs pos="0">
                    <a:schemeClr val="accent1"/>
                  </a:gs>
                </a:gsLst>
                <a:lin ang="5400000" scaled="0"/>
              </a:gradFill>
              <a:ln w="19050">
                <a:solidFill>
                  <a:schemeClr val="lt1"/>
                </a:solidFill>
              </a:ln>
              <a:effectLst/>
            </c:spPr>
            <c:extLst>
              <c:ext xmlns:c16="http://schemas.microsoft.com/office/drawing/2014/chart" uri="{C3380CC4-5D6E-409C-BE32-E72D297353CC}">
                <c16:uniqueId val="{00000001-5A01-4073-AA2F-91C65154CB77}"/>
              </c:ext>
            </c:extLst>
          </c:dPt>
          <c:dPt>
            <c:idx val="1"/>
            <c:bubble3D val="0"/>
            <c:spPr>
              <a:gradFill>
                <a:gsLst>
                  <a:gs pos="100000">
                    <a:schemeClr val="accent2">
                      <a:lumMod val="60000"/>
                      <a:lumOff val="40000"/>
                    </a:schemeClr>
                  </a:gs>
                  <a:gs pos="0">
                    <a:schemeClr val="accent2"/>
                  </a:gs>
                </a:gsLst>
                <a:lin ang="5400000" scaled="0"/>
              </a:gradFill>
              <a:ln w="19050">
                <a:solidFill>
                  <a:schemeClr val="lt1"/>
                </a:solidFill>
              </a:ln>
              <a:effectLst/>
            </c:spPr>
            <c:extLst>
              <c:ext xmlns:c16="http://schemas.microsoft.com/office/drawing/2014/chart" uri="{C3380CC4-5D6E-409C-BE32-E72D297353CC}">
                <c16:uniqueId val="{00000003-5A01-4073-AA2F-91C65154CB77}"/>
              </c:ext>
            </c:extLst>
          </c:dPt>
          <c:dPt>
            <c:idx val="2"/>
            <c:bubble3D val="0"/>
            <c:spPr>
              <a:gradFill>
                <a:gsLst>
                  <a:gs pos="100000">
                    <a:schemeClr val="accent3">
                      <a:lumMod val="60000"/>
                      <a:lumOff val="40000"/>
                    </a:schemeClr>
                  </a:gs>
                  <a:gs pos="0">
                    <a:schemeClr val="accent3"/>
                  </a:gs>
                </a:gsLst>
                <a:lin ang="5400000" scaled="0"/>
              </a:gradFill>
              <a:ln w="19050">
                <a:solidFill>
                  <a:schemeClr val="lt1"/>
                </a:solidFill>
              </a:ln>
              <a:effectLst/>
            </c:spPr>
            <c:extLst>
              <c:ext xmlns:c16="http://schemas.microsoft.com/office/drawing/2014/chart" uri="{C3380CC4-5D6E-409C-BE32-E72D297353CC}">
                <c16:uniqueId val="{00000005-5A01-4073-AA2F-91C65154CB77}"/>
              </c:ext>
            </c:extLst>
          </c:dPt>
          <c:dPt>
            <c:idx val="3"/>
            <c:bubble3D val="0"/>
            <c:spPr>
              <a:gradFill>
                <a:gsLst>
                  <a:gs pos="100000">
                    <a:schemeClr val="accent4">
                      <a:lumMod val="60000"/>
                      <a:lumOff val="40000"/>
                    </a:schemeClr>
                  </a:gs>
                  <a:gs pos="0">
                    <a:schemeClr val="accent4"/>
                  </a:gs>
                </a:gsLst>
                <a:lin ang="5400000" scaled="0"/>
              </a:gradFill>
              <a:ln w="19050">
                <a:solidFill>
                  <a:schemeClr val="lt1"/>
                </a:solidFill>
              </a:ln>
              <a:effectLst/>
            </c:spPr>
            <c:extLst>
              <c:ext xmlns:c16="http://schemas.microsoft.com/office/drawing/2014/chart" uri="{C3380CC4-5D6E-409C-BE32-E72D297353CC}">
                <c16:uniqueId val="{00000007-5A01-4073-AA2F-91C65154CB77}"/>
              </c:ext>
            </c:extLst>
          </c:dPt>
          <c:dPt>
            <c:idx val="4"/>
            <c:bubble3D val="0"/>
            <c:spPr>
              <a:gradFill>
                <a:gsLst>
                  <a:gs pos="100000">
                    <a:schemeClr val="accent5">
                      <a:lumMod val="60000"/>
                      <a:lumOff val="40000"/>
                    </a:schemeClr>
                  </a:gs>
                  <a:gs pos="0">
                    <a:schemeClr val="accent5"/>
                  </a:gs>
                </a:gsLst>
                <a:lin ang="5400000" scaled="0"/>
              </a:gradFill>
              <a:ln w="19050">
                <a:solidFill>
                  <a:schemeClr val="lt1"/>
                </a:solidFill>
              </a:ln>
              <a:effectLst/>
            </c:spPr>
            <c:extLst>
              <c:ext xmlns:c16="http://schemas.microsoft.com/office/drawing/2014/chart" uri="{C3380CC4-5D6E-409C-BE32-E72D297353CC}">
                <c16:uniqueId val="{00000009-5A01-4073-AA2F-91C65154CB77}"/>
              </c:ext>
            </c:extLst>
          </c:dPt>
          <c:dPt>
            <c:idx val="5"/>
            <c:bubble3D val="0"/>
            <c:spPr>
              <a:gradFill>
                <a:gsLst>
                  <a:gs pos="100000">
                    <a:schemeClr val="accent6">
                      <a:lumMod val="60000"/>
                      <a:lumOff val="40000"/>
                    </a:schemeClr>
                  </a:gs>
                  <a:gs pos="0">
                    <a:schemeClr val="accent6"/>
                  </a:gs>
                </a:gsLst>
                <a:lin ang="5400000" scaled="0"/>
              </a:gradFill>
              <a:ln w="19050">
                <a:solidFill>
                  <a:schemeClr val="lt1"/>
                </a:solidFill>
              </a:ln>
              <a:effectLst/>
            </c:spPr>
            <c:extLst>
              <c:ext xmlns:c16="http://schemas.microsoft.com/office/drawing/2014/chart" uri="{C3380CC4-5D6E-409C-BE32-E72D297353CC}">
                <c16:uniqueId val="{0000000B-5A01-4073-AA2F-91C65154CB77}"/>
              </c:ext>
            </c:extLst>
          </c:dPt>
          <c:dPt>
            <c:idx val="6"/>
            <c:bubble3D val="0"/>
            <c:spPr>
              <a:gradFill>
                <a:gsLst>
                  <a:gs pos="100000">
                    <a:schemeClr val="accent1">
                      <a:lumMod val="60000"/>
                      <a:lumMod val="60000"/>
                      <a:lumOff val="40000"/>
                    </a:schemeClr>
                  </a:gs>
                  <a:gs pos="0">
                    <a:schemeClr val="accent1">
                      <a:lumMod val="60000"/>
                    </a:schemeClr>
                  </a:gs>
                </a:gsLst>
                <a:lin ang="5400000" scaled="0"/>
              </a:gradFill>
              <a:ln w="19050">
                <a:solidFill>
                  <a:schemeClr val="lt1"/>
                </a:solidFill>
              </a:ln>
              <a:effectLst/>
            </c:spPr>
            <c:extLst>
              <c:ext xmlns:c16="http://schemas.microsoft.com/office/drawing/2014/chart" uri="{C3380CC4-5D6E-409C-BE32-E72D297353CC}">
                <c16:uniqueId val="{0000000D-5A01-4073-AA2F-91C65154CB77}"/>
              </c:ext>
            </c:extLst>
          </c:dPt>
          <c:dPt>
            <c:idx val="7"/>
            <c:bubble3D val="0"/>
            <c:spPr>
              <a:gradFill>
                <a:gsLst>
                  <a:gs pos="100000">
                    <a:schemeClr val="accent2">
                      <a:lumMod val="60000"/>
                      <a:lumMod val="60000"/>
                      <a:lumOff val="40000"/>
                    </a:schemeClr>
                  </a:gs>
                  <a:gs pos="0">
                    <a:schemeClr val="accent2">
                      <a:lumMod val="60000"/>
                    </a:schemeClr>
                  </a:gs>
                </a:gsLst>
                <a:lin ang="5400000" scaled="0"/>
              </a:gradFill>
              <a:ln w="19050">
                <a:solidFill>
                  <a:schemeClr val="lt1"/>
                </a:solidFill>
              </a:ln>
              <a:effectLst/>
            </c:spPr>
            <c:extLst>
              <c:ext xmlns:c16="http://schemas.microsoft.com/office/drawing/2014/chart" uri="{C3380CC4-5D6E-409C-BE32-E72D297353CC}">
                <c16:uniqueId val="{0000000F-5A01-4073-AA2F-91C65154CB77}"/>
              </c:ext>
            </c:extLst>
          </c:dPt>
          <c:dPt>
            <c:idx val="8"/>
            <c:bubble3D val="0"/>
            <c:spPr>
              <a:solidFill>
                <a:schemeClr val="tx2"/>
              </a:solidFill>
              <a:ln w="19050">
                <a:solidFill>
                  <a:schemeClr val="lt1"/>
                </a:solidFill>
              </a:ln>
              <a:effectLst/>
            </c:spPr>
            <c:extLst>
              <c:ext xmlns:c16="http://schemas.microsoft.com/office/drawing/2014/chart" uri="{C3380CC4-5D6E-409C-BE32-E72D297353CC}">
                <c16:uniqueId val="{00000011-5A01-4073-AA2F-91C65154CB77}"/>
              </c:ext>
            </c:extLst>
          </c:dPt>
          <c:dLbls>
            <c:dLbl>
              <c:idx val="0"/>
              <c:layout>
                <c:manualLayout>
                  <c:x val="1.8513750114976458E-2"/>
                  <c:y val="-3.1592693712422355E-2"/>
                </c:manualLayout>
              </c:layout>
              <c:tx>
                <c:rich>
                  <a:bodyPr rot="0" spcFirstLastPara="1" vertOverflow="ellipsis" vert="horz" wrap="square" lIns="38100" tIns="19050" rIns="38100" bIns="19050" anchor="ctr" anchorCtr="1">
                    <a:spAutoFit/>
                  </a:bodyPr>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r>
                      <a:rPr lang="el-GR" sz="1800" b="1" dirty="0">
                        <a:solidFill>
                          <a:srgbClr val="C00000"/>
                        </a:solidFill>
                        <a:latin typeface="Calibri" panose="020F0502020204030204" pitchFamily="34" charset="0"/>
                        <a:cs typeface="Calibri" panose="020F0502020204030204" pitchFamily="34" charset="0"/>
                      </a:rPr>
                      <a:t>ΣΠ1 (ΕΤΠΑ)</a:t>
                    </a:r>
                  </a:p>
                  <a:p>
                    <a:pPr>
                      <a:defRPr sz="1600">
                        <a:solidFill>
                          <a:schemeClr val="tx2"/>
                        </a:solidFill>
                        <a:latin typeface="Calibri" panose="020F0502020204030204" pitchFamily="34" charset="0"/>
                        <a:cs typeface="Calibri" panose="020F0502020204030204" pitchFamily="34" charset="0"/>
                      </a:defRPr>
                    </a:pPr>
                    <a:r>
                      <a:rPr lang="el-GR" sz="1600" dirty="0">
                        <a:solidFill>
                          <a:schemeClr val="tx2"/>
                        </a:solidFill>
                        <a:latin typeface="Calibri" panose="020F0502020204030204" pitchFamily="34" charset="0"/>
                        <a:cs typeface="Calibri" panose="020F0502020204030204" pitchFamily="34" charset="0"/>
                      </a:rPr>
                      <a:t>54,1 εκ.€</a:t>
                    </a:r>
                  </a:p>
                  <a:p>
                    <a:pPr>
                      <a:defRPr sz="1600">
                        <a:solidFill>
                          <a:schemeClr val="tx2"/>
                        </a:solidFill>
                        <a:latin typeface="Calibri" panose="020F0502020204030204" pitchFamily="34" charset="0"/>
                        <a:cs typeface="Calibri" panose="020F0502020204030204" pitchFamily="34" charset="0"/>
                      </a:defRPr>
                    </a:pPr>
                    <a:r>
                      <a:rPr lang="el-GR" sz="1600" dirty="0">
                        <a:solidFill>
                          <a:schemeClr val="tx2"/>
                        </a:solidFill>
                        <a:latin typeface="Calibri" panose="020F0502020204030204" pitchFamily="34" charset="0"/>
                        <a:cs typeface="Calibri" panose="020F0502020204030204" pitchFamily="34" charset="0"/>
                      </a:rPr>
                      <a:t>13%</a:t>
                    </a:r>
                    <a:endParaRPr lang="el-GR" sz="1600" b="1" dirty="0">
                      <a:solidFill>
                        <a:schemeClr val="tx2"/>
                      </a:solidFill>
                      <a:latin typeface="Calibri" panose="020F0502020204030204" pitchFamily="34" charset="0"/>
                      <a:cs typeface="Calibri" panose="020F0502020204030204" pitchFamily="34" charset="0"/>
                    </a:endParaRPr>
                  </a:p>
                </c:rich>
              </c:tx>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bestFit"/>
              <c:showLegendKey val="0"/>
              <c:showVal val="1"/>
              <c:showCatName val="1"/>
              <c:showSerName val="0"/>
              <c:showPercent val="1"/>
              <c:showBubbleSize val="0"/>
              <c:separator>
</c:separator>
              <c:extLst>
                <c:ext xmlns:c15="http://schemas.microsoft.com/office/drawing/2012/chart" uri="{CE6537A1-D6FC-4f65-9D91-7224C49458BB}"/>
                <c:ext xmlns:c16="http://schemas.microsoft.com/office/drawing/2014/chart" uri="{C3380CC4-5D6E-409C-BE32-E72D297353CC}">
                  <c16:uniqueId val="{00000001-5A01-4073-AA2F-91C65154CB77}"/>
                </c:ext>
              </c:extLst>
            </c:dLbl>
            <c:dLbl>
              <c:idx val="1"/>
              <c:layout>
                <c:manualLayout>
                  <c:x val="0.11052991605511067"/>
                  <c:y val="-0.17217548283456724"/>
                </c:manualLayout>
              </c:layout>
              <c:tx>
                <c:rich>
                  <a:bodyPr rot="0" spcFirstLastPara="1" vertOverflow="ellipsis" vert="horz" wrap="square" lIns="38100" tIns="19050" rIns="38100" bIns="19050" anchor="ctr" anchorCtr="1">
                    <a:spAutoFit/>
                  </a:bodyPr>
                  <a:lstStyle/>
                  <a:p>
                    <a:pPr>
                      <a:defRPr sz="1600" b="0" i="0" u="none" strike="noStrike" kern="1200" baseline="0">
                        <a:solidFill>
                          <a:schemeClr val="bg1"/>
                        </a:solidFill>
                        <a:latin typeface="Calibri" panose="020F0502020204030204" pitchFamily="34" charset="0"/>
                        <a:ea typeface="+mn-ea"/>
                        <a:cs typeface="Calibri" panose="020F0502020204030204" pitchFamily="34" charset="0"/>
                      </a:defRPr>
                    </a:pPr>
                    <a:fld id="{2144A28E-0300-4B67-906D-3422B70E8C2C}" type="CATEGORYNAME">
                      <a:rPr lang="el-GR" sz="1800" b="1">
                        <a:solidFill>
                          <a:schemeClr val="bg1"/>
                        </a:solidFill>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[ΟΝΟΜΑ ΚΑΤΗΓΟΡΙΑΣ]</a:t>
                    </a:fld>
                    <a:endParaRPr lang="el-GR" sz="1600" b="1" baseline="0" dirty="0">
                      <a:solidFill>
                        <a:schemeClr val="bg1"/>
                      </a:solidFill>
                      <a:latin typeface="Calibri" panose="020F0502020204030204" pitchFamily="34" charset="0"/>
                      <a:cs typeface="Calibri" panose="020F0502020204030204" pitchFamily="34" charset="0"/>
                    </a:endParaRPr>
                  </a:p>
                  <a:p>
                    <a:pPr>
                      <a:defRPr sz="1600">
                        <a:solidFill>
                          <a:schemeClr val="bg1"/>
                        </a:solidFill>
                        <a:latin typeface="Calibri" panose="020F0502020204030204" pitchFamily="34" charset="0"/>
                        <a:cs typeface="Calibri" panose="020F0502020204030204" pitchFamily="34" charset="0"/>
                      </a:defRPr>
                    </a:pPr>
                    <a:fld id="{DFED6388-46AE-4C0B-B101-EF9C51B61B71}" type="VALUE">
                      <a:rPr lang="el-GR" sz="1600">
                        <a:solidFill>
                          <a:schemeClr val="bg1"/>
                        </a:solidFill>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[ΤΙΜΗ]</a:t>
                    </a:fld>
                    <a:r>
                      <a:rPr lang="el-GR" sz="1600" dirty="0">
                        <a:solidFill>
                          <a:schemeClr val="bg1"/>
                        </a:solidFill>
                        <a:latin typeface="Calibri" panose="020F0502020204030204" pitchFamily="34" charset="0"/>
                        <a:cs typeface="Calibri" panose="020F0502020204030204" pitchFamily="34" charset="0"/>
                      </a:rPr>
                      <a:t> εκ. €</a:t>
                    </a:r>
                    <a:endParaRPr lang="el-GR" sz="1600" baseline="0" dirty="0">
                      <a:solidFill>
                        <a:schemeClr val="bg1"/>
                      </a:solidFill>
                      <a:latin typeface="Calibri" panose="020F0502020204030204" pitchFamily="34" charset="0"/>
                      <a:cs typeface="Calibri" panose="020F0502020204030204" pitchFamily="34" charset="0"/>
                    </a:endParaRPr>
                  </a:p>
                  <a:p>
                    <a:pPr>
                      <a:defRPr sz="1600">
                        <a:solidFill>
                          <a:schemeClr val="bg1"/>
                        </a:solidFill>
                        <a:latin typeface="Calibri" panose="020F0502020204030204" pitchFamily="34" charset="0"/>
                        <a:cs typeface="Calibri" panose="020F0502020204030204" pitchFamily="34" charset="0"/>
                      </a:defRPr>
                    </a:pPr>
                    <a:fld id="{70F8674B-776D-4E75-A7F6-7031EDF31DC2}" type="PERCENTAGE">
                      <a:rPr lang="el-GR" sz="1600" b="1">
                        <a:solidFill>
                          <a:schemeClr val="bg1"/>
                        </a:solidFill>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[ΠΟΣΟΣΤΟ]</a:t>
                    </a:fld>
                    <a:endParaRPr lang="el-GR"/>
                  </a:p>
                </c:rich>
              </c:tx>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bg1"/>
                      </a:solidFill>
                      <a:latin typeface="Calibri" panose="020F0502020204030204" pitchFamily="34" charset="0"/>
                      <a:ea typeface="+mn-ea"/>
                      <a:cs typeface="Calibri" panose="020F0502020204030204" pitchFamily="34" charset="0"/>
                    </a:defRPr>
                  </a:pPr>
                  <a:endParaRPr lang="el-GR"/>
                </a:p>
              </c:txPr>
              <c:dLblPos val="bestFit"/>
              <c:showLegendKey val="0"/>
              <c:showVal val="1"/>
              <c:showCatName val="1"/>
              <c:showSerName val="0"/>
              <c:showPercent val="1"/>
              <c:showBubbleSize val="0"/>
              <c:separator>
</c:separator>
              <c:extLst>
                <c:ext xmlns:c15="http://schemas.microsoft.com/office/drawing/2012/chart" uri="{CE6537A1-D6FC-4f65-9D91-7224C49458BB}">
                  <c15:dlblFieldTable/>
                  <c15:showDataLabelsRange val="0"/>
                </c:ext>
                <c:ext xmlns:c16="http://schemas.microsoft.com/office/drawing/2014/chart" uri="{C3380CC4-5D6E-409C-BE32-E72D297353CC}">
                  <c16:uniqueId val="{00000003-5A01-4073-AA2F-91C65154CB77}"/>
                </c:ext>
              </c:extLst>
            </c:dLbl>
            <c:dLbl>
              <c:idx val="2"/>
              <c:layout>
                <c:manualLayout>
                  <c:x val="-2.1974966479048477E-2"/>
                  <c:y val="3.6456231411028726E-3"/>
                </c:manualLayout>
              </c:layout>
              <c:tx>
                <c:rich>
                  <a:bodyPr rot="0" spcFirstLastPara="1" vertOverflow="ellipsis" vert="horz" wrap="square" lIns="38100" tIns="19050" rIns="38100" bIns="19050" anchor="ctr" anchorCtr="1">
                    <a:spAutoFit/>
                  </a:bodyPr>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fld id="{1D6BA5E2-9B46-4C8D-8E1A-4517EF48D63C}" type="CATEGORYNAME">
                      <a:rPr lang="el-GR" sz="1800" b="1">
                        <a:solidFill>
                          <a:srgbClr val="C00000"/>
                        </a:solidFill>
                        <a:latin typeface="Calibri" panose="020F0502020204030204" pitchFamily="34" charset="0"/>
                        <a:cs typeface="Calibri" panose="020F0502020204030204" pitchFamily="34" charset="0"/>
                      </a:rPr>
                      <a:pPr>
                        <a:defRPr sz="1600">
                          <a:solidFill>
                            <a:schemeClr val="tx2"/>
                          </a:solidFill>
                          <a:latin typeface="Calibri" panose="020F0502020204030204" pitchFamily="34" charset="0"/>
                          <a:cs typeface="Calibri" panose="020F0502020204030204" pitchFamily="34" charset="0"/>
                        </a:defRPr>
                      </a:pPr>
                      <a:t>[ΟΝΟΜΑ ΚΑΤΗΓΟΡΙΑΣ]</a:t>
                    </a:fld>
                    <a:endParaRPr lang="el-GR" sz="1600" b="1" baseline="0" dirty="0">
                      <a:solidFill>
                        <a:srgbClr val="C00000"/>
                      </a:solidFill>
                      <a:latin typeface="Calibri" panose="020F0502020204030204" pitchFamily="34" charset="0"/>
                      <a:cs typeface="Calibri" panose="020F0502020204030204" pitchFamily="34" charset="0"/>
                    </a:endParaRPr>
                  </a:p>
                  <a:p>
                    <a:pPr>
                      <a:defRPr sz="1600">
                        <a:solidFill>
                          <a:schemeClr val="tx2"/>
                        </a:solidFill>
                        <a:latin typeface="Calibri" panose="020F0502020204030204" pitchFamily="34" charset="0"/>
                        <a:cs typeface="Calibri" panose="020F0502020204030204" pitchFamily="34" charset="0"/>
                      </a:defRPr>
                    </a:pPr>
                    <a:fld id="{0A0BBDE5-832D-491D-9E3E-A463FAF08035}" type="VALUE">
                      <a:rPr lang="el-GR" sz="1600">
                        <a:solidFill>
                          <a:schemeClr val="tx2"/>
                        </a:solidFill>
                        <a:latin typeface="Calibri" panose="020F0502020204030204" pitchFamily="34" charset="0"/>
                        <a:cs typeface="Calibri" panose="020F0502020204030204" pitchFamily="34" charset="0"/>
                      </a:rPr>
                      <a:pPr>
                        <a:defRPr sz="1600">
                          <a:solidFill>
                            <a:schemeClr val="tx2"/>
                          </a:solidFill>
                          <a:latin typeface="Calibri" panose="020F0502020204030204" pitchFamily="34" charset="0"/>
                          <a:cs typeface="Calibri" panose="020F0502020204030204" pitchFamily="34" charset="0"/>
                        </a:defRPr>
                      </a:pPr>
                      <a:t>[ΤΙΜΗ]</a:t>
                    </a:fld>
                    <a:r>
                      <a:rPr lang="el-GR" sz="1600" dirty="0">
                        <a:solidFill>
                          <a:schemeClr val="tx2"/>
                        </a:solidFill>
                        <a:latin typeface="Calibri" panose="020F0502020204030204" pitchFamily="34" charset="0"/>
                        <a:cs typeface="Calibri" panose="020F0502020204030204" pitchFamily="34" charset="0"/>
                      </a:rPr>
                      <a:t> εκ.€</a:t>
                    </a:r>
                    <a:endParaRPr lang="el-GR" sz="1600" baseline="0" dirty="0">
                      <a:solidFill>
                        <a:schemeClr val="tx2"/>
                      </a:solidFill>
                      <a:latin typeface="Calibri" panose="020F0502020204030204" pitchFamily="34" charset="0"/>
                      <a:cs typeface="Calibri" panose="020F0502020204030204" pitchFamily="34" charset="0"/>
                    </a:endParaRPr>
                  </a:p>
                  <a:p>
                    <a:pPr>
                      <a:defRPr sz="1600">
                        <a:solidFill>
                          <a:schemeClr val="tx2"/>
                        </a:solidFill>
                        <a:latin typeface="Calibri" panose="020F0502020204030204" pitchFamily="34" charset="0"/>
                        <a:cs typeface="Calibri" panose="020F0502020204030204" pitchFamily="34" charset="0"/>
                      </a:defRPr>
                    </a:pPr>
                    <a:fld id="{F1E39BD0-3EC6-4B56-92B3-DF5A75ABD8A4}" type="PERCENTAGE">
                      <a:rPr lang="el-GR" sz="1600" b="1">
                        <a:solidFill>
                          <a:schemeClr val="tx2"/>
                        </a:solidFill>
                        <a:latin typeface="Calibri" panose="020F0502020204030204" pitchFamily="34" charset="0"/>
                        <a:cs typeface="Calibri" panose="020F0502020204030204" pitchFamily="34" charset="0"/>
                      </a:rPr>
                      <a:pPr>
                        <a:defRPr sz="1600">
                          <a:solidFill>
                            <a:schemeClr val="tx2"/>
                          </a:solidFill>
                          <a:latin typeface="Calibri" panose="020F0502020204030204" pitchFamily="34" charset="0"/>
                          <a:cs typeface="Calibri" panose="020F0502020204030204" pitchFamily="34" charset="0"/>
                        </a:defRPr>
                      </a:pPr>
                      <a:t>[ΠΟΣΟΣΤΟ]</a:t>
                    </a:fld>
                    <a:endParaRPr lang="el-GR"/>
                  </a:p>
                </c:rich>
              </c:tx>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bestFit"/>
              <c:showLegendKey val="0"/>
              <c:showVal val="1"/>
              <c:showCatName val="1"/>
              <c:showSerName val="0"/>
              <c:showPercent val="1"/>
              <c:showBubbleSize val="0"/>
              <c:separator>
</c:separator>
              <c:extLst>
                <c:ext xmlns:c15="http://schemas.microsoft.com/office/drawing/2012/chart" uri="{CE6537A1-D6FC-4f65-9D91-7224C49458BB}">
                  <c15:dlblFieldTable/>
                  <c15:showDataLabelsRange val="0"/>
                </c:ext>
                <c:ext xmlns:c16="http://schemas.microsoft.com/office/drawing/2014/chart" uri="{C3380CC4-5D6E-409C-BE32-E72D297353CC}">
                  <c16:uniqueId val="{00000005-5A01-4073-AA2F-91C65154CB77}"/>
                </c:ext>
              </c:extLst>
            </c:dLbl>
            <c:dLbl>
              <c:idx val="3"/>
              <c:layout>
                <c:manualLayout>
                  <c:x val="-2.6508194974211793E-2"/>
                  <c:y val="1.3141525098363827E-2"/>
                </c:manualLayout>
              </c:layout>
              <c:tx>
                <c:rich>
                  <a:bodyPr rot="0" spcFirstLastPara="1" vertOverflow="ellipsis" vert="horz" wrap="square" lIns="38100" tIns="19050" rIns="38100" bIns="19050" anchor="ctr" anchorCtr="1">
                    <a:spAutoFit/>
                  </a:bodyPr>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fld id="{FA6CBC0F-FCED-408F-9433-3E727676D052}" type="CATEGORYNAME">
                      <a:rPr lang="el-GR" sz="1800" b="1">
                        <a:solidFill>
                          <a:srgbClr val="C00000"/>
                        </a:solidFill>
                        <a:latin typeface="Calibri" panose="020F0502020204030204" pitchFamily="34" charset="0"/>
                        <a:cs typeface="Calibri" panose="020F0502020204030204" pitchFamily="34" charset="0"/>
                      </a:rPr>
                      <a:pPr>
                        <a:defRPr sz="1600">
                          <a:solidFill>
                            <a:schemeClr val="tx2"/>
                          </a:solidFill>
                          <a:latin typeface="Calibri" panose="020F0502020204030204" pitchFamily="34" charset="0"/>
                          <a:cs typeface="Calibri" panose="020F0502020204030204" pitchFamily="34" charset="0"/>
                        </a:defRPr>
                      </a:pPr>
                      <a:t>[ΟΝΟΜΑ ΚΑΤΗΓΟΡΙΑΣ]</a:t>
                    </a:fld>
                    <a:endParaRPr lang="el-GR" sz="1600" b="1" baseline="0" dirty="0">
                      <a:solidFill>
                        <a:srgbClr val="C00000"/>
                      </a:solidFill>
                      <a:latin typeface="Calibri" panose="020F0502020204030204" pitchFamily="34" charset="0"/>
                      <a:cs typeface="Calibri" panose="020F0502020204030204" pitchFamily="34" charset="0"/>
                    </a:endParaRPr>
                  </a:p>
                  <a:p>
                    <a:pPr>
                      <a:defRPr sz="1600">
                        <a:solidFill>
                          <a:schemeClr val="tx2"/>
                        </a:solidFill>
                        <a:latin typeface="Calibri" panose="020F0502020204030204" pitchFamily="34" charset="0"/>
                        <a:cs typeface="Calibri" panose="020F0502020204030204" pitchFamily="34" charset="0"/>
                      </a:defRPr>
                    </a:pPr>
                    <a:fld id="{88B1E9E4-C5EF-41B3-9DA6-05CA9ED99B10}" type="VALUE">
                      <a:rPr lang="el-GR" sz="1600">
                        <a:solidFill>
                          <a:schemeClr val="tx2"/>
                        </a:solidFill>
                        <a:latin typeface="Calibri" panose="020F0502020204030204" pitchFamily="34" charset="0"/>
                        <a:cs typeface="Calibri" panose="020F0502020204030204" pitchFamily="34" charset="0"/>
                      </a:rPr>
                      <a:pPr>
                        <a:defRPr sz="1600">
                          <a:solidFill>
                            <a:schemeClr val="tx2"/>
                          </a:solidFill>
                          <a:latin typeface="Calibri" panose="020F0502020204030204" pitchFamily="34" charset="0"/>
                          <a:cs typeface="Calibri" panose="020F0502020204030204" pitchFamily="34" charset="0"/>
                        </a:defRPr>
                      </a:pPr>
                      <a:t>[ΤΙΜΗ]</a:t>
                    </a:fld>
                    <a:r>
                      <a:rPr lang="el-GR" sz="1600" dirty="0">
                        <a:solidFill>
                          <a:schemeClr val="tx2"/>
                        </a:solidFill>
                        <a:latin typeface="Calibri" panose="020F0502020204030204" pitchFamily="34" charset="0"/>
                        <a:cs typeface="Calibri" panose="020F0502020204030204" pitchFamily="34" charset="0"/>
                      </a:rPr>
                      <a:t> εκ.€</a:t>
                    </a:r>
                    <a:endParaRPr lang="el-GR" sz="1600" baseline="0" dirty="0">
                      <a:solidFill>
                        <a:schemeClr val="tx2"/>
                      </a:solidFill>
                      <a:latin typeface="Calibri" panose="020F0502020204030204" pitchFamily="34" charset="0"/>
                      <a:cs typeface="Calibri" panose="020F0502020204030204" pitchFamily="34" charset="0"/>
                    </a:endParaRPr>
                  </a:p>
                  <a:p>
                    <a:pPr>
                      <a:defRPr sz="1600">
                        <a:solidFill>
                          <a:schemeClr val="tx2"/>
                        </a:solidFill>
                        <a:latin typeface="Calibri" panose="020F0502020204030204" pitchFamily="34" charset="0"/>
                        <a:cs typeface="Calibri" panose="020F0502020204030204" pitchFamily="34" charset="0"/>
                      </a:defRPr>
                    </a:pPr>
                    <a:fld id="{A9CFAFFB-B5AA-400B-B120-75469B910507}" type="PERCENTAGE">
                      <a:rPr lang="el-GR" sz="1600" b="1">
                        <a:solidFill>
                          <a:schemeClr val="tx2"/>
                        </a:solidFill>
                        <a:latin typeface="Calibri" panose="020F0502020204030204" pitchFamily="34" charset="0"/>
                        <a:cs typeface="Calibri" panose="020F0502020204030204" pitchFamily="34" charset="0"/>
                      </a:rPr>
                      <a:pPr>
                        <a:defRPr sz="1600">
                          <a:solidFill>
                            <a:schemeClr val="tx2"/>
                          </a:solidFill>
                          <a:latin typeface="Calibri" panose="020F0502020204030204" pitchFamily="34" charset="0"/>
                          <a:cs typeface="Calibri" panose="020F0502020204030204" pitchFamily="34" charset="0"/>
                        </a:defRPr>
                      </a:pPr>
                      <a:t>[ΠΟΣΟΣΤΟ]</a:t>
                    </a:fld>
                    <a:endParaRPr lang="el-GR"/>
                  </a:p>
                </c:rich>
              </c:tx>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bestFit"/>
              <c:showLegendKey val="0"/>
              <c:showVal val="1"/>
              <c:showCatName val="1"/>
              <c:showSerName val="0"/>
              <c:showPercent val="1"/>
              <c:showBubbleSize val="0"/>
              <c:separator>
</c:separator>
              <c:extLst>
                <c:ext xmlns:c15="http://schemas.microsoft.com/office/drawing/2012/chart" uri="{CE6537A1-D6FC-4f65-9D91-7224C49458BB}">
                  <c15:dlblFieldTable/>
                  <c15:showDataLabelsRange val="0"/>
                </c:ext>
                <c:ext xmlns:c16="http://schemas.microsoft.com/office/drawing/2014/chart" uri="{C3380CC4-5D6E-409C-BE32-E72D297353CC}">
                  <c16:uniqueId val="{00000007-5A01-4073-AA2F-91C65154CB77}"/>
                </c:ext>
              </c:extLst>
            </c:dLbl>
            <c:dLbl>
              <c:idx val="4"/>
              <c:layout>
                <c:manualLayout>
                  <c:x val="-2.9728932608636384E-2"/>
                  <c:y val="0.182950580952914"/>
                </c:manualLayout>
              </c:layout>
              <c:tx>
                <c:rich>
                  <a:bodyPr rot="0" spcFirstLastPara="1" vertOverflow="ellipsis" vert="horz" wrap="square" lIns="38100" tIns="19050" rIns="38100" bIns="19050" anchor="ctr" anchorCtr="1">
                    <a:spAutoFit/>
                  </a:bodyPr>
                  <a:lstStyle/>
                  <a:p>
                    <a:pPr>
                      <a:defRPr sz="1600" b="0" i="0" u="none" strike="noStrike" kern="1200" baseline="0">
                        <a:solidFill>
                          <a:schemeClr val="bg1"/>
                        </a:solidFill>
                        <a:latin typeface="Calibri" panose="020F0502020204030204" pitchFamily="34" charset="0"/>
                        <a:ea typeface="+mn-ea"/>
                        <a:cs typeface="Calibri" panose="020F0502020204030204" pitchFamily="34" charset="0"/>
                      </a:defRPr>
                    </a:pPr>
                    <a:fld id="{14BA10B2-2F45-4A91-BF49-77CE9B046319}" type="CATEGORYNAME">
                      <a:rPr lang="el-GR" sz="1800" b="1">
                        <a:solidFill>
                          <a:schemeClr val="bg1"/>
                        </a:solidFill>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[ΟΝΟΜΑ ΚΑΤΗΓΟΡΙΑΣ]</a:t>
                    </a:fld>
                    <a:endParaRPr lang="el-GR" sz="1600" b="1" baseline="0" dirty="0">
                      <a:solidFill>
                        <a:schemeClr val="bg1"/>
                      </a:solidFill>
                      <a:latin typeface="Calibri" panose="020F0502020204030204" pitchFamily="34" charset="0"/>
                      <a:cs typeface="Calibri" panose="020F0502020204030204" pitchFamily="34" charset="0"/>
                    </a:endParaRPr>
                  </a:p>
                  <a:p>
                    <a:pPr>
                      <a:defRPr sz="1600">
                        <a:solidFill>
                          <a:schemeClr val="bg1"/>
                        </a:solidFill>
                        <a:latin typeface="Calibri" panose="020F0502020204030204" pitchFamily="34" charset="0"/>
                        <a:cs typeface="Calibri" panose="020F0502020204030204" pitchFamily="34" charset="0"/>
                      </a:defRPr>
                    </a:pPr>
                    <a:fld id="{777DB8F1-5011-47B6-AE3E-D5B16E002603}" type="VALUE">
                      <a:rPr lang="el-GR" sz="1600">
                        <a:solidFill>
                          <a:schemeClr val="bg1"/>
                        </a:solidFill>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[ΤΙΜΗ]</a:t>
                    </a:fld>
                    <a:r>
                      <a:rPr lang="el-GR" sz="1600" dirty="0">
                        <a:solidFill>
                          <a:schemeClr val="bg1"/>
                        </a:solidFill>
                        <a:latin typeface="Calibri" panose="020F0502020204030204" pitchFamily="34" charset="0"/>
                        <a:cs typeface="Calibri" panose="020F0502020204030204" pitchFamily="34" charset="0"/>
                      </a:rPr>
                      <a:t> εκ.€</a:t>
                    </a:r>
                    <a:endParaRPr lang="el-GR" sz="1600" baseline="0" dirty="0">
                      <a:solidFill>
                        <a:schemeClr val="bg1"/>
                      </a:solidFill>
                      <a:latin typeface="Calibri" panose="020F0502020204030204" pitchFamily="34" charset="0"/>
                      <a:cs typeface="Calibri" panose="020F0502020204030204" pitchFamily="34" charset="0"/>
                    </a:endParaRPr>
                  </a:p>
                  <a:p>
                    <a:pPr>
                      <a:defRPr sz="1600">
                        <a:solidFill>
                          <a:schemeClr val="bg1"/>
                        </a:solidFill>
                        <a:latin typeface="Calibri" panose="020F0502020204030204" pitchFamily="34" charset="0"/>
                        <a:cs typeface="Calibri" panose="020F0502020204030204" pitchFamily="34" charset="0"/>
                      </a:defRPr>
                    </a:pPr>
                    <a:fld id="{07B3CE1C-CF56-4029-AE72-476A53F3DD1E}" type="PERCENTAGE">
                      <a:rPr lang="el-GR" sz="1600" b="1">
                        <a:solidFill>
                          <a:schemeClr val="bg1"/>
                        </a:solidFill>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[ΠΟΣΟΣΤΟ]</a:t>
                    </a:fld>
                    <a:endParaRPr lang="el-GR"/>
                  </a:p>
                </c:rich>
              </c:tx>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bg1"/>
                      </a:solidFill>
                      <a:latin typeface="Calibri" panose="020F0502020204030204" pitchFamily="34" charset="0"/>
                      <a:ea typeface="+mn-ea"/>
                      <a:cs typeface="Calibri" panose="020F0502020204030204" pitchFamily="34" charset="0"/>
                    </a:defRPr>
                  </a:pPr>
                  <a:endParaRPr lang="el-GR"/>
                </a:p>
              </c:txPr>
              <c:dLblPos val="bestFit"/>
              <c:showLegendKey val="0"/>
              <c:showVal val="1"/>
              <c:showCatName val="1"/>
              <c:showSerName val="0"/>
              <c:showPercent val="1"/>
              <c:showBubbleSize val="0"/>
              <c:separator>
</c:separator>
              <c:extLst>
                <c:ext xmlns:c15="http://schemas.microsoft.com/office/drawing/2012/chart" uri="{CE6537A1-D6FC-4f65-9D91-7224C49458BB}">
                  <c15:dlblFieldTable/>
                  <c15:showDataLabelsRange val="0"/>
                </c:ext>
                <c:ext xmlns:c16="http://schemas.microsoft.com/office/drawing/2014/chart" uri="{C3380CC4-5D6E-409C-BE32-E72D297353CC}">
                  <c16:uniqueId val="{00000009-5A01-4073-AA2F-91C65154CB77}"/>
                </c:ext>
              </c:extLst>
            </c:dLbl>
            <c:dLbl>
              <c:idx val="5"/>
              <c:layout>
                <c:manualLayout>
                  <c:x val="3.4467407225654868E-2"/>
                  <c:y val="-4.1666789406655268E-2"/>
                </c:manualLayout>
              </c:layout>
              <c:tx>
                <c:rich>
                  <a:bodyPr rot="0" spcFirstLastPara="1" vertOverflow="ellipsis" vert="horz" wrap="square" lIns="38100" tIns="19050" rIns="38100" bIns="19050" anchor="ctr" anchorCtr="1">
                    <a:spAutoFit/>
                  </a:bodyPr>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fld id="{3D0DF9B2-8344-429E-9AF0-D23FEE08F9B9}" type="CATEGORYNAME">
                      <a:rPr lang="el-GR" sz="1800" b="1">
                        <a:solidFill>
                          <a:srgbClr val="C00000"/>
                        </a:solidFill>
                        <a:latin typeface="Calibri" panose="020F0502020204030204" pitchFamily="34" charset="0"/>
                        <a:cs typeface="Calibri" panose="020F0502020204030204" pitchFamily="34" charset="0"/>
                      </a:rPr>
                      <a:pPr>
                        <a:defRPr sz="1600">
                          <a:solidFill>
                            <a:schemeClr val="tx2"/>
                          </a:solidFill>
                          <a:latin typeface="Calibri" panose="020F0502020204030204" pitchFamily="34" charset="0"/>
                          <a:cs typeface="Calibri" panose="020F0502020204030204" pitchFamily="34" charset="0"/>
                        </a:defRPr>
                      </a:pPr>
                      <a:t>[ΟΝΟΜΑ ΚΑΤΗΓΟΡΙΑΣ]</a:t>
                    </a:fld>
                    <a:endParaRPr lang="el-GR" sz="1600" b="1" baseline="0" dirty="0">
                      <a:solidFill>
                        <a:srgbClr val="C00000"/>
                      </a:solidFill>
                      <a:latin typeface="Calibri" panose="020F0502020204030204" pitchFamily="34" charset="0"/>
                      <a:cs typeface="Calibri" panose="020F0502020204030204" pitchFamily="34" charset="0"/>
                    </a:endParaRPr>
                  </a:p>
                  <a:p>
                    <a:pPr>
                      <a:defRPr sz="1600">
                        <a:solidFill>
                          <a:schemeClr val="tx2"/>
                        </a:solidFill>
                        <a:latin typeface="Calibri" panose="020F0502020204030204" pitchFamily="34" charset="0"/>
                        <a:cs typeface="Calibri" panose="020F0502020204030204" pitchFamily="34" charset="0"/>
                      </a:defRPr>
                    </a:pPr>
                    <a:fld id="{0BDDE3A0-4E65-4A72-ADFF-78DE4D0A6E7A}" type="VALUE">
                      <a:rPr lang="el-GR" sz="1600">
                        <a:solidFill>
                          <a:schemeClr val="tx2"/>
                        </a:solidFill>
                        <a:latin typeface="Calibri" panose="020F0502020204030204" pitchFamily="34" charset="0"/>
                        <a:cs typeface="Calibri" panose="020F0502020204030204" pitchFamily="34" charset="0"/>
                      </a:rPr>
                      <a:pPr>
                        <a:defRPr sz="1600">
                          <a:solidFill>
                            <a:schemeClr val="tx2"/>
                          </a:solidFill>
                          <a:latin typeface="Calibri" panose="020F0502020204030204" pitchFamily="34" charset="0"/>
                          <a:cs typeface="Calibri" panose="020F0502020204030204" pitchFamily="34" charset="0"/>
                        </a:defRPr>
                      </a:pPr>
                      <a:t>[ΤΙΜΗ]</a:t>
                    </a:fld>
                    <a:r>
                      <a:rPr lang="el-GR" sz="1600" dirty="0">
                        <a:solidFill>
                          <a:schemeClr val="tx2"/>
                        </a:solidFill>
                        <a:latin typeface="Calibri" panose="020F0502020204030204" pitchFamily="34" charset="0"/>
                        <a:cs typeface="Calibri" panose="020F0502020204030204" pitchFamily="34" charset="0"/>
                      </a:rPr>
                      <a:t> εκ.€</a:t>
                    </a:r>
                    <a:endParaRPr lang="el-GR" sz="1600" baseline="0" dirty="0">
                      <a:solidFill>
                        <a:schemeClr val="tx2"/>
                      </a:solidFill>
                      <a:latin typeface="Calibri" panose="020F0502020204030204" pitchFamily="34" charset="0"/>
                      <a:cs typeface="Calibri" panose="020F0502020204030204" pitchFamily="34" charset="0"/>
                    </a:endParaRPr>
                  </a:p>
                  <a:p>
                    <a:pPr>
                      <a:defRPr sz="1600">
                        <a:solidFill>
                          <a:schemeClr val="tx2"/>
                        </a:solidFill>
                        <a:latin typeface="Calibri" panose="020F0502020204030204" pitchFamily="34" charset="0"/>
                        <a:cs typeface="Calibri" panose="020F0502020204030204" pitchFamily="34" charset="0"/>
                      </a:defRPr>
                    </a:pPr>
                    <a:fld id="{5FB7E52B-20C6-4D40-9E92-9D996A018328}" type="PERCENTAGE">
                      <a:rPr lang="el-GR" sz="1600" b="1">
                        <a:solidFill>
                          <a:schemeClr val="tx2"/>
                        </a:solidFill>
                        <a:latin typeface="Calibri" panose="020F0502020204030204" pitchFamily="34" charset="0"/>
                        <a:cs typeface="Calibri" panose="020F0502020204030204" pitchFamily="34" charset="0"/>
                      </a:rPr>
                      <a:pPr>
                        <a:defRPr sz="1600">
                          <a:solidFill>
                            <a:schemeClr val="tx2"/>
                          </a:solidFill>
                          <a:latin typeface="Calibri" panose="020F0502020204030204" pitchFamily="34" charset="0"/>
                          <a:cs typeface="Calibri" panose="020F0502020204030204" pitchFamily="34" charset="0"/>
                        </a:defRPr>
                      </a:pPr>
                      <a:t>[ΠΟΣΟΣΤΟ]</a:t>
                    </a:fld>
                    <a:endParaRPr lang="el-GR"/>
                  </a:p>
                </c:rich>
              </c:tx>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bestFit"/>
              <c:showLegendKey val="0"/>
              <c:showVal val="1"/>
              <c:showCatName val="1"/>
              <c:showSerName val="0"/>
              <c:showPercent val="1"/>
              <c:showBubbleSize val="0"/>
              <c:separator>
</c:separator>
              <c:extLst>
                <c:ext xmlns:c15="http://schemas.microsoft.com/office/drawing/2012/chart" uri="{CE6537A1-D6FC-4f65-9D91-7224C49458BB}">
                  <c15:dlblFieldTable/>
                  <c15:showDataLabelsRange val="0"/>
                </c:ext>
                <c:ext xmlns:c16="http://schemas.microsoft.com/office/drawing/2014/chart" uri="{C3380CC4-5D6E-409C-BE32-E72D297353CC}">
                  <c16:uniqueId val="{0000000B-5A01-4073-AA2F-91C65154CB77}"/>
                </c:ext>
              </c:extLst>
            </c:dLbl>
            <c:dLbl>
              <c:idx val="6"/>
              <c:layout>
                <c:manualLayout>
                  <c:x val="0.13172293353557435"/>
                  <c:y val="0.17326394105338405"/>
                </c:manualLayout>
              </c:layout>
              <c:tx>
                <c:rich>
                  <a:bodyPr rot="0" spcFirstLastPara="1" vertOverflow="ellipsis" vert="horz" wrap="square" lIns="38100" tIns="19050" rIns="38100" bIns="19050" anchor="ctr" anchorCtr="1">
                    <a:spAutoFit/>
                  </a:bodyPr>
                  <a:lstStyle/>
                  <a:p>
                    <a:pPr>
                      <a:defRPr sz="1600" b="0" i="0" u="none" strike="noStrike" kern="1200" baseline="0">
                        <a:solidFill>
                          <a:schemeClr val="bg1"/>
                        </a:solidFill>
                        <a:latin typeface="Calibri" panose="020F0502020204030204" pitchFamily="34" charset="0"/>
                        <a:ea typeface="+mn-ea"/>
                        <a:cs typeface="Calibri" panose="020F0502020204030204" pitchFamily="34" charset="0"/>
                      </a:defRPr>
                    </a:pPr>
                    <a:fld id="{D00CC3B4-DA89-43B7-A9D8-ED6E70F8E59B}" type="CATEGORYNAME">
                      <a:rPr lang="el-GR" sz="1800" b="1">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[ΟΝΟΜΑ ΚΑΤΗΓΟΡΙΑΣ]</a:t>
                    </a:fld>
                    <a:r>
                      <a:rPr lang="el-GR" sz="1600" baseline="0" dirty="0">
                        <a:latin typeface="Calibri" panose="020F0502020204030204" pitchFamily="34" charset="0"/>
                        <a:cs typeface="Calibri" panose="020F0502020204030204" pitchFamily="34" charset="0"/>
                      </a:rPr>
                      <a:t>
</a:t>
                    </a:r>
                    <a:fld id="{2EA9ED47-5BDB-41F0-8AAA-5DFE2147303B}" type="VALUE">
                      <a:rPr lang="el-GR" sz="1600" baseline="0">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[ΤΙΜΗ]</a:t>
                    </a:fld>
                    <a:r>
                      <a:rPr lang="el-GR" sz="1600" baseline="0" dirty="0">
                        <a:latin typeface="Calibri" panose="020F0502020204030204" pitchFamily="34" charset="0"/>
                        <a:cs typeface="Calibri" panose="020F0502020204030204" pitchFamily="34" charset="0"/>
                      </a:rPr>
                      <a:t> εκ.€
</a:t>
                    </a:r>
                    <a:fld id="{2C0FDEA9-F711-4A8D-876B-5B7475E3C6C0}" type="PERCENTAGE">
                      <a:rPr lang="el-GR" sz="1600" b="1" baseline="0">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[ΠΟΣΟΣΤΟ]</a:t>
                    </a:fld>
                    <a:endParaRPr lang="el-GR" sz="1600" baseline="0" dirty="0">
                      <a:latin typeface="Calibri" panose="020F0502020204030204" pitchFamily="34" charset="0"/>
                      <a:cs typeface="Calibri" panose="020F0502020204030204" pitchFamily="34" charset="0"/>
                    </a:endParaRPr>
                  </a:p>
                </c:rich>
              </c:tx>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bg1"/>
                      </a:solidFill>
                      <a:latin typeface="Calibri" panose="020F0502020204030204" pitchFamily="34" charset="0"/>
                      <a:ea typeface="+mn-ea"/>
                      <a:cs typeface="Calibri" panose="020F0502020204030204" pitchFamily="34" charset="0"/>
                    </a:defRPr>
                  </a:pPr>
                  <a:endParaRPr lang="el-GR"/>
                </a:p>
              </c:txPr>
              <c:dLblPos val="bestFit"/>
              <c:showLegendKey val="0"/>
              <c:showVal val="1"/>
              <c:showCatName val="1"/>
              <c:showSerName val="0"/>
              <c:showPercent val="1"/>
              <c:showBubbleSize val="0"/>
              <c:separator>
</c:separator>
              <c:extLst>
                <c:ext xmlns:c15="http://schemas.microsoft.com/office/drawing/2012/chart" uri="{CE6537A1-D6FC-4f65-9D91-7224C49458BB}">
                  <c15:dlblFieldTable/>
                  <c15:showDataLabelsRange val="0"/>
                </c:ext>
                <c:ext xmlns:c16="http://schemas.microsoft.com/office/drawing/2014/chart" uri="{C3380CC4-5D6E-409C-BE32-E72D297353CC}">
                  <c16:uniqueId val="{0000000D-5A01-4073-AA2F-91C65154CB77}"/>
                </c:ext>
              </c:extLst>
            </c:dLbl>
            <c:dLbl>
              <c:idx val="7"/>
              <c:layout>
                <c:manualLayout>
                  <c:x val="1.3078282884611095E-2"/>
                  <c:y val="2.6920316217487292E-2"/>
                </c:manualLayout>
              </c:layout>
              <c:tx>
                <c:rich>
                  <a:bodyPr/>
                  <a:lstStyle/>
                  <a:p>
                    <a:fld id="{CD90A294-1977-4E0A-9648-ECC57D71AAB1}" type="CATEGORYNAME">
                      <a:rPr lang="el-GR" sz="1800" b="1">
                        <a:solidFill>
                          <a:srgbClr val="C00000"/>
                        </a:solidFill>
                        <a:latin typeface="Calibri" panose="020F0502020204030204" pitchFamily="34" charset="0"/>
                        <a:cs typeface="Calibri" panose="020F0502020204030204" pitchFamily="34" charset="0"/>
                      </a:rPr>
                      <a:pPr/>
                      <a:t>[ΟΝΟΜΑ ΚΑΤΗΓΟΡΙΑΣ]</a:t>
                    </a:fld>
                    <a:endParaRPr lang="el-GR" sz="1600" b="1" baseline="0" dirty="0">
                      <a:solidFill>
                        <a:srgbClr val="C00000"/>
                      </a:solidFill>
                      <a:latin typeface="Calibri" panose="020F0502020204030204" pitchFamily="34" charset="0"/>
                      <a:cs typeface="Calibri" panose="020F0502020204030204" pitchFamily="34" charset="0"/>
                    </a:endParaRPr>
                  </a:p>
                  <a:p>
                    <a:fld id="{6B3389C8-FD06-4044-B299-603F2EA03744}" type="VALUE">
                      <a:rPr lang="el-GR" sz="1600">
                        <a:latin typeface="Calibri" panose="020F0502020204030204" pitchFamily="34" charset="0"/>
                        <a:cs typeface="Calibri" panose="020F0502020204030204" pitchFamily="34" charset="0"/>
                      </a:rPr>
                      <a:pPr/>
                      <a:t>[ΤΙΜΗ]</a:t>
                    </a:fld>
                    <a:r>
                      <a:rPr lang="el-GR" sz="1600" dirty="0">
                        <a:latin typeface="Calibri" panose="020F0502020204030204" pitchFamily="34" charset="0"/>
                        <a:cs typeface="Calibri" panose="020F0502020204030204" pitchFamily="34" charset="0"/>
                      </a:rPr>
                      <a:t> εκ.€</a:t>
                    </a:r>
                    <a:endParaRPr lang="el-GR" sz="1600" baseline="0" dirty="0">
                      <a:latin typeface="Calibri" panose="020F0502020204030204" pitchFamily="34" charset="0"/>
                      <a:cs typeface="Calibri" panose="020F0502020204030204" pitchFamily="34" charset="0"/>
                    </a:endParaRPr>
                  </a:p>
                  <a:p>
                    <a:fld id="{6B53A1CF-A861-4E43-B522-909E93CA8243}" type="PERCENTAGE">
                      <a:rPr lang="el-GR" sz="1600" b="1">
                        <a:latin typeface="Calibri" panose="020F0502020204030204" pitchFamily="34" charset="0"/>
                        <a:cs typeface="Calibri" panose="020F0502020204030204" pitchFamily="34" charset="0"/>
                      </a:rPr>
                      <a:pPr/>
                      <a:t>[ΠΟΣΟΣΤΟ]</a:t>
                    </a:fld>
                    <a:endParaRPr lang="el-GR"/>
                  </a:p>
                </c:rich>
              </c:tx>
              <c:dLblPos val="bestFit"/>
              <c:showLegendKey val="0"/>
              <c:showVal val="1"/>
              <c:showCatName val="1"/>
              <c:showSerName val="0"/>
              <c:showPercent val="1"/>
              <c:showBubbleSize val="0"/>
              <c:separator>
</c:separator>
              <c:extLst>
                <c:ext xmlns:c15="http://schemas.microsoft.com/office/drawing/2012/chart" uri="{CE6537A1-D6FC-4f65-9D91-7224C49458BB}">
                  <c15:dlblFieldTable/>
                  <c15:showDataLabelsRange val="0"/>
                </c:ext>
                <c:ext xmlns:c16="http://schemas.microsoft.com/office/drawing/2014/chart" uri="{C3380CC4-5D6E-409C-BE32-E72D297353CC}">
                  <c16:uniqueId val="{0000000F-5A01-4073-AA2F-91C65154CB77}"/>
                </c:ext>
              </c:extLst>
            </c:dLbl>
            <c:dLbl>
              <c:idx val="8"/>
              <c:layout>
                <c:manualLayout>
                  <c:x val="-0.14622399802715885"/>
                  <c:y val="-6.2351914203766625E-3"/>
                </c:manualLayout>
              </c:layout>
              <c:tx>
                <c:rich>
                  <a:bodyPr rot="0" spcFirstLastPara="1" vertOverflow="ellipsis" vert="horz" wrap="square" lIns="38100" tIns="19050" rIns="38100" bIns="19050" anchor="ctr" anchorCtr="1">
                    <a:spAutoFit/>
                  </a:bodyPr>
                  <a:lstStyle/>
                  <a:p>
                    <a:pPr>
                      <a:defRPr sz="1600" b="0" i="0" u="none" strike="noStrike" kern="1200" baseline="0">
                        <a:solidFill>
                          <a:schemeClr val="bg1"/>
                        </a:solidFill>
                        <a:latin typeface="Calibri" panose="020F0502020204030204" pitchFamily="34" charset="0"/>
                        <a:ea typeface="+mn-ea"/>
                        <a:cs typeface="Calibri" panose="020F0502020204030204" pitchFamily="34" charset="0"/>
                      </a:defRPr>
                    </a:pPr>
                    <a:r>
                      <a:rPr lang="el-GR" sz="2000" b="1" baseline="0" dirty="0">
                        <a:solidFill>
                          <a:schemeClr val="bg1"/>
                        </a:solidFill>
                        <a:latin typeface="Calibri" panose="020F0502020204030204" pitchFamily="34" charset="0"/>
                        <a:cs typeface="Calibri" panose="020F0502020204030204" pitchFamily="34" charset="0"/>
                      </a:rPr>
                      <a:t>ΕΚΤ+</a:t>
                    </a:r>
                    <a:r>
                      <a:rPr lang="el-GR" sz="1600" baseline="0" dirty="0">
                        <a:solidFill>
                          <a:schemeClr val="bg1"/>
                        </a:solidFill>
                        <a:latin typeface="Calibri" panose="020F0502020204030204" pitchFamily="34" charset="0"/>
                        <a:cs typeface="Calibri" panose="020F0502020204030204" pitchFamily="34" charset="0"/>
                      </a:rPr>
                      <a:t>
</a:t>
                    </a:r>
                    <a:fld id="{88EDF110-6A3F-471A-B8DE-D54082318934}" type="VALUE">
                      <a:rPr lang="en-US" sz="1600" baseline="0">
                        <a:solidFill>
                          <a:schemeClr val="bg1"/>
                        </a:solidFill>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[ΤΙΜΗ]</a:t>
                    </a:fld>
                    <a:r>
                      <a:rPr lang="en-US" sz="1600" baseline="0" dirty="0">
                        <a:solidFill>
                          <a:schemeClr val="bg1"/>
                        </a:solidFill>
                        <a:latin typeface="Calibri" panose="020F0502020204030204" pitchFamily="34" charset="0"/>
                        <a:cs typeface="Calibri" panose="020F0502020204030204" pitchFamily="34" charset="0"/>
                      </a:rPr>
                      <a:t> </a:t>
                    </a:r>
                    <a:r>
                      <a:rPr lang="en-US" sz="1600" baseline="0" dirty="0" err="1">
                        <a:solidFill>
                          <a:schemeClr val="bg1"/>
                        </a:solidFill>
                        <a:latin typeface="Calibri" panose="020F0502020204030204" pitchFamily="34" charset="0"/>
                        <a:cs typeface="Calibri" panose="020F0502020204030204" pitchFamily="34" charset="0"/>
                      </a:rPr>
                      <a:t>εκ</a:t>
                    </a:r>
                    <a:r>
                      <a:rPr lang="en-US" sz="1600" baseline="0" dirty="0">
                        <a:solidFill>
                          <a:schemeClr val="bg1"/>
                        </a:solidFill>
                        <a:latin typeface="Calibri" panose="020F0502020204030204" pitchFamily="34" charset="0"/>
                        <a:cs typeface="Calibri" panose="020F0502020204030204" pitchFamily="34" charset="0"/>
                      </a:rPr>
                      <a:t>.€
</a:t>
                    </a:r>
                    <a:fld id="{A366056C-8B02-4D48-BA81-E4281E5D04A8}" type="PERCENTAGE">
                      <a:rPr lang="en-US" sz="1600" b="1" baseline="0">
                        <a:solidFill>
                          <a:schemeClr val="bg1"/>
                        </a:solidFill>
                        <a:latin typeface="Calibri" panose="020F0502020204030204" pitchFamily="34" charset="0"/>
                        <a:cs typeface="Calibri" panose="020F0502020204030204" pitchFamily="34" charset="0"/>
                      </a:rPr>
                      <a:pPr>
                        <a:defRPr sz="1600">
                          <a:solidFill>
                            <a:schemeClr val="bg1"/>
                          </a:solidFill>
                          <a:latin typeface="Calibri" panose="020F0502020204030204" pitchFamily="34" charset="0"/>
                          <a:cs typeface="Calibri" panose="020F0502020204030204" pitchFamily="34" charset="0"/>
                        </a:defRPr>
                      </a:pPr>
                      <a:t>[ΠΟΣΟΣΤΟ]</a:t>
                    </a:fld>
                    <a:endParaRPr lang="en-US" sz="1600" baseline="0" dirty="0">
                      <a:solidFill>
                        <a:schemeClr val="bg1"/>
                      </a:solidFill>
                      <a:latin typeface="Calibri" panose="020F0502020204030204" pitchFamily="34" charset="0"/>
                      <a:cs typeface="Calibri" panose="020F0502020204030204" pitchFamily="34" charset="0"/>
                    </a:endParaRPr>
                  </a:p>
                </c:rich>
              </c:tx>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bg1"/>
                      </a:solidFill>
                      <a:latin typeface="Calibri" panose="020F0502020204030204" pitchFamily="34" charset="0"/>
                      <a:ea typeface="+mn-ea"/>
                      <a:cs typeface="Calibri" panose="020F0502020204030204" pitchFamily="34" charset="0"/>
                    </a:defRPr>
                  </a:pPr>
                  <a:endParaRPr lang="el-GR"/>
                </a:p>
              </c:txPr>
              <c:dLblPos val="bestFit"/>
              <c:showLegendKey val="0"/>
              <c:showVal val="1"/>
              <c:showCatName val="1"/>
              <c:showSerName val="0"/>
              <c:showPercent val="1"/>
              <c:showBubbleSize val="0"/>
              <c:separator>
</c:separator>
              <c:extLst>
                <c:ext xmlns:c15="http://schemas.microsoft.com/office/drawing/2012/chart" uri="{CE6537A1-D6FC-4f65-9D91-7224C49458BB}">
                  <c15:dlblFieldTable/>
                  <c15:showDataLabelsRange val="0"/>
                </c:ext>
                <c:ext xmlns:c16="http://schemas.microsoft.com/office/drawing/2014/chart" uri="{C3380CC4-5D6E-409C-BE32-E72D297353CC}">
                  <c16:uniqueId val="{00000011-5A01-4073-AA2F-91C65154CB77}"/>
                </c:ext>
              </c:extLst>
            </c:dLbl>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dk1">
                        <a:lumMod val="75000"/>
                        <a:lumOff val="25000"/>
                      </a:schemeClr>
                    </a:solidFill>
                    <a:latin typeface="Calibri" panose="020F0502020204030204" pitchFamily="34" charset="0"/>
                    <a:ea typeface="+mn-ea"/>
                    <a:cs typeface="Calibri" panose="020F0502020204030204" pitchFamily="34" charset="0"/>
                  </a:defRPr>
                </a:pPr>
                <a:endParaRPr lang="el-GR"/>
              </a:p>
            </c:txPr>
            <c:dLblPos val="inEnd"/>
            <c:showLegendKey val="0"/>
            <c:showVal val="1"/>
            <c:showCatName val="1"/>
            <c:showSerName val="0"/>
            <c:showPercent val="1"/>
            <c:showBubbleSize val="0"/>
            <c:separator>
</c:separator>
            <c:showLeaderLines val="1"/>
            <c:leaderLines>
              <c:spPr>
                <a:ln w="9525" cap="flat" cmpd="sng" algn="ctr">
                  <a:solidFill>
                    <a:schemeClr val="dk1">
                      <a:lumMod val="35000"/>
                      <a:lumOff val="65000"/>
                    </a:schemeClr>
                  </a:solidFill>
                  <a:round/>
                </a:ln>
                <a:effectLst/>
              </c:spPr>
            </c:leaderLines>
            <c:extLst>
              <c:ext xmlns:c15="http://schemas.microsoft.com/office/drawing/2012/chart" uri="{CE6537A1-D6FC-4f65-9D91-7224C49458BB}"/>
            </c:extLst>
          </c:dLbls>
          <c:cat>
            <c:strRef>
              <c:f>'Φύλλο1 (2)'!$A$16:$A$23</c:f>
              <c:strCache>
                <c:ptCount val="8"/>
                <c:pt idx="0">
                  <c:v>ΣΠ1 (ΕΤΠΑ)</c:v>
                </c:pt>
                <c:pt idx="1">
                  <c:v>ΣΠ2 (ΕΤΠΑ)</c:v>
                </c:pt>
                <c:pt idx="2">
                  <c:v>ΣΠ3 (ΕΤΠΑ)</c:v>
                </c:pt>
                <c:pt idx="3">
                  <c:v>ΣΠ4 (ΕΤΠΑ)</c:v>
                </c:pt>
                <c:pt idx="4">
                  <c:v>ΣΠ5 (ΕΤΠΑ)</c:v>
                </c:pt>
                <c:pt idx="5">
                  <c:v>ΤΒ (ΕΤΠΑ)</c:v>
                </c:pt>
                <c:pt idx="6">
                  <c:v>ΣΠ4 (ΕΚΤ+)</c:v>
                </c:pt>
                <c:pt idx="7">
                  <c:v>ΤΒ (ΕΚΤ+)</c:v>
                </c:pt>
              </c:strCache>
            </c:strRef>
          </c:cat>
          <c:val>
            <c:numRef>
              <c:f>'Φύλλο1 (2)'!$B$16:$B$23</c:f>
              <c:numCache>
                <c:formatCode>#,##0.0</c:formatCode>
                <c:ptCount val="8"/>
                <c:pt idx="0">
                  <c:v>54.104711999999999</c:v>
                </c:pt>
                <c:pt idx="1">
                  <c:v>86.012618000000003</c:v>
                </c:pt>
                <c:pt idx="2">
                  <c:v>31.214257</c:v>
                </c:pt>
                <c:pt idx="3">
                  <c:v>62.428513000000002</c:v>
                </c:pt>
                <c:pt idx="4">
                  <c:v>76.301517000000004</c:v>
                </c:pt>
                <c:pt idx="5">
                  <c:v>5.6228790000000002</c:v>
                </c:pt>
                <c:pt idx="6">
                  <c:v>108.094234</c:v>
                </c:pt>
                <c:pt idx="7">
                  <c:v>2.287172</c:v>
                </c:pt>
              </c:numCache>
            </c:numRef>
          </c:val>
          <c:extLst>
            <c:ext xmlns:c16="http://schemas.microsoft.com/office/drawing/2014/chart" uri="{C3380CC4-5D6E-409C-BE32-E72D297353CC}">
              <c16:uniqueId val="{00000012-5A01-4073-AA2F-91C65154CB77}"/>
            </c:ext>
          </c:extLst>
        </c:ser>
        <c:dLbls>
          <c:dLblPos val="inEnd"/>
          <c:showLegendKey val="0"/>
          <c:showVal val="0"/>
          <c:showCatName val="1"/>
          <c:showSerName val="0"/>
          <c:showPercent val="0"/>
          <c:showBubbleSize val="0"/>
          <c:showLeaderLines val="1"/>
        </c:dLbls>
        <c:gapWidth val="49"/>
        <c:splitType val="pos"/>
        <c:splitPos val="2"/>
        <c:secondPieSize val="58"/>
        <c:serLines>
          <c:spPr>
            <a:ln w="9525" cap="flat" cmpd="sng" algn="ctr">
              <a:solidFill>
                <a:schemeClr val="dk1">
                  <a:lumMod val="35000"/>
                  <a:lumOff val="65000"/>
                </a:schemeClr>
              </a:solidFill>
              <a:round/>
            </a:ln>
            <a:effectLst/>
          </c:spPr>
        </c:serLines>
      </c:ofPieChart>
      <c:spPr>
        <a:noFill/>
        <a:ln>
          <a:noFill/>
        </a:ln>
        <a:effectLst/>
      </c:spPr>
    </c:plotArea>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hart10.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pieChart>
        <c:varyColors val="1"/>
        <c:ser>
          <c:idx val="0"/>
          <c:order val="0"/>
          <c:spPr>
            <a:effectLst>
              <a:outerShdw blurRad="63500" sx="102000" sy="102000" algn="ctr" rotWithShape="0">
                <a:prstClr val="black">
                  <a:alpha val="40000"/>
                </a:prstClr>
              </a:outerShdw>
            </a:effectLst>
          </c:spPr>
          <c:dPt>
            <c:idx val="0"/>
            <c:bubble3D val="0"/>
            <c:spPr>
              <a:gradFill>
                <a:gsLst>
                  <a:gs pos="100000">
                    <a:schemeClr val="accent1">
                      <a:lumMod val="60000"/>
                      <a:lumOff val="40000"/>
                    </a:schemeClr>
                  </a:gs>
                  <a:gs pos="0">
                    <a:schemeClr val="accent1"/>
                  </a:gs>
                </a:gsLst>
                <a:lin ang="5400000" scaled="0"/>
              </a:gradFill>
              <a:ln w="19050">
                <a:solidFill>
                  <a:schemeClr val="lt1"/>
                </a:solidFill>
              </a:ln>
              <a:effectLst>
                <a:outerShdw blurRad="63500" sx="102000" sy="102000" algn="ctr" rotWithShape="0">
                  <a:prstClr val="black">
                    <a:alpha val="40000"/>
                  </a:prstClr>
                </a:outerShdw>
              </a:effectLst>
            </c:spPr>
            <c:extLst>
              <c:ext xmlns:c16="http://schemas.microsoft.com/office/drawing/2014/chart" uri="{C3380CC4-5D6E-409C-BE32-E72D297353CC}">
                <c16:uniqueId val="{00000001-75CA-49C6-A154-39DDCA2D56F9}"/>
              </c:ext>
            </c:extLst>
          </c:dPt>
          <c:dPt>
            <c:idx val="1"/>
            <c:bubble3D val="0"/>
            <c:explosion val="9"/>
            <c:spPr>
              <a:gradFill>
                <a:gsLst>
                  <a:gs pos="100000">
                    <a:schemeClr val="accent2">
                      <a:lumMod val="60000"/>
                      <a:lumOff val="40000"/>
                    </a:schemeClr>
                  </a:gs>
                  <a:gs pos="0">
                    <a:schemeClr val="accent2"/>
                  </a:gs>
                </a:gsLst>
                <a:lin ang="5400000" scaled="0"/>
              </a:gradFill>
              <a:ln w="19050">
                <a:solidFill>
                  <a:schemeClr val="lt1"/>
                </a:solidFill>
              </a:ln>
              <a:effectLst>
                <a:outerShdw blurRad="63500" sx="102000" sy="102000" algn="ctr" rotWithShape="0">
                  <a:prstClr val="black">
                    <a:alpha val="40000"/>
                  </a:prstClr>
                </a:outerShdw>
              </a:effectLst>
            </c:spPr>
            <c:extLst>
              <c:ext xmlns:c16="http://schemas.microsoft.com/office/drawing/2014/chart" uri="{C3380CC4-5D6E-409C-BE32-E72D297353CC}">
                <c16:uniqueId val="{00000003-75CA-49C6-A154-39DDCA2D56F9}"/>
              </c:ext>
            </c:extLst>
          </c:dPt>
          <c:dLbls>
            <c:dLbl>
              <c:idx val="0"/>
              <c:tx>
                <c:rich>
                  <a:bodyPr rot="0" spcFirstLastPara="1" vertOverflow="ellipsis" vert="horz" wrap="square" lIns="38100" tIns="19050" rIns="38100" bIns="19050" anchor="ctr" anchorCtr="1">
                    <a:noAutofit/>
                  </a:bodyPr>
                  <a:lstStyle/>
                  <a:p>
                    <a:pPr>
                      <a:defRPr sz="1600" b="0" i="0" u="none" strike="noStrike" kern="1200" baseline="0">
                        <a:solidFill>
                          <a:schemeClr val="dk1">
                            <a:lumMod val="75000"/>
                            <a:lumOff val="25000"/>
                          </a:schemeClr>
                        </a:solidFill>
                        <a:latin typeface="Calibri" panose="020F0502020204030204" pitchFamily="34" charset="0"/>
                        <a:ea typeface="+mn-ea"/>
                        <a:cs typeface="Calibri" panose="020F0502020204030204" pitchFamily="34" charset="0"/>
                      </a:defRPr>
                    </a:pPr>
                    <a:fld id="{101A8B2F-26BD-4379-9D94-1718E8010894}" type="CATEGORYNAME">
                      <a:rPr lang="el-GR" sz="1800" b="1">
                        <a:solidFill>
                          <a:schemeClr val="bg1"/>
                        </a:solidFill>
                      </a:rPr>
                      <a:pPr>
                        <a:defRPr sz="1600">
                          <a:latin typeface="Calibri" panose="020F0502020204030204" pitchFamily="34" charset="0"/>
                          <a:cs typeface="Calibri" panose="020F0502020204030204" pitchFamily="34" charset="0"/>
                        </a:defRPr>
                      </a:pPr>
                      <a:t>[ΟΝΟΜΑ ΚΑΤΗΓΟΡΙΑΣ]</a:t>
                    </a:fld>
                    <a:r>
                      <a:rPr lang="el-GR" baseline="0" dirty="0"/>
                      <a:t>
</a:t>
                    </a:r>
                    <a:fld id="{0979DB70-4286-46AE-9443-0E09086DE754}" type="VALUE">
                      <a:rPr lang="el-GR" baseline="0"/>
                      <a:pPr>
                        <a:defRPr sz="1600">
                          <a:latin typeface="Calibri" panose="020F0502020204030204" pitchFamily="34" charset="0"/>
                          <a:cs typeface="Calibri" panose="020F0502020204030204" pitchFamily="34" charset="0"/>
                        </a:defRPr>
                      </a:pPr>
                      <a:t>[ΤΙΜΗ]</a:t>
                    </a:fld>
                    <a:r>
                      <a:rPr lang="el-GR" baseline="0" dirty="0"/>
                      <a:t>
</a:t>
                    </a:r>
                    <a:fld id="{A996A682-CAF1-4C9E-9E27-2A3D7D24C6EF}" type="PERCENTAGE">
                      <a:rPr lang="el-GR" sz="1800" baseline="0"/>
                      <a:pPr>
                        <a:defRPr sz="1600">
                          <a:latin typeface="Calibri" panose="020F0502020204030204" pitchFamily="34" charset="0"/>
                          <a:cs typeface="Calibri" panose="020F0502020204030204" pitchFamily="34" charset="0"/>
                        </a:defRPr>
                      </a:pPr>
                      <a:t>[ΠΟΣΟΣΤΟ]</a:t>
                    </a:fld>
                    <a:endParaRPr lang="el-GR" baseline="0" dirty="0"/>
                  </a:p>
                </c:rich>
              </c:tx>
              <c:spPr>
                <a:noFill/>
                <a:ln>
                  <a:noFill/>
                </a:ln>
                <a:effectLst/>
              </c:spPr>
              <c:txPr>
                <a:bodyPr rot="0" spcFirstLastPara="1" vertOverflow="ellipsis" vert="horz" wrap="square" lIns="38100" tIns="19050" rIns="38100" bIns="19050" anchor="ctr" anchorCtr="1">
                  <a:noAutofit/>
                </a:bodyPr>
                <a:lstStyle/>
                <a:p>
                  <a:pPr>
                    <a:defRPr sz="1600" b="0" i="0" u="none" strike="noStrike" kern="1200" baseline="0">
                      <a:solidFill>
                        <a:schemeClr val="dk1">
                          <a:lumMod val="75000"/>
                          <a:lumOff val="25000"/>
                        </a:schemeClr>
                      </a:solidFill>
                      <a:latin typeface="Calibri" panose="020F0502020204030204" pitchFamily="34" charset="0"/>
                      <a:ea typeface="+mn-ea"/>
                      <a:cs typeface="Calibri" panose="020F0502020204030204" pitchFamily="34" charset="0"/>
                    </a:defRPr>
                  </a:pPr>
                  <a:endParaRPr lang="el-GR"/>
                </a:p>
              </c:txPr>
              <c:dLblPos val="ctr"/>
              <c:showLegendKey val="0"/>
              <c:showVal val="1"/>
              <c:showCatName val="1"/>
              <c:showSerName val="0"/>
              <c:showPercent val="1"/>
              <c:showBubbleSize val="0"/>
              <c:separator>
</c:separator>
              <c:extLst>
                <c:ext xmlns:c15="http://schemas.microsoft.com/office/drawing/2012/chart" uri="{CE6537A1-D6FC-4f65-9D91-7224C49458BB}">
                  <c15:dlblFieldTable/>
                  <c15:showDataLabelsRange val="0"/>
                </c:ext>
                <c:ext xmlns:c16="http://schemas.microsoft.com/office/drawing/2014/chart" uri="{C3380CC4-5D6E-409C-BE32-E72D297353CC}">
                  <c16:uniqueId val="{00000001-75CA-49C6-A154-39DDCA2D56F9}"/>
                </c:ext>
              </c:extLst>
            </c:dLbl>
            <c:dLbl>
              <c:idx val="1"/>
              <c:layout>
                <c:manualLayout>
                  <c:x val="-0.18165438987546079"/>
                  <c:y val="0.20324534867317665"/>
                </c:manualLayout>
              </c:layout>
              <c:tx>
                <c:rich>
                  <a:bodyPr rot="0" spcFirstLastPara="1" vertOverflow="ellipsis" vert="horz" wrap="square" lIns="38100" tIns="19050" rIns="38100" bIns="19050" anchor="ctr" anchorCtr="1">
                    <a:noAutofit/>
                  </a:bodyPr>
                  <a:lstStyle/>
                  <a:p>
                    <a:pPr>
                      <a:defRPr sz="1600" b="0" i="0" u="none" strike="noStrike" kern="1200" baseline="0">
                        <a:solidFill>
                          <a:schemeClr val="dk1">
                            <a:lumMod val="75000"/>
                            <a:lumOff val="25000"/>
                          </a:schemeClr>
                        </a:solidFill>
                        <a:latin typeface="Calibri" panose="020F0502020204030204" pitchFamily="34" charset="0"/>
                        <a:ea typeface="+mn-ea"/>
                        <a:cs typeface="Calibri" panose="020F0502020204030204" pitchFamily="34" charset="0"/>
                      </a:defRPr>
                    </a:pPr>
                    <a:fld id="{9E00F740-C767-49F7-A590-C1322FBDDFB8}" type="CATEGORYNAME">
                      <a:rPr lang="el-GR" sz="1800" b="1">
                        <a:solidFill>
                          <a:schemeClr val="bg1"/>
                        </a:solidFill>
                      </a:rPr>
                      <a:pPr>
                        <a:defRPr sz="1600">
                          <a:latin typeface="Calibri" panose="020F0502020204030204" pitchFamily="34" charset="0"/>
                          <a:cs typeface="Calibri" panose="020F0502020204030204" pitchFamily="34" charset="0"/>
                        </a:defRPr>
                      </a:pPr>
                      <a:t>[ΟΝΟΜΑ ΚΑΤΗΓΟΡΙΑΣ]</a:t>
                    </a:fld>
                    <a:r>
                      <a:rPr lang="el-GR" baseline="0" dirty="0"/>
                      <a:t>
</a:t>
                    </a:r>
                    <a:fld id="{BBB3C8CA-E557-4FC8-A5EF-3EB7934837E8}" type="VALUE">
                      <a:rPr lang="el-GR" sz="1600" baseline="0"/>
                      <a:pPr>
                        <a:defRPr sz="1600">
                          <a:latin typeface="Calibri" panose="020F0502020204030204" pitchFamily="34" charset="0"/>
                          <a:cs typeface="Calibri" panose="020F0502020204030204" pitchFamily="34" charset="0"/>
                        </a:defRPr>
                      </a:pPr>
                      <a:t>[ΤΙΜΗ]</a:t>
                    </a:fld>
                    <a:r>
                      <a:rPr lang="el-GR" baseline="0" dirty="0"/>
                      <a:t>
</a:t>
                    </a:r>
                    <a:fld id="{71E2177D-BBA6-4D07-8D96-8B7EE19D725A}" type="PERCENTAGE">
                      <a:rPr lang="el-GR" sz="1800" baseline="0"/>
                      <a:pPr>
                        <a:defRPr sz="1600">
                          <a:latin typeface="Calibri" panose="020F0502020204030204" pitchFamily="34" charset="0"/>
                          <a:cs typeface="Calibri" panose="020F0502020204030204" pitchFamily="34" charset="0"/>
                        </a:defRPr>
                      </a:pPr>
                      <a:t>[ΠΟΣΟΣΤΟ]</a:t>
                    </a:fld>
                    <a:endParaRPr lang="el-GR" baseline="0" dirty="0"/>
                  </a:p>
                </c:rich>
              </c:tx>
              <c:spPr>
                <a:noFill/>
                <a:ln>
                  <a:noFill/>
                </a:ln>
                <a:effectLst/>
              </c:spPr>
              <c:txPr>
                <a:bodyPr rot="0" spcFirstLastPara="1" vertOverflow="ellipsis" vert="horz" wrap="square" lIns="38100" tIns="19050" rIns="38100" bIns="19050" anchor="ctr" anchorCtr="1">
                  <a:noAutofit/>
                </a:bodyPr>
                <a:lstStyle/>
                <a:p>
                  <a:pPr>
                    <a:defRPr sz="1600" b="0" i="0" u="none" strike="noStrike" kern="1200" baseline="0">
                      <a:solidFill>
                        <a:schemeClr val="dk1">
                          <a:lumMod val="75000"/>
                          <a:lumOff val="25000"/>
                        </a:schemeClr>
                      </a:solidFill>
                      <a:latin typeface="Calibri" panose="020F0502020204030204" pitchFamily="34" charset="0"/>
                      <a:ea typeface="+mn-ea"/>
                      <a:cs typeface="Calibri" panose="020F0502020204030204" pitchFamily="34" charset="0"/>
                    </a:defRPr>
                  </a:pPr>
                  <a:endParaRPr lang="el-GR"/>
                </a:p>
              </c:txPr>
              <c:dLblPos val="bestFit"/>
              <c:showLegendKey val="0"/>
              <c:showVal val="1"/>
              <c:showCatName val="1"/>
              <c:showSerName val="0"/>
              <c:showPercent val="1"/>
              <c:showBubbleSize val="0"/>
              <c:separator>
</c:separator>
              <c:extLst>
                <c:ext xmlns:c15="http://schemas.microsoft.com/office/drawing/2012/chart" uri="{CE6537A1-D6FC-4f65-9D91-7224C49458BB}">
                  <c15:layout>
                    <c:manualLayout>
                      <c:w val="0.32568619635977147"/>
                      <c:h val="0.27004529851565068"/>
                    </c:manualLayout>
                  </c15:layout>
                  <c15:dlblFieldTable/>
                  <c15:showDataLabelsRange val="0"/>
                </c:ext>
                <c:ext xmlns:c16="http://schemas.microsoft.com/office/drawing/2014/chart" uri="{C3380CC4-5D6E-409C-BE32-E72D297353CC}">
                  <c16:uniqueId val="{00000003-75CA-49C6-A154-39DDCA2D56F9}"/>
                </c:ext>
              </c:extLst>
            </c:dLbl>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dk1">
                        <a:lumMod val="75000"/>
                        <a:lumOff val="25000"/>
                      </a:schemeClr>
                    </a:solidFill>
                    <a:latin typeface="Calibri" panose="020F0502020204030204" pitchFamily="34" charset="0"/>
                    <a:ea typeface="+mn-ea"/>
                    <a:cs typeface="Calibri" panose="020F0502020204030204" pitchFamily="34" charset="0"/>
                  </a:defRPr>
                </a:pPr>
                <a:endParaRPr lang="el-GR"/>
              </a:p>
            </c:txPr>
            <c:dLblPos val="ctr"/>
            <c:showLegendKey val="0"/>
            <c:showVal val="1"/>
            <c:showCatName val="0"/>
            <c:showSerName val="0"/>
            <c:showPercent val="0"/>
            <c:showBubbleSize val="0"/>
            <c:showLeaderLines val="1"/>
            <c:leaderLines>
              <c:spPr>
                <a:ln w="9525" cap="flat" cmpd="sng" algn="ctr">
                  <a:solidFill>
                    <a:schemeClr val="dk1">
                      <a:lumMod val="35000"/>
                      <a:lumOff val="65000"/>
                    </a:schemeClr>
                  </a:solidFill>
                  <a:round/>
                </a:ln>
                <a:effectLst/>
              </c:spPr>
            </c:leaderLines>
            <c:extLst>
              <c:ext xmlns:c15="http://schemas.microsoft.com/office/drawing/2012/chart" uri="{CE6537A1-D6FC-4f65-9D91-7224C49458BB}"/>
            </c:extLst>
          </c:dLbls>
          <c:cat>
            <c:strRef>
              <c:f>ΠΑΡΑΡΤΗΜΑ_ΙΙ!$C$321:$C$322</c:f>
              <c:strCache>
                <c:ptCount val="2"/>
                <c:pt idx="0">
                  <c:v>ΤΒ/ ΕΤΠΑ</c:v>
                </c:pt>
                <c:pt idx="1">
                  <c:v>ΤΒ/ ΕΚΤ+</c:v>
                </c:pt>
              </c:strCache>
            </c:strRef>
          </c:cat>
          <c:val>
            <c:numRef>
              <c:f>ΠΑΡΑΡΤΗΜΑ_ΙΙ!$D$321:$D$322</c:f>
              <c:numCache>
                <c:formatCode>#,##0.00\ "€"</c:formatCode>
                <c:ptCount val="2"/>
                <c:pt idx="0">
                  <c:v>5622879</c:v>
                </c:pt>
                <c:pt idx="1">
                  <c:v>2287172</c:v>
                </c:pt>
              </c:numCache>
            </c:numRef>
          </c:val>
          <c:extLst>
            <c:ext xmlns:c16="http://schemas.microsoft.com/office/drawing/2014/chart" uri="{C3380CC4-5D6E-409C-BE32-E72D297353CC}">
              <c16:uniqueId val="{00000004-75CA-49C6-A154-39DDCA2D56F9}"/>
            </c:ext>
          </c:extLst>
        </c:ser>
        <c:dLbls>
          <c:dLblPos val="ctr"/>
          <c:showLegendKey val="0"/>
          <c:showVal val="1"/>
          <c:showCatName val="0"/>
          <c:showSerName val="0"/>
          <c:showPercent val="0"/>
          <c:showBubbleSize val="0"/>
          <c:showLeaderLines val="1"/>
        </c:dLbls>
        <c:firstSliceAng val="101"/>
      </c:pieChart>
      <c:spPr>
        <a:noFill/>
        <a:ln>
          <a:noFill/>
        </a:ln>
        <a:effectLst/>
      </c:spPr>
    </c:plotArea>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manualLayout>
          <c:layoutTarget val="inner"/>
          <c:xMode val="edge"/>
          <c:yMode val="edge"/>
          <c:x val="0.1305640877644515"/>
          <c:y val="7.712638861318806E-2"/>
          <c:w val="0.80675875044499568"/>
          <c:h val="0.59826537561930548"/>
        </c:manualLayout>
      </c:layout>
      <c:barChart>
        <c:barDir val="col"/>
        <c:grouping val="clustered"/>
        <c:varyColors val="0"/>
        <c:ser>
          <c:idx val="0"/>
          <c:order val="0"/>
          <c:tx>
            <c:strRef>
              <c:f>Sheet5!$B$1</c:f>
              <c:strCache>
                <c:ptCount val="1"/>
                <c:pt idx="0">
                  <c:v>Π/Υ ανά Προτεραιότητα (ΔΔ εκατ. €)</c:v>
                </c:pt>
              </c:strCache>
            </c:strRef>
          </c:tx>
          <c:spPr>
            <a:gradFill rotWithShape="1">
              <a:gsLst>
                <a:gs pos="0">
                  <a:schemeClr val="accent1">
                    <a:satMod val="103000"/>
                    <a:lumMod val="102000"/>
                    <a:tint val="94000"/>
                  </a:schemeClr>
                </a:gs>
                <a:gs pos="50000">
                  <a:schemeClr val="accent1">
                    <a:satMod val="110000"/>
                    <a:lumMod val="100000"/>
                    <a:shade val="100000"/>
                  </a:schemeClr>
                </a:gs>
                <a:gs pos="100000">
                  <a:schemeClr val="accent1">
                    <a:lumMod val="99000"/>
                    <a:satMod val="120000"/>
                    <a:shade val="78000"/>
                  </a:schemeClr>
                </a:gs>
              </a:gsLst>
              <a:lin ang="5400000" scaled="0"/>
            </a:gradFill>
            <a:ln>
              <a:noFill/>
            </a:ln>
            <a:effectLst>
              <a:outerShdw blurRad="57150" dist="19050" dir="5400000" algn="ctr" rotWithShape="0">
                <a:srgbClr val="000000">
                  <a:alpha val="63000"/>
                </a:srgbClr>
              </a:outerShdw>
            </a:effectLst>
            <a:scene3d>
              <a:camera prst="orthographicFront">
                <a:rot lat="0" lon="0" rev="0"/>
              </a:camera>
              <a:lightRig rig="threePt" dir="tl">
                <a:rot lat="0" lon="0" rev="1200000"/>
              </a:lightRig>
            </a:scene3d>
            <a:sp3d>
              <a:bevelT w="38100" h="50800"/>
            </a:sp3d>
          </c:spPr>
          <c:invertIfNegative val="0"/>
          <c:dLbls>
            <c:dLbl>
              <c:idx val="4"/>
              <c:layout>
                <c:manualLayout>
                  <c:x val="5.699088145896649E-2"/>
                  <c:y val="6.3783645873197823E-3"/>
                </c:manualLayout>
              </c:layout>
              <c:dLblPos val="outEnd"/>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0-6191-4E2E-90EE-E374ADB4198E}"/>
                </c:ext>
              </c:extLst>
            </c:dLbl>
            <c:dLbl>
              <c:idx val="6"/>
              <c:layout>
                <c:manualLayout>
                  <c:x val="4.2215467747382645E-3"/>
                  <c:y val="2.232427605561934E-2"/>
                </c:manualLayout>
              </c:layout>
              <c:dLblPos val="outEnd"/>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1-6191-4E2E-90EE-E374ADB4198E}"/>
                </c:ext>
              </c:extLst>
            </c:dLbl>
            <c:dLbl>
              <c:idx val="7"/>
              <c:layout>
                <c:manualLayout>
                  <c:x val="-1.5478826027987832E-16"/>
                  <c:y val="1.9135093761959432E-2"/>
                </c:manualLayout>
              </c:layout>
              <c:dLblPos val="outEnd"/>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2-6191-4E2E-90EE-E374ADB4198E}"/>
                </c:ext>
              </c:extLst>
            </c:dLbl>
            <c:spPr>
              <a:noFill/>
              <a:ln>
                <a:noFill/>
              </a:ln>
              <a:effectLst/>
            </c:spPr>
            <c:txPr>
              <a:bodyPr rot="0" spcFirstLastPara="1" vertOverflow="ellipsis" vert="horz" wrap="square" lIns="38100" tIns="19050" rIns="38100" bIns="19050" anchor="ctr" anchorCtr="1">
                <a:spAutoFit/>
              </a:bodyPr>
              <a:lstStyle/>
              <a:p>
                <a:pPr>
                  <a:defRPr sz="1400" b="0" i="0" u="none" strike="noStrike" kern="1200" baseline="0">
                    <a:solidFill>
                      <a:schemeClr val="tx1">
                        <a:lumMod val="75000"/>
                        <a:lumOff val="25000"/>
                      </a:schemeClr>
                    </a:solidFill>
                    <a:latin typeface="Calibri" panose="020F0502020204030204" pitchFamily="34" charset="0"/>
                    <a:ea typeface="+mn-ea"/>
                    <a:cs typeface="Calibri" panose="020F0502020204030204" pitchFamily="34" charset="0"/>
                  </a:defRPr>
                </a:pPr>
                <a:endParaRPr lang="el-GR"/>
              </a:p>
            </c:txPr>
            <c:dLblPos val="outEnd"/>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Sheet5!$A$2:$A$9</c:f>
              <c:strCache>
                <c:ptCount val="8"/>
                <c:pt idx="0">
                  <c:v>Π-01 </c:v>
                </c:pt>
                <c:pt idx="1">
                  <c:v>Π-02</c:v>
                </c:pt>
                <c:pt idx="2">
                  <c:v>Π-03</c:v>
                </c:pt>
                <c:pt idx="3">
                  <c:v>Π-04.1</c:v>
                </c:pt>
                <c:pt idx="4">
                  <c:v>Π-04.2 (ΕΚΤ+)</c:v>
                </c:pt>
                <c:pt idx="5">
                  <c:v>Π-05</c:v>
                </c:pt>
                <c:pt idx="6">
                  <c:v>Π-06.1 </c:v>
                </c:pt>
                <c:pt idx="7">
                  <c:v>Π-06.2 (ΕΚΤ+)</c:v>
                </c:pt>
              </c:strCache>
            </c:strRef>
          </c:cat>
          <c:val>
            <c:numRef>
              <c:f>Sheet5!$B$2:$B$9</c:f>
              <c:numCache>
                <c:formatCode>#,##0.0\ "€"</c:formatCode>
                <c:ptCount val="8"/>
                <c:pt idx="0">
                  <c:v>54.104711999999999</c:v>
                </c:pt>
                <c:pt idx="1">
                  <c:v>86.012618000000003</c:v>
                </c:pt>
                <c:pt idx="2">
                  <c:v>31.214257</c:v>
                </c:pt>
                <c:pt idx="3">
                  <c:v>62.428513000000002</c:v>
                </c:pt>
                <c:pt idx="4">
                  <c:v>108.094234</c:v>
                </c:pt>
                <c:pt idx="5">
                  <c:v>76.301517000000004</c:v>
                </c:pt>
                <c:pt idx="6">
                  <c:v>5.6228790000000002</c:v>
                </c:pt>
                <c:pt idx="7">
                  <c:v>2.287172</c:v>
                </c:pt>
              </c:numCache>
            </c:numRef>
          </c:val>
          <c:extLst>
            <c:ext xmlns:c16="http://schemas.microsoft.com/office/drawing/2014/chart" uri="{C3380CC4-5D6E-409C-BE32-E72D297353CC}">
              <c16:uniqueId val="{00000003-6191-4E2E-90EE-E374ADB4198E}"/>
            </c:ext>
          </c:extLst>
        </c:ser>
        <c:dLbls>
          <c:showLegendKey val="0"/>
          <c:showVal val="0"/>
          <c:showCatName val="0"/>
          <c:showSerName val="0"/>
          <c:showPercent val="0"/>
          <c:showBubbleSize val="0"/>
        </c:dLbls>
        <c:gapWidth val="40"/>
        <c:overlap val="-27"/>
        <c:axId val="1586513599"/>
        <c:axId val="1563261119"/>
      </c:barChart>
      <c:lineChart>
        <c:grouping val="standard"/>
        <c:varyColors val="0"/>
        <c:ser>
          <c:idx val="1"/>
          <c:order val="1"/>
          <c:tx>
            <c:strRef>
              <c:f>Sheet5!$C$1</c:f>
              <c:strCache>
                <c:ptCount val="1"/>
                <c:pt idx="0">
                  <c:v>Πλήθος Δράσεων</c:v>
                </c:pt>
              </c:strCache>
            </c:strRef>
          </c:tx>
          <c:spPr>
            <a:ln w="34925" cap="rnd">
              <a:solidFill>
                <a:srgbClr val="FFC000"/>
              </a:solidFill>
              <a:round/>
            </a:ln>
            <a:effectLst>
              <a:outerShdw blurRad="57150" dist="19050" dir="5400000" algn="ctr" rotWithShape="0">
                <a:srgbClr val="000000">
                  <a:alpha val="63000"/>
                </a:srgbClr>
              </a:outerShdw>
            </a:effectLst>
          </c:spPr>
          <c:marker>
            <c:symbol val="none"/>
          </c:marker>
          <c:dLbls>
            <c:dLbl>
              <c:idx val="3"/>
              <c:layout>
                <c:manualLayout>
                  <c:x val="-2.7566700439040866E-2"/>
                  <c:y val="3.9888634758772142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4-6191-4E2E-90EE-E374ADB4198E}"/>
                </c:ext>
              </c:extLst>
            </c:dLbl>
            <c:dLbl>
              <c:idx val="4"/>
              <c:layout>
                <c:manualLayout>
                  <c:x val="-3.3899020601148258E-2"/>
                  <c:y val="-4.9408469463705099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5-6191-4E2E-90EE-E374ADB4198E}"/>
                </c:ext>
              </c:extLst>
            </c:dLbl>
            <c:dLbl>
              <c:idx val="5"/>
              <c:layout>
                <c:manualLayout>
                  <c:x val="-2.7566700439040866E-2"/>
                  <c:y val="3.988863475877226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6-6191-4E2E-90EE-E374ADB4198E}"/>
                </c:ext>
              </c:extLst>
            </c:dLbl>
            <c:spPr>
              <a:noFill/>
              <a:ln>
                <a:noFill/>
              </a:ln>
              <a:effectLst/>
            </c:spPr>
            <c:txPr>
              <a:bodyPr rot="0" spcFirstLastPara="1" vertOverflow="ellipsis" vert="horz" wrap="square" lIns="38100" tIns="19050" rIns="38100" bIns="19050" anchor="ctr" anchorCtr="1">
                <a:spAutoFit/>
              </a:bodyPr>
              <a:lstStyle/>
              <a:p>
                <a:pPr>
                  <a:defRPr sz="1600" b="1"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t"/>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Sheet5!$A$2:$A$9</c:f>
              <c:strCache>
                <c:ptCount val="8"/>
                <c:pt idx="0">
                  <c:v>Π-01 </c:v>
                </c:pt>
                <c:pt idx="1">
                  <c:v>Π-02</c:v>
                </c:pt>
                <c:pt idx="2">
                  <c:v>Π-03</c:v>
                </c:pt>
                <c:pt idx="3">
                  <c:v>Π-04.1</c:v>
                </c:pt>
                <c:pt idx="4">
                  <c:v>Π-04.2 (ΕΚΤ+)</c:v>
                </c:pt>
                <c:pt idx="5">
                  <c:v>Π-05</c:v>
                </c:pt>
                <c:pt idx="6">
                  <c:v>Π-06.1 </c:v>
                </c:pt>
                <c:pt idx="7">
                  <c:v>Π-06.2 (ΕΚΤ+)</c:v>
                </c:pt>
              </c:strCache>
            </c:strRef>
          </c:cat>
          <c:val>
            <c:numRef>
              <c:f>Sheet5!$C$2:$C$9</c:f>
              <c:numCache>
                <c:formatCode>General</c:formatCode>
                <c:ptCount val="8"/>
                <c:pt idx="0">
                  <c:v>8</c:v>
                </c:pt>
                <c:pt idx="1">
                  <c:v>7</c:v>
                </c:pt>
                <c:pt idx="2">
                  <c:v>4</c:v>
                </c:pt>
                <c:pt idx="3">
                  <c:v>15</c:v>
                </c:pt>
                <c:pt idx="4">
                  <c:v>57</c:v>
                </c:pt>
                <c:pt idx="5">
                  <c:v>19</c:v>
                </c:pt>
                <c:pt idx="6">
                  <c:v>5</c:v>
                </c:pt>
                <c:pt idx="7">
                  <c:v>5</c:v>
                </c:pt>
              </c:numCache>
            </c:numRef>
          </c:val>
          <c:smooth val="0"/>
          <c:extLst>
            <c:ext xmlns:c16="http://schemas.microsoft.com/office/drawing/2014/chart" uri="{C3380CC4-5D6E-409C-BE32-E72D297353CC}">
              <c16:uniqueId val="{00000009-6191-4E2E-90EE-E374ADB4198E}"/>
            </c:ext>
          </c:extLst>
        </c:ser>
        <c:ser>
          <c:idx val="2"/>
          <c:order val="2"/>
          <c:tx>
            <c:strRef>
              <c:f>Sheet5!$D$1</c:f>
              <c:strCache>
                <c:ptCount val="1"/>
                <c:pt idx="0">
                  <c:v>Πλήθος Ειδικών Στόχων</c:v>
                </c:pt>
              </c:strCache>
            </c:strRef>
          </c:tx>
          <c:spPr>
            <a:ln w="34925" cap="rnd">
              <a:solidFill>
                <a:schemeClr val="accent4"/>
              </a:solidFill>
              <a:round/>
            </a:ln>
            <a:effectLst>
              <a:outerShdw blurRad="57150" dist="19050" dir="5400000" algn="ctr" rotWithShape="0">
                <a:srgbClr val="000000">
                  <a:alpha val="63000"/>
                </a:srgbClr>
              </a:outerShdw>
            </a:effectLst>
          </c:spPr>
          <c:marker>
            <c:symbol val="none"/>
          </c:marker>
          <c:dLbls>
            <c:dLbl>
              <c:idx val="0"/>
              <c:layout>
                <c:manualLayout>
                  <c:x val="-2.2754137115839262E-2"/>
                  <c:y val="1.7516646527105925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A-6191-4E2E-90EE-E374ADB4198E}"/>
                </c:ext>
              </c:extLst>
            </c:dLbl>
            <c:dLbl>
              <c:idx val="1"/>
              <c:layout>
                <c:manualLayout>
                  <c:x val="-1.8109494325171494E-2"/>
                  <c:y val="3.3927830406351389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12-6191-4E2E-90EE-E374ADB4198E}"/>
                </c:ext>
              </c:extLst>
            </c:dLbl>
            <c:dLbl>
              <c:idx val="2"/>
              <c:layout>
                <c:manualLayout>
                  <c:x val="-1.9741514562222433E-2"/>
                  <c:y val="-8.1906360652105204E-3"/>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B-6191-4E2E-90EE-E374ADB4198E}"/>
                </c:ext>
              </c:extLst>
            </c:dLbl>
            <c:dLbl>
              <c:idx val="3"/>
              <c:layout>
                <c:manualLayout>
                  <c:x val="-1.8109494325171546E-2"/>
                  <c:y val="2.1364898277345026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11-6191-4E2E-90EE-E374ADB4198E}"/>
                </c:ext>
              </c:extLst>
            </c:dLbl>
            <c:dLbl>
              <c:idx val="5"/>
              <c:layout>
                <c:manualLayout>
                  <c:x val="-2.2754137115839321E-2"/>
                  <c:y val="-3.669945246511247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C-6191-4E2E-90EE-E374ADB4198E}"/>
                </c:ext>
              </c:extLst>
            </c:dLbl>
            <c:dLbl>
              <c:idx val="6"/>
              <c:layout>
                <c:manualLayout>
                  <c:x val="-2.2754137115839245E-2"/>
                  <c:y val="-2.3942723290472732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D-6191-4E2E-90EE-E374ADB4198E}"/>
                </c:ext>
              </c:extLst>
            </c:dLbl>
            <c:dLbl>
              <c:idx val="7"/>
              <c:layout>
                <c:manualLayout>
                  <c:x val="-2.4864910503208375E-2"/>
                  <c:y val="-1.7564358703153038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E-6191-4E2E-90EE-E374ADB4198E}"/>
                </c:ext>
              </c:extLst>
            </c:dLbl>
            <c:spPr>
              <a:noFill/>
              <a:ln>
                <a:noFill/>
              </a:ln>
              <a:effectLst/>
            </c:spPr>
            <c:txPr>
              <a:bodyPr rot="0" spcFirstLastPara="1" vertOverflow="ellipsis" vert="horz" wrap="square" lIns="38100" tIns="19050" rIns="38100" bIns="19050" anchor="ctr" anchorCtr="1">
                <a:spAutoFit/>
              </a:bodyPr>
              <a:lstStyle/>
              <a:p>
                <a:pPr>
                  <a:defRPr sz="1200" b="1" i="0" u="none" strike="noStrike" kern="1200" baseline="0">
                    <a:solidFill>
                      <a:schemeClr val="bg1"/>
                    </a:solidFill>
                    <a:latin typeface="+mn-lt"/>
                    <a:ea typeface="+mn-ea"/>
                    <a:cs typeface="+mn-cs"/>
                  </a:defRPr>
                </a:pPr>
                <a:endParaRPr lang="el-GR"/>
              </a:p>
            </c:txPr>
            <c:dLblPos val="b"/>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Sheet5!$A$2:$A$9</c:f>
              <c:strCache>
                <c:ptCount val="8"/>
                <c:pt idx="0">
                  <c:v>Π-01 </c:v>
                </c:pt>
                <c:pt idx="1">
                  <c:v>Π-02</c:v>
                </c:pt>
                <c:pt idx="2">
                  <c:v>Π-03</c:v>
                </c:pt>
                <c:pt idx="3">
                  <c:v>Π-04.1</c:v>
                </c:pt>
                <c:pt idx="4">
                  <c:v>Π-04.2 (ΕΚΤ+)</c:v>
                </c:pt>
                <c:pt idx="5">
                  <c:v>Π-05</c:v>
                </c:pt>
                <c:pt idx="6">
                  <c:v>Π-06.1 </c:v>
                </c:pt>
                <c:pt idx="7">
                  <c:v>Π-06.2 (ΕΚΤ+)</c:v>
                </c:pt>
              </c:strCache>
            </c:strRef>
          </c:cat>
          <c:val>
            <c:numRef>
              <c:f>Sheet5!$D$2:$D$9</c:f>
              <c:numCache>
                <c:formatCode>General</c:formatCode>
                <c:ptCount val="8"/>
                <c:pt idx="0">
                  <c:v>3</c:v>
                </c:pt>
                <c:pt idx="1">
                  <c:v>5</c:v>
                </c:pt>
                <c:pt idx="2">
                  <c:v>1</c:v>
                </c:pt>
                <c:pt idx="3">
                  <c:v>5</c:v>
                </c:pt>
                <c:pt idx="4">
                  <c:v>9</c:v>
                </c:pt>
                <c:pt idx="5">
                  <c:v>2</c:v>
                </c:pt>
              </c:numCache>
            </c:numRef>
          </c:val>
          <c:smooth val="0"/>
          <c:extLst>
            <c:ext xmlns:c16="http://schemas.microsoft.com/office/drawing/2014/chart" uri="{C3380CC4-5D6E-409C-BE32-E72D297353CC}">
              <c16:uniqueId val="{0000000F-6191-4E2E-90EE-E374ADB4198E}"/>
            </c:ext>
          </c:extLst>
        </c:ser>
        <c:dLbls>
          <c:showLegendKey val="0"/>
          <c:showVal val="0"/>
          <c:showCatName val="0"/>
          <c:showSerName val="0"/>
          <c:showPercent val="0"/>
          <c:showBubbleSize val="0"/>
        </c:dLbls>
        <c:marker val="1"/>
        <c:smooth val="0"/>
        <c:axId val="1590609743"/>
        <c:axId val="1563256959"/>
      </c:lineChart>
      <c:catAx>
        <c:axId val="1586513599"/>
        <c:scaling>
          <c:orientation val="minMax"/>
        </c:scaling>
        <c:delete val="0"/>
        <c:axPos val="b"/>
        <c:numFmt formatCode="General" sourceLinked="1"/>
        <c:majorTickMark val="none"/>
        <c:minorTickMark val="none"/>
        <c:tickLblPos val="nextTo"/>
        <c:spPr>
          <a:noFill/>
          <a:ln w="12700" cap="flat" cmpd="sng" algn="ctr">
            <a:solidFill>
              <a:schemeClr val="tx1">
                <a:lumMod val="15000"/>
                <a:lumOff val="85000"/>
              </a:schemeClr>
            </a:solidFill>
            <a:round/>
          </a:ln>
          <a:effectLst/>
        </c:spPr>
        <c:txPr>
          <a:bodyPr rot="-60000000" spcFirstLastPara="1" vertOverflow="ellipsis" vert="horz" wrap="square" anchor="ctr" anchorCtr="1"/>
          <a:lstStyle/>
          <a:p>
            <a:pPr>
              <a:defRPr sz="16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563261119"/>
        <c:crosses val="autoZero"/>
        <c:auto val="1"/>
        <c:lblAlgn val="ctr"/>
        <c:lblOffset val="100"/>
        <c:noMultiLvlLbl val="0"/>
      </c:catAx>
      <c:valAx>
        <c:axId val="1563261119"/>
        <c:scaling>
          <c:orientation val="minMax"/>
        </c:scaling>
        <c:delete val="0"/>
        <c:axPos val="l"/>
        <c:majorGridlines>
          <c:spPr>
            <a:ln w="9525" cap="flat" cmpd="sng" algn="ctr">
              <a:solidFill>
                <a:schemeClr val="tx1">
                  <a:lumMod val="15000"/>
                  <a:lumOff val="85000"/>
                </a:schemeClr>
              </a:solidFill>
              <a:round/>
            </a:ln>
            <a:effectLst/>
          </c:spPr>
        </c:majorGridlines>
        <c:numFmt formatCode="#,##0.0\ &quot;€&quot;" sourceLinked="1"/>
        <c:majorTickMark val="none"/>
        <c:minorTickMark val="none"/>
        <c:tickLblPos val="nextTo"/>
        <c:spPr>
          <a:noFill/>
          <a:ln>
            <a:noFill/>
          </a:ln>
          <a:effectLst/>
        </c:spPr>
        <c:txPr>
          <a:bodyPr rot="-60000000" spcFirstLastPara="1" vertOverflow="ellipsis" vert="horz" wrap="square" anchor="ctr" anchorCtr="1"/>
          <a:lstStyle/>
          <a:p>
            <a:pPr>
              <a:defRPr sz="16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586513599"/>
        <c:crosses val="autoZero"/>
        <c:crossBetween val="between"/>
      </c:valAx>
      <c:valAx>
        <c:axId val="1563256959"/>
        <c:scaling>
          <c:orientation val="minMax"/>
        </c:scaling>
        <c:delete val="0"/>
        <c:axPos val="r"/>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6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590609743"/>
        <c:crosses val="max"/>
        <c:crossBetween val="between"/>
      </c:valAx>
      <c:catAx>
        <c:axId val="1590609743"/>
        <c:scaling>
          <c:orientation val="minMax"/>
        </c:scaling>
        <c:delete val="1"/>
        <c:axPos val="b"/>
        <c:numFmt formatCode="General" sourceLinked="1"/>
        <c:majorTickMark val="none"/>
        <c:minorTickMark val="none"/>
        <c:tickLblPos val="nextTo"/>
        <c:crossAx val="1563256959"/>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6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400" b="0" i="0" u="none" strike="noStrike" kern="1200" baseline="0">
                <a:solidFill>
                  <a:schemeClr val="tx2"/>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r>
              <a:rPr lang="el-GR" sz="2400" b="0"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Προτεραιότητα 1 / ΣΠ1</a:t>
            </a:r>
            <a:r>
              <a:rPr lang="el-GR" sz="2400" b="0" baseline="0"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a:t>
            </a:r>
            <a:r>
              <a:rPr lang="el-GR" sz="2400" b="1" baseline="0"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(ΕΤΠΑ)</a:t>
            </a:r>
            <a:endParaRPr lang="en-US" sz="2400" b="1"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c:rich>
      </c:tx>
      <c:layout>
        <c:manualLayout>
          <c:xMode val="edge"/>
          <c:yMode val="edge"/>
          <c:x val="3.0360919143212969E-2"/>
          <c:y val="2.1773787916876421E-2"/>
        </c:manualLayout>
      </c:layout>
      <c:overlay val="0"/>
      <c:spPr>
        <a:noFill/>
        <a:ln>
          <a:noFill/>
        </a:ln>
        <a:effectLst/>
      </c:spPr>
      <c:txPr>
        <a:bodyPr rot="0" spcFirstLastPara="1" vertOverflow="ellipsis" vert="horz" wrap="square" anchor="ctr" anchorCtr="1"/>
        <a:lstStyle/>
        <a:p>
          <a:pPr>
            <a:defRPr sz="2400" b="0" i="0" u="none" strike="noStrike" kern="1200" baseline="0">
              <a:solidFill>
                <a:schemeClr val="tx2"/>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endParaRPr lang="el-GR"/>
        </a:p>
      </c:txPr>
    </c:title>
    <c:autoTitleDeleted val="0"/>
    <c:plotArea>
      <c:layout>
        <c:manualLayout>
          <c:layoutTarget val="inner"/>
          <c:xMode val="edge"/>
          <c:yMode val="edge"/>
          <c:x val="0.1598637324857006"/>
          <c:y val="0.20118614980819702"/>
          <c:w val="0.74561070883727476"/>
          <c:h val="0.58484151019584085"/>
        </c:manualLayout>
      </c:layout>
      <c:barChart>
        <c:barDir val="col"/>
        <c:grouping val="clustered"/>
        <c:varyColors val="0"/>
        <c:ser>
          <c:idx val="0"/>
          <c:order val="0"/>
          <c:tx>
            <c:strRef>
              <c:f>ΣΠ1!$B$1</c:f>
              <c:strCache>
                <c:ptCount val="1"/>
                <c:pt idx="0">
                  <c:v>Δημόσια Δαπάνη</c:v>
                </c:pt>
              </c:strCache>
            </c:strRef>
          </c:tx>
          <c:spPr>
            <a:gradFill rotWithShape="1">
              <a:gsLst>
                <a:gs pos="0">
                  <a:schemeClr val="accent1">
                    <a:satMod val="103000"/>
                    <a:lumMod val="102000"/>
                    <a:tint val="94000"/>
                  </a:schemeClr>
                </a:gs>
                <a:gs pos="50000">
                  <a:schemeClr val="accent1">
                    <a:satMod val="110000"/>
                    <a:lumMod val="100000"/>
                    <a:shade val="100000"/>
                  </a:schemeClr>
                </a:gs>
                <a:gs pos="100000">
                  <a:schemeClr val="accent1">
                    <a:lumMod val="99000"/>
                    <a:satMod val="120000"/>
                    <a:shade val="78000"/>
                  </a:schemeClr>
                </a:gs>
              </a:gsLst>
              <a:lin ang="5400000" scaled="0"/>
            </a:gradFill>
            <a:ln>
              <a:noFill/>
            </a:ln>
            <a:effectLst>
              <a:outerShdw blurRad="57150" dist="19050" dir="5400000" algn="ctr" rotWithShape="0">
                <a:srgbClr val="000000">
                  <a:alpha val="63000"/>
                </a:srgbClr>
              </a:outerShdw>
            </a:effectLst>
            <a:scene3d>
              <a:camera prst="orthographicFront">
                <a:rot lat="0" lon="0" rev="0"/>
              </a:camera>
              <a:lightRig rig="threePt" dir="tl">
                <a:rot lat="0" lon="0" rev="1200000"/>
              </a:lightRig>
            </a:scene3d>
            <a:sp3d>
              <a:bevelT w="38100" h="50800"/>
            </a:sp3d>
          </c:spPr>
          <c:invertIfNegative val="0"/>
          <c:dLbls>
            <c:spPr>
              <a:noFill/>
              <a:ln>
                <a:noFill/>
              </a:ln>
              <a:effectLst/>
            </c:spPr>
            <c:txPr>
              <a:bodyPr rot="0" spcFirstLastPara="1" vertOverflow="ellipsis" vert="horz" wrap="square" lIns="38100" tIns="19050" rIns="38100" bIns="19050" anchor="ctr" anchorCtr="1">
                <a:spAutoFit/>
              </a:bodyPr>
              <a:lstStyle/>
              <a:p>
                <a:pPr>
                  <a:defRPr sz="1600" b="1" i="0" u="none" strike="noStrike" kern="1200" baseline="0">
                    <a:solidFill>
                      <a:schemeClr val="bg1"/>
                    </a:solidFill>
                    <a:latin typeface="Calibri" panose="020F0502020204030204" pitchFamily="34" charset="0"/>
                    <a:ea typeface="+mn-ea"/>
                    <a:cs typeface="Calibri" panose="020F0502020204030204" pitchFamily="34" charset="0"/>
                  </a:defRPr>
                </a:pPr>
                <a:endParaRPr lang="el-GR"/>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ΣΠ1!$A$2:$A$4</c:f>
              <c:strCache>
                <c:ptCount val="3"/>
                <c:pt idx="0">
                  <c:v>RSO1.1</c:v>
                </c:pt>
                <c:pt idx="1">
                  <c:v>RSO1.2</c:v>
                </c:pt>
                <c:pt idx="2">
                  <c:v>RSO1.3</c:v>
                </c:pt>
              </c:strCache>
            </c:strRef>
          </c:cat>
          <c:val>
            <c:numRef>
              <c:f>ΣΠ1!$B$2:$B$4</c:f>
              <c:numCache>
                <c:formatCode>#,##0\ "€"</c:formatCode>
                <c:ptCount val="3"/>
                <c:pt idx="0">
                  <c:v>24117647</c:v>
                </c:pt>
                <c:pt idx="1">
                  <c:v>14692947</c:v>
                </c:pt>
                <c:pt idx="2">
                  <c:v>15294118</c:v>
                </c:pt>
              </c:numCache>
            </c:numRef>
          </c:val>
          <c:extLst>
            <c:ext xmlns:c16="http://schemas.microsoft.com/office/drawing/2014/chart" uri="{C3380CC4-5D6E-409C-BE32-E72D297353CC}">
              <c16:uniqueId val="{00000000-A388-497E-A61A-8915EF3F8898}"/>
            </c:ext>
          </c:extLst>
        </c:ser>
        <c:dLbls>
          <c:showLegendKey val="0"/>
          <c:showVal val="0"/>
          <c:showCatName val="0"/>
          <c:showSerName val="0"/>
          <c:showPercent val="0"/>
          <c:showBubbleSize val="0"/>
        </c:dLbls>
        <c:gapWidth val="59"/>
        <c:overlap val="67"/>
        <c:axId val="1731497584"/>
        <c:axId val="1731559712"/>
      </c:barChart>
      <c:lineChart>
        <c:grouping val="standard"/>
        <c:varyColors val="0"/>
        <c:ser>
          <c:idx val="1"/>
          <c:order val="1"/>
          <c:tx>
            <c:strRef>
              <c:f>ΣΠ1!$C$1</c:f>
              <c:strCache>
                <c:ptCount val="1"/>
                <c:pt idx="0">
                  <c:v>% Κατανομή του ΣΠ1</c:v>
                </c:pt>
              </c:strCache>
            </c:strRef>
          </c:tx>
          <c:spPr>
            <a:ln w="34925" cap="rnd">
              <a:solidFill>
                <a:schemeClr val="accent5"/>
              </a:solidFill>
              <a:round/>
            </a:ln>
            <a:effectLst>
              <a:outerShdw blurRad="57150" dist="19050" dir="5400000" algn="ctr" rotWithShape="0">
                <a:srgbClr val="000000">
                  <a:alpha val="63000"/>
                </a:srgbClr>
              </a:outerShdw>
            </a:effectLst>
          </c:spPr>
          <c:marker>
            <c:symbol val="none"/>
          </c:marker>
          <c:dLbls>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tx1">
                        <a:lumMod val="75000"/>
                        <a:lumOff val="25000"/>
                      </a:schemeClr>
                    </a:solidFill>
                    <a:latin typeface="+mn-lt"/>
                    <a:ea typeface="+mn-ea"/>
                    <a:cs typeface="+mn-cs"/>
                  </a:defRPr>
                </a:pPr>
                <a:endParaRPr lang="el-GR"/>
              </a:p>
            </c:txPr>
            <c:dLblPos val="t"/>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ΣΠ1!$A$2:$A$4</c:f>
              <c:strCache>
                <c:ptCount val="3"/>
                <c:pt idx="0">
                  <c:v>RSO1.1</c:v>
                </c:pt>
                <c:pt idx="1">
                  <c:v>RSO1.2</c:v>
                </c:pt>
                <c:pt idx="2">
                  <c:v>RSO1.3</c:v>
                </c:pt>
              </c:strCache>
            </c:strRef>
          </c:cat>
          <c:val>
            <c:numRef>
              <c:f>ΣΠ1!$C$2:$C$4</c:f>
              <c:numCache>
                <c:formatCode>0.0%</c:formatCode>
                <c:ptCount val="3"/>
                <c:pt idx="0">
                  <c:v>0.44575871691175439</c:v>
                </c:pt>
                <c:pt idx="1">
                  <c:v>0.27156501637047803</c:v>
                </c:pt>
                <c:pt idx="2">
                  <c:v>0.28267626671776758</c:v>
                </c:pt>
              </c:numCache>
            </c:numRef>
          </c:val>
          <c:smooth val="0"/>
          <c:extLst>
            <c:ext xmlns:c16="http://schemas.microsoft.com/office/drawing/2014/chart" uri="{C3380CC4-5D6E-409C-BE32-E72D297353CC}">
              <c16:uniqueId val="{00000001-A388-497E-A61A-8915EF3F8898}"/>
            </c:ext>
          </c:extLst>
        </c:ser>
        <c:dLbls>
          <c:showLegendKey val="0"/>
          <c:showVal val="0"/>
          <c:showCatName val="0"/>
          <c:showSerName val="0"/>
          <c:showPercent val="0"/>
          <c:showBubbleSize val="0"/>
        </c:dLbls>
        <c:marker val="1"/>
        <c:smooth val="0"/>
        <c:axId val="1254447744"/>
        <c:axId val="1731561376"/>
      </c:lineChart>
      <c:catAx>
        <c:axId val="1731497584"/>
        <c:scaling>
          <c:orientation val="minMax"/>
        </c:scaling>
        <c:delete val="0"/>
        <c:axPos val="b"/>
        <c:numFmt formatCode="General" sourceLinked="1"/>
        <c:majorTickMark val="none"/>
        <c:minorTickMark val="none"/>
        <c:tickLblPos val="nextTo"/>
        <c:spPr>
          <a:noFill/>
          <a:ln w="12700" cap="flat" cmpd="sng" algn="ctr">
            <a:solidFill>
              <a:schemeClr val="tx1">
                <a:lumMod val="15000"/>
                <a:lumOff val="85000"/>
              </a:schemeClr>
            </a:solidFill>
            <a:round/>
          </a:ln>
          <a:effectLst/>
        </c:spPr>
        <c:txPr>
          <a:bodyPr rot="-60000000" spcFirstLastPara="1" vertOverflow="ellipsis" vert="horz" wrap="square" anchor="ctr" anchorCtr="1"/>
          <a:lstStyle/>
          <a:p>
            <a:pPr>
              <a:defRPr sz="1600" b="0" i="0" u="none" strike="noStrike" kern="1200" baseline="0">
                <a:solidFill>
                  <a:schemeClr val="tx2"/>
                </a:solidFill>
                <a:latin typeface="+mn-lt"/>
                <a:ea typeface="+mn-ea"/>
                <a:cs typeface="+mn-cs"/>
              </a:defRPr>
            </a:pPr>
            <a:endParaRPr lang="el-GR"/>
          </a:p>
        </c:txPr>
        <c:crossAx val="1731559712"/>
        <c:crosses val="autoZero"/>
        <c:auto val="1"/>
        <c:lblAlgn val="ctr"/>
        <c:lblOffset val="100"/>
        <c:noMultiLvlLbl val="0"/>
      </c:catAx>
      <c:valAx>
        <c:axId val="1731559712"/>
        <c:scaling>
          <c:orientation val="minMax"/>
        </c:scaling>
        <c:delete val="0"/>
        <c:axPos val="l"/>
        <c:majorGridlines>
          <c:spPr>
            <a:ln w="9525" cap="flat" cmpd="sng" algn="ctr">
              <a:solidFill>
                <a:schemeClr val="tx1">
                  <a:lumMod val="15000"/>
                  <a:lumOff val="85000"/>
                </a:schemeClr>
              </a:solidFill>
              <a:round/>
            </a:ln>
            <a:effectLst/>
          </c:spPr>
        </c:majorGridlines>
        <c:numFmt formatCode="#,##0\ &quot;€&quot;"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497584"/>
        <c:crosses val="autoZero"/>
        <c:crossBetween val="between"/>
      </c:valAx>
      <c:valAx>
        <c:axId val="1731561376"/>
        <c:scaling>
          <c:orientation val="minMax"/>
        </c:scaling>
        <c:delete val="0"/>
        <c:axPos val="r"/>
        <c:numFmt formatCode="0.0%" sourceLinked="1"/>
        <c:majorTickMark val="none"/>
        <c:minorTickMark val="none"/>
        <c:tickLblPos val="nextTo"/>
        <c:spPr>
          <a:noFill/>
          <a:ln>
            <a:noFill/>
          </a:ln>
          <a:effectLst/>
        </c:spPr>
        <c:txPr>
          <a:bodyPr rot="-60000000" spcFirstLastPara="1" vertOverflow="ellipsis" vert="horz" wrap="square" anchor="ctr" anchorCtr="1"/>
          <a:lstStyle/>
          <a:p>
            <a:pPr>
              <a:defRPr sz="1200" b="0" i="0" u="none" strike="noStrike" kern="1200" baseline="0">
                <a:solidFill>
                  <a:schemeClr val="tx1">
                    <a:lumMod val="65000"/>
                    <a:lumOff val="35000"/>
                  </a:schemeClr>
                </a:solidFill>
                <a:latin typeface="+mn-lt"/>
                <a:ea typeface="+mn-ea"/>
                <a:cs typeface="+mn-cs"/>
              </a:defRPr>
            </a:pPr>
            <a:endParaRPr lang="el-GR"/>
          </a:p>
        </c:txPr>
        <c:crossAx val="1254447744"/>
        <c:crosses val="max"/>
        <c:crossBetween val="between"/>
        <c:majorUnit val="0.1"/>
      </c:valAx>
      <c:catAx>
        <c:axId val="1254447744"/>
        <c:scaling>
          <c:orientation val="minMax"/>
        </c:scaling>
        <c:delete val="1"/>
        <c:axPos val="b"/>
        <c:numFmt formatCode="General" sourceLinked="1"/>
        <c:majorTickMark val="none"/>
        <c:minorTickMark val="none"/>
        <c:tickLblPos val="nextTo"/>
        <c:crossAx val="1731561376"/>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8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400" b="0" i="0" u="none" strike="noStrike" kern="1200" baseline="0">
                <a:solidFill>
                  <a:schemeClr val="accent6">
                    <a:lumMod val="50000"/>
                  </a:schemeClr>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r>
              <a:rPr lang="el-GR" sz="2400" b="0" i="0" u="none" dirty="0">
                <a:solidFill>
                  <a:schemeClr val="accent6">
                    <a:lumMod val="50000"/>
                  </a:schemeClr>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Προτεραιότητα 2 / ΣΠ2</a:t>
            </a:r>
            <a:r>
              <a:rPr lang="el-GR" sz="2400" b="0" i="0" u="none" baseline="0" dirty="0">
                <a:solidFill>
                  <a:schemeClr val="accent6">
                    <a:lumMod val="50000"/>
                  </a:schemeClr>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a:t>
            </a:r>
            <a:r>
              <a:rPr lang="el-GR" sz="2400" b="1" i="0" u="none" baseline="0"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(ΕΤΠΑ)</a:t>
            </a:r>
            <a:endParaRPr lang="en-US" sz="2400" b="1" i="0" u="none"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c:rich>
      </c:tx>
      <c:layout>
        <c:manualLayout>
          <c:xMode val="edge"/>
          <c:yMode val="edge"/>
          <c:x val="3.0452581141655912E-2"/>
          <c:y val="2.6028965234334154E-2"/>
        </c:manualLayout>
      </c:layout>
      <c:overlay val="0"/>
      <c:spPr>
        <a:noFill/>
        <a:ln>
          <a:noFill/>
        </a:ln>
        <a:effectLst/>
      </c:spPr>
      <c:txPr>
        <a:bodyPr rot="0" spcFirstLastPara="1" vertOverflow="ellipsis" vert="horz" wrap="square" anchor="ctr" anchorCtr="1"/>
        <a:lstStyle/>
        <a:p>
          <a:pPr>
            <a:defRPr sz="2400" b="0" i="0" u="none" strike="noStrike" kern="1200" baseline="0">
              <a:solidFill>
                <a:schemeClr val="accent6">
                  <a:lumMod val="50000"/>
                </a:schemeClr>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endParaRPr lang="el-GR"/>
        </a:p>
      </c:txPr>
    </c:title>
    <c:autoTitleDeleted val="0"/>
    <c:plotArea>
      <c:layout>
        <c:manualLayout>
          <c:layoutTarget val="inner"/>
          <c:xMode val="edge"/>
          <c:yMode val="edge"/>
          <c:x val="0.13384333139676222"/>
          <c:y val="0.20068190733584046"/>
          <c:w val="0.78502721500471784"/>
          <c:h val="0.60259670511483088"/>
        </c:manualLayout>
      </c:layout>
      <c:barChart>
        <c:barDir val="col"/>
        <c:grouping val="clustered"/>
        <c:varyColors val="0"/>
        <c:ser>
          <c:idx val="0"/>
          <c:order val="0"/>
          <c:tx>
            <c:strRef>
              <c:f>ΣΠ2!$B$1</c:f>
              <c:strCache>
                <c:ptCount val="1"/>
                <c:pt idx="0">
                  <c:v>Δημόσια Δαπάνη</c:v>
                </c:pt>
              </c:strCache>
            </c:strRef>
          </c:tx>
          <c:spPr>
            <a:gradFill rotWithShape="1">
              <a:gsLst>
                <a:gs pos="0">
                  <a:schemeClr val="accent5">
                    <a:tint val="98000"/>
                    <a:lumMod val="110000"/>
                  </a:schemeClr>
                </a:gs>
                <a:gs pos="84000">
                  <a:schemeClr val="accent5">
                    <a:shade val="90000"/>
                    <a:lumMod val="88000"/>
                  </a:schemeClr>
                </a:gs>
              </a:gsLst>
              <a:lin ang="5400000" scaled="0"/>
            </a:gradFill>
            <a:ln>
              <a:noFill/>
            </a:ln>
            <a:effectLst>
              <a:outerShdw blurRad="88900" dist="38100" dir="5040000" rotWithShape="0">
                <a:srgbClr val="000000">
                  <a:alpha val="60000"/>
                </a:srgbClr>
              </a:outerShdw>
            </a:effectLst>
            <a:scene3d>
              <a:camera prst="orthographicFront">
                <a:rot lat="0" lon="0" rev="0"/>
              </a:camera>
              <a:lightRig rig="threePt" dir="tl">
                <a:rot lat="0" lon="0" rev="1200000"/>
              </a:lightRig>
            </a:scene3d>
            <a:sp3d>
              <a:bevelT w="38100" h="50800"/>
            </a:sp3d>
          </c:spPr>
          <c:invertIfNegative val="0"/>
          <c:dLbls>
            <c:dLbl>
              <c:idx val="3"/>
              <c:layout>
                <c:manualLayout>
                  <c:x val="-2.0791749833667526E-3"/>
                  <c:y val="8.3403117815590636E-2"/>
                </c:manualLayout>
              </c:layout>
              <c:dLblPos val="outEnd"/>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0-A4A4-4985-9C95-E5C169D43A48}"/>
                </c:ext>
              </c:extLst>
            </c:dLbl>
            <c:dLbl>
              <c:idx val="4"/>
              <c:layout>
                <c:manualLayout>
                  <c:x val="-2.0791749833667526E-3"/>
                  <c:y val="8.1465629204030443E-2"/>
                </c:manualLayout>
              </c:layout>
              <c:dLblPos val="outEnd"/>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1-A4A4-4985-9C95-E5C169D43A48}"/>
                </c:ext>
              </c:extLst>
            </c:dLbl>
            <c:spPr>
              <a:noFill/>
              <a:ln>
                <a:noFill/>
              </a:ln>
              <a:effectLst/>
            </c:spPr>
            <c:txPr>
              <a:bodyPr rot="0" spcFirstLastPara="1" vertOverflow="ellipsis" vert="horz" wrap="square" lIns="38100" tIns="19050" rIns="38100" bIns="19050" anchor="ctr" anchorCtr="1">
                <a:spAutoFit/>
              </a:bodyPr>
              <a:lstStyle/>
              <a:p>
                <a:pPr>
                  <a:defRPr sz="1200" b="1" i="0" u="none" strike="noStrike" kern="1200" baseline="0">
                    <a:solidFill>
                      <a:schemeClr val="bg1"/>
                    </a:solidFill>
                    <a:latin typeface="Calibri" panose="020F0502020204030204" pitchFamily="34" charset="0"/>
                    <a:ea typeface="+mn-ea"/>
                    <a:cs typeface="Calibri" panose="020F0502020204030204" pitchFamily="34" charset="0"/>
                  </a:defRPr>
                </a:pPr>
                <a:endParaRPr lang="el-GR"/>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ΣΠ2!$A$2:$A$6</c:f>
              <c:strCache>
                <c:ptCount val="5"/>
                <c:pt idx="0">
                  <c:v>RSO2.1</c:v>
                </c:pt>
                <c:pt idx="1">
                  <c:v>RSO2.4</c:v>
                </c:pt>
                <c:pt idx="2">
                  <c:v>RSO2.5</c:v>
                </c:pt>
                <c:pt idx="3">
                  <c:v>RSO2.6</c:v>
                </c:pt>
                <c:pt idx="4">
                  <c:v>RSO2.7</c:v>
                </c:pt>
              </c:strCache>
            </c:strRef>
          </c:cat>
          <c:val>
            <c:numRef>
              <c:f>ΣΠ2!$B$2:$B$6</c:f>
              <c:numCache>
                <c:formatCode>#,##0</c:formatCode>
                <c:ptCount val="5"/>
                <c:pt idx="0">
                  <c:v>13894971</c:v>
                </c:pt>
                <c:pt idx="1">
                  <c:v>34010912</c:v>
                </c:pt>
                <c:pt idx="2">
                  <c:v>29489088</c:v>
                </c:pt>
                <c:pt idx="3">
                  <c:v>4500000</c:v>
                </c:pt>
                <c:pt idx="4">
                  <c:v>4117647</c:v>
                </c:pt>
              </c:numCache>
            </c:numRef>
          </c:val>
          <c:extLst>
            <c:ext xmlns:c16="http://schemas.microsoft.com/office/drawing/2014/chart" uri="{C3380CC4-5D6E-409C-BE32-E72D297353CC}">
              <c16:uniqueId val="{00000002-A4A4-4985-9C95-E5C169D43A48}"/>
            </c:ext>
          </c:extLst>
        </c:ser>
        <c:dLbls>
          <c:showLegendKey val="0"/>
          <c:showVal val="0"/>
          <c:showCatName val="0"/>
          <c:showSerName val="0"/>
          <c:showPercent val="0"/>
          <c:showBubbleSize val="0"/>
        </c:dLbls>
        <c:gapWidth val="39"/>
        <c:overlap val="67"/>
        <c:axId val="1731497584"/>
        <c:axId val="1731559712"/>
      </c:barChart>
      <c:lineChart>
        <c:grouping val="standard"/>
        <c:varyColors val="0"/>
        <c:ser>
          <c:idx val="1"/>
          <c:order val="1"/>
          <c:tx>
            <c:strRef>
              <c:f>ΣΠ2!$C$1</c:f>
              <c:strCache>
                <c:ptCount val="1"/>
                <c:pt idx="0">
                  <c:v>% Κατανομή του ΣΠ2</c:v>
                </c:pt>
              </c:strCache>
            </c:strRef>
          </c:tx>
          <c:spPr>
            <a:ln w="34925" cap="rnd">
              <a:solidFill>
                <a:srgbClr val="FFC000"/>
              </a:solidFill>
              <a:round/>
            </a:ln>
            <a:effectLst>
              <a:outerShdw blurRad="57150" dist="19050" dir="5400000" algn="ctr" rotWithShape="0">
                <a:srgbClr val="000000">
                  <a:alpha val="63000"/>
                </a:srgbClr>
              </a:outerShdw>
            </a:effectLst>
          </c:spPr>
          <c:marker>
            <c:symbol val="none"/>
          </c:marker>
          <c:dLbls>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tx1">
                        <a:lumMod val="75000"/>
                        <a:lumOff val="25000"/>
                      </a:schemeClr>
                    </a:solidFill>
                    <a:effectLst/>
                    <a:latin typeface="Calibri" panose="020F0502020204030204" pitchFamily="34" charset="0"/>
                    <a:ea typeface="+mn-ea"/>
                    <a:cs typeface="Calibri" panose="020F0502020204030204" pitchFamily="34" charset="0"/>
                  </a:defRPr>
                </a:pPr>
                <a:endParaRPr lang="el-GR"/>
              </a:p>
            </c:txPr>
            <c:dLblPos val="t"/>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ΣΠ2!$A$2:$A$6</c:f>
              <c:strCache>
                <c:ptCount val="5"/>
                <c:pt idx="0">
                  <c:v>RSO2.1</c:v>
                </c:pt>
                <c:pt idx="1">
                  <c:v>RSO2.4</c:v>
                </c:pt>
                <c:pt idx="2">
                  <c:v>RSO2.5</c:v>
                </c:pt>
                <c:pt idx="3">
                  <c:v>RSO2.6</c:v>
                </c:pt>
                <c:pt idx="4">
                  <c:v>RSO2.7</c:v>
                </c:pt>
              </c:strCache>
            </c:strRef>
          </c:cat>
          <c:val>
            <c:numRef>
              <c:f>ΣΠ2!$C$2:$C$6</c:f>
              <c:numCache>
                <c:formatCode>0.0%</c:formatCode>
                <c:ptCount val="5"/>
                <c:pt idx="0">
                  <c:v>0.16154572809305723</c:v>
                </c:pt>
                <c:pt idx="1">
                  <c:v>0.3954177048767426</c:v>
                </c:pt>
                <c:pt idx="2">
                  <c:v>0.34284606939879447</c:v>
                </c:pt>
                <c:pt idx="3">
                  <c:v>5.2317905263620741E-2</c:v>
                </c:pt>
                <c:pt idx="4">
                  <c:v>4.7872592367784919E-2</c:v>
                </c:pt>
              </c:numCache>
            </c:numRef>
          </c:val>
          <c:smooth val="0"/>
          <c:extLst>
            <c:ext xmlns:c16="http://schemas.microsoft.com/office/drawing/2014/chart" uri="{C3380CC4-5D6E-409C-BE32-E72D297353CC}">
              <c16:uniqueId val="{00000003-A4A4-4985-9C95-E5C169D43A48}"/>
            </c:ext>
          </c:extLst>
        </c:ser>
        <c:dLbls>
          <c:showLegendKey val="0"/>
          <c:showVal val="0"/>
          <c:showCatName val="0"/>
          <c:showSerName val="0"/>
          <c:showPercent val="0"/>
          <c:showBubbleSize val="0"/>
        </c:dLbls>
        <c:marker val="1"/>
        <c:smooth val="0"/>
        <c:axId val="1645649248"/>
        <c:axId val="1731558880"/>
      </c:lineChart>
      <c:catAx>
        <c:axId val="1731497584"/>
        <c:scaling>
          <c:orientation val="minMax"/>
        </c:scaling>
        <c:delete val="0"/>
        <c:axPos val="b"/>
        <c:numFmt formatCode="General" sourceLinked="1"/>
        <c:majorTickMark val="none"/>
        <c:minorTickMark val="none"/>
        <c:tickLblPos val="nextTo"/>
        <c:spPr>
          <a:noFill/>
          <a:ln w="12700" cap="flat" cmpd="sng" algn="ctr">
            <a:solidFill>
              <a:schemeClr val="tx1">
                <a:lumMod val="15000"/>
                <a:lumOff val="85000"/>
              </a:schemeClr>
            </a:solidFill>
            <a:round/>
          </a:ln>
          <a:effectLst/>
        </c:spPr>
        <c:txPr>
          <a:bodyPr rot="-60000000" spcFirstLastPara="1" vertOverflow="ellipsis" vert="horz" wrap="square" anchor="ctr" anchorCtr="1"/>
          <a:lstStyle/>
          <a:p>
            <a:pPr>
              <a:defRPr sz="1400" b="1" i="0" u="none" strike="noStrike" kern="1200" baseline="0">
                <a:solidFill>
                  <a:schemeClr val="tx2"/>
                </a:solidFill>
                <a:latin typeface="+mn-lt"/>
                <a:ea typeface="+mn-ea"/>
                <a:cs typeface="+mn-cs"/>
              </a:defRPr>
            </a:pPr>
            <a:endParaRPr lang="el-GR"/>
          </a:p>
        </c:txPr>
        <c:crossAx val="1731559712"/>
        <c:crosses val="autoZero"/>
        <c:auto val="1"/>
        <c:lblAlgn val="ctr"/>
        <c:lblOffset val="100"/>
        <c:noMultiLvlLbl val="0"/>
      </c:catAx>
      <c:valAx>
        <c:axId val="1731559712"/>
        <c:scaling>
          <c:orientation val="minMax"/>
        </c:scaling>
        <c:delete val="0"/>
        <c:axPos val="l"/>
        <c:majorGridlines>
          <c:spPr>
            <a:ln w="9525" cap="flat" cmpd="sng" algn="ctr">
              <a:solidFill>
                <a:schemeClr val="tx1">
                  <a:lumMod val="15000"/>
                  <a:lumOff val="85000"/>
                </a:schemeClr>
              </a:solidFill>
              <a:round/>
            </a:ln>
            <a:effectLst/>
          </c:spPr>
        </c:majorGridlines>
        <c:numFmt formatCode="#,##0"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497584"/>
        <c:crosses val="autoZero"/>
        <c:crossBetween val="between"/>
        <c:majorUnit val="8000000"/>
      </c:valAx>
      <c:valAx>
        <c:axId val="1731558880"/>
        <c:scaling>
          <c:orientation val="minMax"/>
          <c:max val="0.5"/>
          <c:min val="0"/>
        </c:scaling>
        <c:delete val="0"/>
        <c:axPos val="r"/>
        <c:numFmt formatCode="0.0%" sourceLinked="1"/>
        <c:majorTickMark val="out"/>
        <c:minorTickMark val="none"/>
        <c:tickLblPos val="nextTo"/>
        <c:spPr>
          <a:noFill/>
          <a:ln>
            <a:noFill/>
          </a:ln>
          <a:effectLst/>
        </c:spPr>
        <c:txPr>
          <a:bodyPr rot="-60000000" spcFirstLastPara="1" vertOverflow="ellipsis" vert="horz" wrap="square" anchor="ctr" anchorCtr="1"/>
          <a:lstStyle/>
          <a:p>
            <a:pPr>
              <a:defRPr sz="1100" b="0" i="0" u="none" strike="noStrike" kern="1200" baseline="0">
                <a:solidFill>
                  <a:schemeClr val="tx1">
                    <a:lumMod val="65000"/>
                    <a:lumOff val="35000"/>
                  </a:schemeClr>
                </a:solidFill>
                <a:latin typeface="+mn-lt"/>
                <a:ea typeface="+mn-ea"/>
                <a:cs typeface="+mn-cs"/>
              </a:defRPr>
            </a:pPr>
            <a:endParaRPr lang="el-GR"/>
          </a:p>
        </c:txPr>
        <c:crossAx val="1645649248"/>
        <c:crosses val="max"/>
        <c:crossBetween val="between"/>
        <c:majorUnit val="0.1"/>
      </c:valAx>
      <c:catAx>
        <c:axId val="1645649248"/>
        <c:scaling>
          <c:orientation val="minMax"/>
        </c:scaling>
        <c:delete val="1"/>
        <c:axPos val="b"/>
        <c:numFmt formatCode="General" sourceLinked="1"/>
        <c:majorTickMark val="out"/>
        <c:minorTickMark val="none"/>
        <c:tickLblPos val="nextTo"/>
        <c:crossAx val="1731558880"/>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8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6"/>
    </mc:Choice>
    <mc:Fallback>
      <c:style val="6"/>
    </mc:Fallback>
  </mc:AlternateContent>
  <c:chart>
    <c:title>
      <c:tx>
        <c:rich>
          <a:bodyPr rot="0" spcFirstLastPara="1" vertOverflow="ellipsis" vert="horz" wrap="square" anchor="ctr" anchorCtr="1"/>
          <a:lstStyle/>
          <a:p>
            <a:pPr>
              <a:defRPr sz="2400" b="0" i="0" u="none" strike="noStrike" kern="1200" baseline="0">
                <a:solidFill>
                  <a:schemeClr val="tx2"/>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r>
              <a:rPr lang="el-GR" sz="2400" b="0"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Προτεραιότητα 3 / ΣΠ3</a:t>
            </a:r>
            <a:r>
              <a:rPr lang="el-GR" sz="2400" b="0" baseline="0"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a:t>
            </a:r>
            <a:r>
              <a:rPr lang="el-GR" sz="2400" b="1" baseline="0"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(ΕΤΠΑ)</a:t>
            </a:r>
            <a:endParaRPr lang="en-US" sz="2400" b="1"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c:rich>
      </c:tx>
      <c:layout>
        <c:manualLayout>
          <c:xMode val="edge"/>
          <c:yMode val="edge"/>
          <c:x val="0.13114568306080385"/>
          <c:y val="2.564102564102564E-2"/>
        </c:manualLayout>
      </c:layout>
      <c:overlay val="0"/>
      <c:spPr>
        <a:noFill/>
        <a:ln>
          <a:noFill/>
        </a:ln>
        <a:effectLst/>
      </c:spPr>
      <c:txPr>
        <a:bodyPr rot="0" spcFirstLastPara="1" vertOverflow="ellipsis" vert="horz" wrap="square" anchor="ctr" anchorCtr="1"/>
        <a:lstStyle/>
        <a:p>
          <a:pPr>
            <a:defRPr sz="2400" b="0" i="0" u="none" strike="noStrike" kern="1200" baseline="0">
              <a:solidFill>
                <a:schemeClr val="tx2"/>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endParaRPr lang="el-GR"/>
        </a:p>
      </c:txPr>
    </c:title>
    <c:autoTitleDeleted val="0"/>
    <c:plotArea>
      <c:layout>
        <c:manualLayout>
          <c:layoutTarget val="inner"/>
          <c:xMode val="edge"/>
          <c:yMode val="edge"/>
          <c:x val="0.23108631548175121"/>
          <c:y val="0.22255367117571842"/>
          <c:w val="0.61522500365420429"/>
          <c:h val="0.56347398882831956"/>
        </c:manualLayout>
      </c:layout>
      <c:barChart>
        <c:barDir val="col"/>
        <c:grouping val="clustered"/>
        <c:varyColors val="0"/>
        <c:ser>
          <c:idx val="0"/>
          <c:order val="0"/>
          <c:tx>
            <c:strRef>
              <c:f>ΣΠ3!$B$1</c:f>
              <c:strCache>
                <c:ptCount val="1"/>
                <c:pt idx="0">
                  <c:v>Δημόσια Δαπάνη</c:v>
                </c:pt>
              </c:strCache>
            </c:strRef>
          </c:tx>
          <c:spPr>
            <a:solidFill>
              <a:srgbClr val="FFC000"/>
            </a:solidFill>
            <a:ln>
              <a:noFill/>
            </a:ln>
            <a:effectLst/>
            <a:scene3d>
              <a:camera prst="orthographicFront">
                <a:rot lat="0" lon="0" rev="0"/>
              </a:camera>
              <a:lightRig rig="threePt" dir="tl">
                <a:rot lat="0" lon="0" rev="1200000"/>
              </a:lightRig>
            </a:scene3d>
            <a:sp3d>
              <a:bevelT w="38100" h="50800"/>
            </a:sp3d>
          </c:spPr>
          <c:invertIfNegative val="0"/>
          <c:dLbls>
            <c:dLbl>
              <c:idx val="0"/>
              <c:spPr>
                <a:noFill/>
                <a:ln>
                  <a:noFill/>
                </a:ln>
                <a:effectLst/>
              </c:spPr>
              <c:txPr>
                <a:bodyPr rot="0" spcFirstLastPara="1" vertOverflow="ellipsis" vert="horz" wrap="square" lIns="38100" tIns="19050" rIns="38100" bIns="19050" anchor="ctr" anchorCtr="1">
                  <a:spAutoFit/>
                </a:bodyPr>
                <a:lstStyle/>
                <a:p>
                  <a:pPr>
                    <a:defRPr sz="1800" b="1" i="0" u="none" strike="noStrike" kern="1200" baseline="0">
                      <a:solidFill>
                        <a:schemeClr val="tx1">
                          <a:lumMod val="85000"/>
                          <a:lumOff val="15000"/>
                        </a:schemeClr>
                      </a:solidFill>
                      <a:latin typeface="Calibri" panose="020F0502020204030204" pitchFamily="34" charset="0"/>
                      <a:ea typeface="+mn-ea"/>
                      <a:cs typeface="Calibri" panose="020F0502020204030204" pitchFamily="34" charset="0"/>
                    </a:defRPr>
                  </a:pPr>
                  <a:endParaRPr lang="el-GR"/>
                </a:p>
              </c:txPr>
              <c:dLblPos val="ctr"/>
              <c:showLegendKey val="0"/>
              <c:showVal val="1"/>
              <c:showCatName val="0"/>
              <c:showSerName val="0"/>
              <c:showPercent val="0"/>
              <c:showBubbleSize val="0"/>
              <c:extLst>
                <c:ext xmlns:c16="http://schemas.microsoft.com/office/drawing/2014/chart" uri="{C3380CC4-5D6E-409C-BE32-E72D297353CC}">
                  <c16:uniqueId val="{00000004-D4A4-4C5B-B9B8-32373E0256A2}"/>
                </c:ext>
              </c:extLst>
            </c:dLbl>
            <c:spPr>
              <a:noFill/>
              <a:ln>
                <a:noFill/>
              </a:ln>
              <a:effectLst/>
            </c:spPr>
            <c:txPr>
              <a:bodyPr rot="0" spcFirstLastPara="1" vertOverflow="ellipsis" vert="horz" wrap="square" lIns="38100" tIns="19050" rIns="38100" bIns="19050" anchor="ctr" anchorCtr="1">
                <a:spAutoFit/>
              </a:bodyPr>
              <a:lstStyle/>
              <a:p>
                <a:pPr>
                  <a:defRPr sz="1000" b="1" i="0" u="none" strike="noStrike" kern="1200" baseline="0">
                    <a:solidFill>
                      <a:schemeClr val="tx1">
                        <a:lumMod val="85000"/>
                        <a:lumOff val="15000"/>
                      </a:schemeClr>
                    </a:solidFill>
                    <a:latin typeface="+mn-lt"/>
                    <a:ea typeface="+mn-ea"/>
                    <a:cs typeface="+mn-cs"/>
                  </a:defRPr>
                </a:pPr>
                <a:endParaRPr lang="el-GR"/>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ΣΠ3!$A$2</c:f>
              <c:strCache>
                <c:ptCount val="1"/>
                <c:pt idx="0">
                  <c:v>RSO3.2</c:v>
                </c:pt>
              </c:strCache>
            </c:strRef>
          </c:cat>
          <c:val>
            <c:numRef>
              <c:f>ΣΠ3!$B$2</c:f>
              <c:numCache>
                <c:formatCode>#,##0\ "€"</c:formatCode>
                <c:ptCount val="1"/>
                <c:pt idx="0">
                  <c:v>31214257</c:v>
                </c:pt>
              </c:numCache>
            </c:numRef>
          </c:val>
          <c:extLst>
            <c:ext xmlns:c16="http://schemas.microsoft.com/office/drawing/2014/chart" uri="{C3380CC4-5D6E-409C-BE32-E72D297353CC}">
              <c16:uniqueId val="{00000000-D4A4-4C5B-B9B8-32373E0256A2}"/>
            </c:ext>
          </c:extLst>
        </c:ser>
        <c:dLbls>
          <c:showLegendKey val="0"/>
          <c:showVal val="0"/>
          <c:showCatName val="0"/>
          <c:showSerName val="0"/>
          <c:showPercent val="0"/>
          <c:showBubbleSize val="0"/>
        </c:dLbls>
        <c:gapWidth val="59"/>
        <c:overlap val="67"/>
        <c:axId val="1731497584"/>
        <c:axId val="1731559712"/>
      </c:barChart>
      <c:lineChart>
        <c:grouping val="standard"/>
        <c:varyColors val="0"/>
        <c:ser>
          <c:idx val="1"/>
          <c:order val="1"/>
          <c:tx>
            <c:strRef>
              <c:f>ΣΠ3!$C$1</c:f>
              <c:strCache>
                <c:ptCount val="1"/>
                <c:pt idx="0">
                  <c:v>% Κατανομή του ΣΠ3</c:v>
                </c:pt>
              </c:strCache>
            </c:strRef>
          </c:tx>
          <c:spPr>
            <a:ln w="34925" cap="rnd">
              <a:solidFill>
                <a:schemeClr val="accent1"/>
              </a:solidFill>
              <a:round/>
            </a:ln>
            <a:effectLst>
              <a:outerShdw blurRad="57150" dist="19050" dir="5400000" algn="ctr" rotWithShape="0">
                <a:srgbClr val="000000">
                  <a:alpha val="63000"/>
                </a:srgbClr>
              </a:outerShdw>
            </a:effectLst>
          </c:spPr>
          <c:marker>
            <c:symbol val="none"/>
          </c:marker>
          <c:dLbls>
            <c:dLbl>
              <c:idx val="0"/>
              <c:layout>
                <c:manualLayout>
                  <c:x val="-0.28034710703534937"/>
                  <c:y val="-8.9444612692644185E-2"/>
                </c:manualLayout>
              </c:layout>
              <c:tx>
                <c:rich>
                  <a:bodyPr rot="0" spcFirstLastPara="1" vertOverflow="clip" horzOverflow="clip" vert="horz" wrap="square" lIns="38100" tIns="19050" rIns="38100" bIns="19050" anchor="ctr" anchorCtr="1">
                    <a:noAutofit/>
                  </a:bodyPr>
                  <a:lstStyle/>
                  <a:p>
                    <a:pPr>
                      <a:defRPr sz="1600" b="0" i="0" u="none" strike="noStrike" kern="1200" baseline="0">
                        <a:solidFill>
                          <a:schemeClr val="tx1">
                            <a:lumMod val="75000"/>
                            <a:lumOff val="25000"/>
                          </a:schemeClr>
                        </a:solidFill>
                        <a:latin typeface="Calibri" panose="020F0502020204030204" pitchFamily="34" charset="0"/>
                        <a:ea typeface="+mn-ea"/>
                        <a:cs typeface="Calibri" panose="020F0502020204030204" pitchFamily="34" charset="0"/>
                      </a:defRPr>
                    </a:pPr>
                    <a:fld id="{20513D1A-9CBC-4F8D-8CBF-D629337C67FA}" type="CATEGORYNAME">
                      <a:rPr lang="en-US" sz="1600">
                        <a:latin typeface="Calibri" panose="020F0502020204030204" pitchFamily="34" charset="0"/>
                        <a:cs typeface="Calibri" panose="020F0502020204030204" pitchFamily="34" charset="0"/>
                      </a:rPr>
                      <a:pPr>
                        <a:defRPr sz="1600">
                          <a:latin typeface="Calibri" panose="020F0502020204030204" pitchFamily="34" charset="0"/>
                          <a:cs typeface="Calibri" panose="020F0502020204030204" pitchFamily="34" charset="0"/>
                        </a:defRPr>
                      </a:pPr>
                      <a:t>[ΟΝΟΜΑ ΚΑΤΗΓΟΡΙΑΣ]</a:t>
                    </a:fld>
                    <a:r>
                      <a:rPr lang="en-US" sz="1600" baseline="0">
                        <a:latin typeface="Calibri" panose="020F0502020204030204" pitchFamily="34" charset="0"/>
                        <a:cs typeface="Calibri" panose="020F0502020204030204" pitchFamily="34" charset="0"/>
                      </a:rPr>
                      <a:t>; </a:t>
                    </a:r>
                    <a:fld id="{73261865-BD33-46C2-A27E-CB7D7A1FFFAC}" type="VALUE">
                      <a:rPr lang="en-US" sz="1600" baseline="0">
                        <a:latin typeface="Calibri" panose="020F0502020204030204" pitchFamily="34" charset="0"/>
                        <a:cs typeface="Calibri" panose="020F0502020204030204" pitchFamily="34" charset="0"/>
                      </a:rPr>
                      <a:pPr>
                        <a:defRPr sz="1600">
                          <a:latin typeface="Calibri" panose="020F0502020204030204" pitchFamily="34" charset="0"/>
                          <a:cs typeface="Calibri" panose="020F0502020204030204" pitchFamily="34" charset="0"/>
                        </a:defRPr>
                      </a:pPr>
                      <a:t>[ΤΙΜΗ]</a:t>
                    </a:fld>
                    <a:endParaRPr lang="en-US" sz="1600" baseline="0">
                      <a:latin typeface="Calibri" panose="020F0502020204030204" pitchFamily="34" charset="0"/>
                      <a:cs typeface="Calibri" panose="020F0502020204030204" pitchFamily="34" charset="0"/>
                    </a:endParaRPr>
                  </a:p>
                </c:rich>
              </c:tx>
              <c:spPr>
                <a:noFill/>
                <a:ln>
                  <a:noFill/>
                </a:ln>
                <a:effectLst/>
              </c:spPr>
              <c:txPr>
                <a:bodyPr rot="0" spcFirstLastPara="1" vertOverflow="clip" horzOverflow="clip" vert="horz" wrap="square" lIns="38100" tIns="19050" rIns="38100" bIns="19050" anchor="ctr" anchorCtr="1">
                  <a:noAutofit/>
                </a:bodyPr>
                <a:lstStyle/>
                <a:p>
                  <a:pPr>
                    <a:defRPr sz="1600" b="0" i="0" u="none" strike="noStrike" kern="1200" baseline="0">
                      <a:solidFill>
                        <a:schemeClr val="tx1">
                          <a:lumMod val="75000"/>
                          <a:lumOff val="25000"/>
                        </a:schemeClr>
                      </a:solidFill>
                      <a:latin typeface="Calibri" panose="020F0502020204030204" pitchFamily="34" charset="0"/>
                      <a:ea typeface="+mn-ea"/>
                      <a:cs typeface="Calibri" panose="020F0502020204030204" pitchFamily="34" charset="0"/>
                    </a:defRPr>
                  </a:pPr>
                  <a:endParaRPr lang="el-GR"/>
                </a:p>
              </c:txPr>
              <c:dLblPos val="r"/>
              <c:showLegendKey val="1"/>
              <c:showVal val="1"/>
              <c:showCatName val="1"/>
              <c:showSerName val="0"/>
              <c:showPercent val="0"/>
              <c:showBubbleSize val="0"/>
              <c:separator>
</c:separator>
              <c:extLst>
                <c:ext xmlns:c15="http://schemas.microsoft.com/office/drawing/2012/chart" uri="{CE6537A1-D6FC-4f65-9D91-7224C49458BB}">
                  <c15:layout>
                    <c:manualLayout>
                      <c:w val="0.33935297282754912"/>
                      <c:h val="6.3504273504273498E-2"/>
                    </c:manualLayout>
                  </c15:layout>
                  <c15:dlblFieldTable/>
                  <c15:showDataLabelsRange val="0"/>
                </c:ext>
                <c:ext xmlns:c16="http://schemas.microsoft.com/office/drawing/2014/chart" uri="{C3380CC4-5D6E-409C-BE32-E72D297353CC}">
                  <c16:uniqueId val="{00000001-D4A4-4C5B-B9B8-32373E0256A2}"/>
                </c:ext>
              </c:extLst>
            </c:dLbl>
            <c:spPr>
              <a:noFill/>
              <a:ln>
                <a:noFill/>
              </a:ln>
              <a:effectLst/>
            </c:spPr>
            <c:txPr>
              <a:bodyPr rot="0" spcFirstLastPara="1" vertOverflow="clip" horzOverflow="clip" vert="horz" wrap="square" lIns="38100" tIns="19050" rIns="38100" bIns="19050" anchor="ctr" anchorCtr="1">
                <a:spAutoFit/>
              </a:bodyPr>
              <a:lstStyle/>
              <a:p>
                <a:pPr>
                  <a:defRPr sz="1600" b="0" i="0" u="none" strike="noStrike" kern="1200" baseline="0">
                    <a:solidFill>
                      <a:schemeClr val="tx1">
                        <a:lumMod val="75000"/>
                        <a:lumOff val="25000"/>
                      </a:schemeClr>
                    </a:solidFill>
                    <a:latin typeface="Calibri" panose="020F0502020204030204" pitchFamily="34" charset="0"/>
                    <a:ea typeface="+mn-ea"/>
                    <a:cs typeface="Calibri" panose="020F0502020204030204" pitchFamily="34" charset="0"/>
                  </a:defRPr>
                </a:pPr>
                <a:endParaRPr lang="el-GR"/>
              </a:p>
            </c:txPr>
            <c:dLblPos val="t"/>
            <c:showLegendKey val="1"/>
            <c:showVal val="1"/>
            <c:showCatName val="1"/>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ΣΠ3!$A$2</c:f>
              <c:strCache>
                <c:ptCount val="1"/>
                <c:pt idx="0">
                  <c:v>RSO3.2</c:v>
                </c:pt>
              </c:strCache>
            </c:strRef>
          </c:cat>
          <c:val>
            <c:numRef>
              <c:f>ΣΠ3!$C$2</c:f>
              <c:numCache>
                <c:formatCode>0.0%</c:formatCode>
                <c:ptCount val="1"/>
                <c:pt idx="0">
                  <c:v>1</c:v>
                </c:pt>
              </c:numCache>
            </c:numRef>
          </c:val>
          <c:smooth val="0"/>
          <c:extLst>
            <c:ext xmlns:c16="http://schemas.microsoft.com/office/drawing/2014/chart" uri="{C3380CC4-5D6E-409C-BE32-E72D297353CC}">
              <c16:uniqueId val="{00000002-D4A4-4C5B-B9B8-32373E0256A2}"/>
            </c:ext>
          </c:extLst>
        </c:ser>
        <c:dLbls>
          <c:showLegendKey val="0"/>
          <c:showVal val="0"/>
          <c:showCatName val="0"/>
          <c:showSerName val="0"/>
          <c:showPercent val="0"/>
          <c:showBubbleSize val="0"/>
        </c:dLbls>
        <c:marker val="1"/>
        <c:smooth val="0"/>
        <c:axId val="1254447744"/>
        <c:axId val="1731561376"/>
      </c:lineChart>
      <c:catAx>
        <c:axId val="1731497584"/>
        <c:scaling>
          <c:orientation val="minMax"/>
        </c:scaling>
        <c:delete val="0"/>
        <c:axPos val="b"/>
        <c:numFmt formatCode="General" sourceLinked="1"/>
        <c:majorTickMark val="none"/>
        <c:minorTickMark val="none"/>
        <c:tickLblPos val="nextTo"/>
        <c:spPr>
          <a:noFill/>
          <a:ln w="12700" cap="flat" cmpd="sng" algn="ctr">
            <a:solidFill>
              <a:schemeClr val="tx1">
                <a:lumMod val="15000"/>
                <a:lumOff val="85000"/>
              </a:schemeClr>
            </a:solidFill>
            <a:round/>
          </a:ln>
          <a:effectLst/>
        </c:spPr>
        <c:txPr>
          <a:bodyPr rot="-60000000" spcFirstLastPara="1" vertOverflow="ellipsis" vert="horz" wrap="square" anchor="ctr" anchorCtr="1"/>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crossAx val="1731559712"/>
        <c:crosses val="autoZero"/>
        <c:auto val="1"/>
        <c:lblAlgn val="ctr"/>
        <c:lblOffset val="100"/>
        <c:noMultiLvlLbl val="0"/>
      </c:catAx>
      <c:valAx>
        <c:axId val="1731559712"/>
        <c:scaling>
          <c:orientation val="minMax"/>
        </c:scaling>
        <c:delete val="0"/>
        <c:axPos val="l"/>
        <c:majorGridlines>
          <c:spPr>
            <a:ln w="9525" cap="flat" cmpd="sng" algn="ctr">
              <a:solidFill>
                <a:schemeClr val="tx1">
                  <a:lumMod val="15000"/>
                  <a:lumOff val="85000"/>
                </a:schemeClr>
              </a:solidFill>
              <a:round/>
            </a:ln>
            <a:effectLst/>
          </c:spPr>
        </c:majorGridlines>
        <c:numFmt formatCode="#,##0\ &quot;€&quot;"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497584"/>
        <c:crosses val="autoZero"/>
        <c:crossBetween val="between"/>
        <c:majorUnit val="8000000"/>
      </c:valAx>
      <c:valAx>
        <c:axId val="1731561376"/>
        <c:scaling>
          <c:orientation val="minMax"/>
        </c:scaling>
        <c:delete val="0"/>
        <c:axPos val="r"/>
        <c:numFmt formatCode="0.0%" sourceLinked="1"/>
        <c:majorTickMark val="none"/>
        <c:minorTickMark val="none"/>
        <c:tickLblPos val="nextTo"/>
        <c:spPr>
          <a:noFill/>
          <a:ln>
            <a:noFill/>
          </a:ln>
          <a:effectLst/>
        </c:spPr>
        <c:txPr>
          <a:bodyPr rot="-60000000" spcFirstLastPara="1" vertOverflow="ellipsis" vert="horz" wrap="square" anchor="ctr" anchorCtr="1"/>
          <a:lstStyle/>
          <a:p>
            <a:pPr>
              <a:defRPr sz="12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254447744"/>
        <c:crosses val="max"/>
        <c:crossBetween val="between"/>
        <c:majorUnit val="0.25"/>
      </c:valAx>
      <c:catAx>
        <c:axId val="1254447744"/>
        <c:scaling>
          <c:orientation val="minMax"/>
        </c:scaling>
        <c:delete val="1"/>
        <c:axPos val="b"/>
        <c:numFmt formatCode="General" sourceLinked="1"/>
        <c:majorTickMark val="none"/>
        <c:minorTickMark val="none"/>
        <c:tickLblPos val="nextTo"/>
        <c:crossAx val="1731561376"/>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400" b="0" i="0" u="none" strike="noStrike" kern="1200" baseline="0">
                <a:solidFill>
                  <a:schemeClr val="accent2">
                    <a:lumMod val="50000"/>
                  </a:schemeClr>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r>
              <a:rPr lang="el-GR" sz="2400" b="0" dirty="0">
                <a:solidFill>
                  <a:schemeClr val="accent2">
                    <a:lumMod val="50000"/>
                  </a:schemeClr>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Προτεραιότητα 4.1 / ΣΠ4</a:t>
            </a:r>
            <a:r>
              <a:rPr lang="el-GR" sz="2400" b="0" baseline="0" dirty="0">
                <a:solidFill>
                  <a:schemeClr val="accent2">
                    <a:lumMod val="50000"/>
                  </a:schemeClr>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a:t>
            </a:r>
            <a:r>
              <a:rPr lang="el-GR" sz="2400" b="1" baseline="0"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(ΕΤΠΑ)</a:t>
            </a:r>
            <a:endParaRPr lang="en-US" sz="2400" b="1"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c:rich>
      </c:tx>
      <c:layout>
        <c:manualLayout>
          <c:xMode val="edge"/>
          <c:yMode val="edge"/>
          <c:x val="4.3203215020843677E-2"/>
          <c:y val="2.5025025025025027E-2"/>
        </c:manualLayout>
      </c:layout>
      <c:overlay val="0"/>
      <c:spPr>
        <a:noFill/>
        <a:ln>
          <a:noFill/>
        </a:ln>
        <a:effectLst/>
      </c:spPr>
      <c:txPr>
        <a:bodyPr rot="0" spcFirstLastPara="1" vertOverflow="ellipsis" vert="horz" wrap="square" anchor="ctr" anchorCtr="1"/>
        <a:lstStyle/>
        <a:p>
          <a:pPr>
            <a:defRPr sz="2400" b="0" i="0" u="none" strike="noStrike" kern="1200" baseline="0">
              <a:solidFill>
                <a:schemeClr val="accent2">
                  <a:lumMod val="50000"/>
                </a:schemeClr>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endParaRPr lang="el-GR"/>
        </a:p>
      </c:txPr>
    </c:title>
    <c:autoTitleDeleted val="0"/>
    <c:plotArea>
      <c:layout>
        <c:manualLayout>
          <c:layoutTarget val="inner"/>
          <c:xMode val="edge"/>
          <c:yMode val="edge"/>
          <c:x val="0.1598637324857006"/>
          <c:y val="0.20118614980819702"/>
          <c:w val="0.74561070883727476"/>
          <c:h val="0.58484151019584085"/>
        </c:manualLayout>
      </c:layout>
      <c:barChart>
        <c:barDir val="col"/>
        <c:grouping val="clustered"/>
        <c:varyColors val="0"/>
        <c:ser>
          <c:idx val="0"/>
          <c:order val="0"/>
          <c:tx>
            <c:strRef>
              <c:f>'ΣΠ4.1'!$B$1</c:f>
              <c:strCache>
                <c:ptCount val="1"/>
                <c:pt idx="0">
                  <c:v>Δημόσια Δαπάνη</c:v>
                </c:pt>
              </c:strCache>
            </c:strRef>
          </c:tx>
          <c:spPr>
            <a:gradFill rotWithShape="1">
              <a:gsLst>
                <a:gs pos="0">
                  <a:schemeClr val="accent2">
                    <a:satMod val="103000"/>
                    <a:lumMod val="102000"/>
                    <a:tint val="94000"/>
                  </a:schemeClr>
                </a:gs>
                <a:gs pos="50000">
                  <a:schemeClr val="accent2">
                    <a:satMod val="110000"/>
                    <a:lumMod val="100000"/>
                    <a:shade val="100000"/>
                  </a:schemeClr>
                </a:gs>
                <a:gs pos="100000">
                  <a:schemeClr val="accent2">
                    <a:lumMod val="99000"/>
                    <a:satMod val="120000"/>
                    <a:shade val="78000"/>
                  </a:schemeClr>
                </a:gs>
              </a:gsLst>
              <a:lin ang="5400000" scaled="0"/>
            </a:gradFill>
            <a:ln>
              <a:noFill/>
            </a:ln>
            <a:effectLst>
              <a:outerShdw blurRad="57150" dist="19050" dir="5400000" algn="ctr" rotWithShape="0">
                <a:srgbClr val="000000">
                  <a:alpha val="63000"/>
                </a:srgbClr>
              </a:outerShdw>
            </a:effectLst>
            <a:scene3d>
              <a:camera prst="orthographicFront">
                <a:rot lat="0" lon="0" rev="0"/>
              </a:camera>
              <a:lightRig rig="threePt" dir="tl">
                <a:rot lat="0" lon="0" rev="1200000"/>
              </a:lightRig>
            </a:scene3d>
            <a:sp3d>
              <a:bevelT w="38100" h="50800"/>
            </a:sp3d>
          </c:spPr>
          <c:invertIfNegative val="0"/>
          <c:dLbls>
            <c:dLbl>
              <c:idx val="0"/>
              <c:layout>
                <c:manualLayout>
                  <c:x val="-3.3636286414848066E-17"/>
                  <c:y val="4.0034457029207687E-2"/>
                </c:manualLayout>
              </c:layout>
              <c:spPr>
                <a:noFill/>
                <a:ln>
                  <a:noFill/>
                </a:ln>
                <a:effectLst/>
              </c:spPr>
              <c:txPr>
                <a:bodyPr rot="0" spcFirstLastPara="1" vertOverflow="ellipsis" vert="horz" wrap="square" lIns="38100" tIns="19050" rIns="38100" bIns="19050" anchor="ctr" anchorCtr="1">
                  <a:spAutoFit/>
                </a:bodyPr>
                <a:lstStyle/>
                <a:p>
                  <a:pPr>
                    <a:defRPr sz="1200" b="1" i="0" u="none" strike="noStrike" kern="1200" baseline="0">
                      <a:solidFill>
                        <a:sysClr val="windowText" lastClr="000000"/>
                      </a:solidFill>
                      <a:latin typeface="Calibri" panose="020F0502020204030204" pitchFamily="34" charset="0"/>
                      <a:ea typeface="+mn-ea"/>
                      <a:cs typeface="Calibri" panose="020F0502020204030204" pitchFamily="34" charset="0"/>
                    </a:defRPr>
                  </a:pPr>
                  <a:endParaRPr lang="el-GR"/>
                </a:p>
              </c:txPr>
              <c:dLblPos val="outEnd"/>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0-7761-45D5-A9C5-368B6F0DC496}"/>
                </c:ext>
              </c:extLst>
            </c:dLbl>
            <c:spPr>
              <a:noFill/>
              <a:ln>
                <a:noFill/>
              </a:ln>
              <a:effectLst/>
            </c:spPr>
            <c:txPr>
              <a:bodyPr rot="0" spcFirstLastPara="1" vertOverflow="ellipsis" vert="horz" wrap="square" lIns="38100" tIns="19050" rIns="38100" bIns="19050" anchor="ctr" anchorCtr="1">
                <a:spAutoFit/>
              </a:bodyPr>
              <a:lstStyle/>
              <a:p>
                <a:pPr>
                  <a:defRPr sz="1200" b="1" i="0" u="none" strike="noStrike" kern="1200" baseline="0">
                    <a:solidFill>
                      <a:schemeClr val="bg1"/>
                    </a:solidFill>
                    <a:latin typeface="Calibri" panose="020F0502020204030204" pitchFamily="34" charset="0"/>
                    <a:ea typeface="+mn-ea"/>
                    <a:cs typeface="Calibri" panose="020F0502020204030204" pitchFamily="34" charset="0"/>
                  </a:defRPr>
                </a:pPr>
                <a:endParaRPr lang="el-GR"/>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'ΣΠ4.1'!$A$2:$A$6</c:f>
              <c:strCache>
                <c:ptCount val="5"/>
                <c:pt idx="0">
                  <c:v>RSO4.1</c:v>
                </c:pt>
                <c:pt idx="1">
                  <c:v>RSO4.2</c:v>
                </c:pt>
                <c:pt idx="2">
                  <c:v>RSO4.3</c:v>
                </c:pt>
                <c:pt idx="3">
                  <c:v>RSO4.5</c:v>
                </c:pt>
                <c:pt idx="4">
                  <c:v>RSO4.6</c:v>
                </c:pt>
              </c:strCache>
            </c:strRef>
          </c:cat>
          <c:val>
            <c:numRef>
              <c:f>'ΣΠ4.1'!$B$2:$B$6</c:f>
              <c:numCache>
                <c:formatCode>#,##0\ "€"</c:formatCode>
                <c:ptCount val="5"/>
                <c:pt idx="0">
                  <c:v>1176471</c:v>
                </c:pt>
                <c:pt idx="1">
                  <c:v>23529411</c:v>
                </c:pt>
                <c:pt idx="2">
                  <c:v>9487337</c:v>
                </c:pt>
                <c:pt idx="3" formatCode="#,##0">
                  <c:v>20000000</c:v>
                </c:pt>
                <c:pt idx="4" formatCode="#,##0">
                  <c:v>8235294</c:v>
                </c:pt>
              </c:numCache>
            </c:numRef>
          </c:val>
          <c:extLst>
            <c:ext xmlns:c16="http://schemas.microsoft.com/office/drawing/2014/chart" uri="{C3380CC4-5D6E-409C-BE32-E72D297353CC}">
              <c16:uniqueId val="{00000001-7761-45D5-A9C5-368B6F0DC496}"/>
            </c:ext>
          </c:extLst>
        </c:ser>
        <c:dLbls>
          <c:showLegendKey val="0"/>
          <c:showVal val="0"/>
          <c:showCatName val="0"/>
          <c:showSerName val="0"/>
          <c:showPercent val="0"/>
          <c:showBubbleSize val="0"/>
        </c:dLbls>
        <c:gapWidth val="59"/>
        <c:overlap val="67"/>
        <c:axId val="1731497584"/>
        <c:axId val="1731559712"/>
      </c:barChart>
      <c:lineChart>
        <c:grouping val="standard"/>
        <c:varyColors val="0"/>
        <c:ser>
          <c:idx val="1"/>
          <c:order val="1"/>
          <c:tx>
            <c:strRef>
              <c:f>'ΣΠ4.1'!$C$1</c:f>
              <c:strCache>
                <c:ptCount val="1"/>
                <c:pt idx="0">
                  <c:v>% Κατανομή του ΣΠ4 (ΕΤΠΑ)</c:v>
                </c:pt>
              </c:strCache>
            </c:strRef>
          </c:tx>
          <c:spPr>
            <a:ln w="34925" cap="rnd">
              <a:solidFill>
                <a:srgbClr val="FFC000"/>
              </a:solidFill>
              <a:round/>
            </a:ln>
            <a:effectLst>
              <a:outerShdw blurRad="57150" dist="19050" dir="5400000" algn="ctr" rotWithShape="0">
                <a:srgbClr val="000000">
                  <a:alpha val="63000"/>
                </a:srgbClr>
              </a:outerShdw>
            </a:effectLst>
          </c:spPr>
          <c:marker>
            <c:symbol val="none"/>
          </c:marker>
          <c:dLbls>
            <c:spPr>
              <a:noFill/>
              <a:ln>
                <a:noFill/>
              </a:ln>
              <a:effectLst/>
            </c:spPr>
            <c:txPr>
              <a:bodyPr rot="0" spcFirstLastPara="1" vertOverflow="ellipsis" vert="horz" wrap="square" lIns="38100" tIns="19050" rIns="38100" bIns="19050" anchor="ctr" anchorCtr="1">
                <a:spAutoFit/>
              </a:bodyPr>
              <a:lstStyle/>
              <a:p>
                <a:pPr>
                  <a:defRPr sz="1400" b="1"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t"/>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'ΣΠ4.1'!$A$2:$A$6</c:f>
              <c:strCache>
                <c:ptCount val="5"/>
                <c:pt idx="0">
                  <c:v>RSO4.1</c:v>
                </c:pt>
                <c:pt idx="1">
                  <c:v>RSO4.2</c:v>
                </c:pt>
                <c:pt idx="2">
                  <c:v>RSO4.3</c:v>
                </c:pt>
                <c:pt idx="3">
                  <c:v>RSO4.5</c:v>
                </c:pt>
                <c:pt idx="4">
                  <c:v>RSO4.6</c:v>
                </c:pt>
              </c:strCache>
            </c:strRef>
          </c:cat>
          <c:val>
            <c:numRef>
              <c:f>'ΣΠ4.1'!$C$2:$C$6</c:f>
              <c:numCache>
                <c:formatCode>0.0%</c:formatCode>
                <c:ptCount val="5"/>
                <c:pt idx="0">
                  <c:v>1.884509086416971E-2</c:v>
                </c:pt>
                <c:pt idx="1">
                  <c:v>0.37690167311849954</c:v>
                </c:pt>
                <c:pt idx="2">
                  <c:v>0.15197121546047396</c:v>
                </c:pt>
                <c:pt idx="3">
                  <c:v>0.3203664325626337</c:v>
                </c:pt>
                <c:pt idx="4">
                  <c:v>0.13191558799422309</c:v>
                </c:pt>
              </c:numCache>
            </c:numRef>
          </c:val>
          <c:smooth val="0"/>
          <c:extLst>
            <c:ext xmlns:c16="http://schemas.microsoft.com/office/drawing/2014/chart" uri="{C3380CC4-5D6E-409C-BE32-E72D297353CC}">
              <c16:uniqueId val="{00000002-7761-45D5-A9C5-368B6F0DC496}"/>
            </c:ext>
          </c:extLst>
        </c:ser>
        <c:dLbls>
          <c:showLegendKey val="0"/>
          <c:showVal val="0"/>
          <c:showCatName val="0"/>
          <c:showSerName val="0"/>
          <c:showPercent val="0"/>
          <c:showBubbleSize val="0"/>
        </c:dLbls>
        <c:marker val="1"/>
        <c:smooth val="0"/>
        <c:axId val="1254447744"/>
        <c:axId val="1731561376"/>
      </c:lineChart>
      <c:catAx>
        <c:axId val="1731497584"/>
        <c:scaling>
          <c:orientation val="minMax"/>
        </c:scaling>
        <c:delete val="0"/>
        <c:axPos val="b"/>
        <c:numFmt formatCode="General" sourceLinked="1"/>
        <c:majorTickMark val="none"/>
        <c:minorTickMark val="none"/>
        <c:tickLblPos val="nextTo"/>
        <c:spPr>
          <a:noFill/>
          <a:ln w="12700" cap="flat" cmpd="sng" algn="ctr">
            <a:solidFill>
              <a:schemeClr val="tx1">
                <a:lumMod val="15000"/>
                <a:lumOff val="85000"/>
              </a:schemeClr>
            </a:solidFill>
            <a:round/>
          </a:ln>
          <a:effectLst/>
        </c:spPr>
        <c:txPr>
          <a:bodyPr rot="-60000000" spcFirstLastPara="1" vertOverflow="ellipsis" vert="horz" wrap="square" anchor="ctr" anchorCtr="1"/>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crossAx val="1731559712"/>
        <c:crosses val="autoZero"/>
        <c:auto val="1"/>
        <c:lblAlgn val="ctr"/>
        <c:lblOffset val="100"/>
        <c:noMultiLvlLbl val="0"/>
      </c:catAx>
      <c:valAx>
        <c:axId val="1731559712"/>
        <c:scaling>
          <c:orientation val="minMax"/>
        </c:scaling>
        <c:delete val="0"/>
        <c:axPos val="l"/>
        <c:majorGridlines>
          <c:spPr>
            <a:ln w="9525" cap="flat" cmpd="sng" algn="ctr">
              <a:solidFill>
                <a:schemeClr val="tx1">
                  <a:lumMod val="15000"/>
                  <a:lumOff val="85000"/>
                </a:schemeClr>
              </a:solidFill>
              <a:round/>
            </a:ln>
            <a:effectLst/>
          </c:spPr>
        </c:majorGridlines>
        <c:numFmt formatCode="#,##0\ &quot;€&quot;"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497584"/>
        <c:crosses val="autoZero"/>
        <c:crossBetween val="between"/>
      </c:valAx>
      <c:valAx>
        <c:axId val="1731561376"/>
        <c:scaling>
          <c:orientation val="minMax"/>
        </c:scaling>
        <c:delete val="0"/>
        <c:axPos val="r"/>
        <c:numFmt formatCode="0.0%"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254447744"/>
        <c:crosses val="max"/>
        <c:crossBetween val="between"/>
        <c:majorUnit val="0.1"/>
      </c:valAx>
      <c:catAx>
        <c:axId val="1254447744"/>
        <c:scaling>
          <c:orientation val="minMax"/>
        </c:scaling>
        <c:delete val="1"/>
        <c:axPos val="b"/>
        <c:numFmt formatCode="General" sourceLinked="1"/>
        <c:majorTickMark val="none"/>
        <c:minorTickMark val="none"/>
        <c:tickLblPos val="nextTo"/>
        <c:crossAx val="1731561376"/>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hart7.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400" b="0" i="0" u="none" strike="noStrike" kern="1200" baseline="0">
                <a:solidFill>
                  <a:schemeClr val="accent2">
                    <a:lumMod val="50000"/>
                  </a:schemeClr>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r>
              <a:rPr lang="el-GR" sz="2400" b="0" dirty="0">
                <a:solidFill>
                  <a:schemeClr val="accent2">
                    <a:lumMod val="50000"/>
                  </a:schemeClr>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Προτεραιότητα 4.2 / ΣΠ4</a:t>
            </a:r>
            <a:r>
              <a:rPr lang="el-GR" sz="2400" b="0" baseline="0" dirty="0">
                <a:solidFill>
                  <a:schemeClr val="accent2">
                    <a:lumMod val="50000"/>
                  </a:schemeClr>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a:t>
            </a:r>
            <a:r>
              <a:rPr lang="el-GR" sz="2400" b="1" baseline="0"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(ΕΚΤ+)</a:t>
            </a:r>
            <a:endParaRPr lang="en-US" sz="2400" b="1"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c:rich>
      </c:tx>
      <c:layout>
        <c:manualLayout>
          <c:xMode val="edge"/>
          <c:yMode val="edge"/>
          <c:x val="2.4065694354521942E-2"/>
          <c:y val="1.9359351751385079E-2"/>
        </c:manualLayout>
      </c:layout>
      <c:overlay val="0"/>
      <c:spPr>
        <a:noFill/>
        <a:ln>
          <a:noFill/>
        </a:ln>
        <a:effectLst/>
      </c:spPr>
      <c:txPr>
        <a:bodyPr rot="0" spcFirstLastPara="1" vertOverflow="ellipsis" vert="horz" wrap="square" anchor="ctr" anchorCtr="1"/>
        <a:lstStyle/>
        <a:p>
          <a:pPr>
            <a:defRPr sz="2400" b="0" i="0" u="none" strike="noStrike" kern="1200" baseline="0">
              <a:solidFill>
                <a:schemeClr val="accent2">
                  <a:lumMod val="50000"/>
                </a:schemeClr>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endParaRPr lang="el-GR"/>
        </a:p>
      </c:txPr>
    </c:title>
    <c:autoTitleDeleted val="0"/>
    <c:plotArea>
      <c:layout>
        <c:manualLayout>
          <c:layoutTarget val="inner"/>
          <c:xMode val="edge"/>
          <c:yMode val="edge"/>
          <c:x val="0.1598637324857006"/>
          <c:y val="0.20118614980819702"/>
          <c:w val="0.74561070883727476"/>
          <c:h val="0.58484151019584085"/>
        </c:manualLayout>
      </c:layout>
      <c:barChart>
        <c:barDir val="col"/>
        <c:grouping val="clustered"/>
        <c:varyColors val="0"/>
        <c:ser>
          <c:idx val="0"/>
          <c:order val="0"/>
          <c:tx>
            <c:strRef>
              <c:f>'ΣΠ4.2 (2)'!$B$1</c:f>
              <c:strCache>
                <c:ptCount val="1"/>
                <c:pt idx="0">
                  <c:v>Δημόσια Δαπάνη</c:v>
                </c:pt>
              </c:strCache>
            </c:strRef>
          </c:tx>
          <c:spPr>
            <a:gradFill rotWithShape="1">
              <a:gsLst>
                <a:gs pos="0">
                  <a:schemeClr val="accent6">
                    <a:satMod val="103000"/>
                    <a:lumMod val="102000"/>
                    <a:tint val="94000"/>
                  </a:schemeClr>
                </a:gs>
                <a:gs pos="50000">
                  <a:schemeClr val="accent6">
                    <a:satMod val="110000"/>
                    <a:lumMod val="100000"/>
                    <a:shade val="100000"/>
                  </a:schemeClr>
                </a:gs>
                <a:gs pos="100000">
                  <a:schemeClr val="accent6">
                    <a:lumMod val="99000"/>
                    <a:satMod val="120000"/>
                    <a:shade val="78000"/>
                  </a:schemeClr>
                </a:gs>
              </a:gsLst>
              <a:lin ang="5400000" scaled="0"/>
            </a:gradFill>
            <a:ln>
              <a:noFill/>
            </a:ln>
            <a:effectLst>
              <a:outerShdw blurRad="57150" dist="19050" dir="5400000" algn="ctr" rotWithShape="0">
                <a:srgbClr val="000000">
                  <a:alpha val="63000"/>
                </a:srgbClr>
              </a:outerShdw>
            </a:effectLst>
            <a:scene3d>
              <a:camera prst="orthographicFront">
                <a:rot lat="0" lon="0" rev="0"/>
              </a:camera>
              <a:lightRig rig="threePt" dir="tl">
                <a:rot lat="0" lon="0" rev="1200000"/>
              </a:lightRig>
            </a:scene3d>
            <a:sp3d>
              <a:bevelT w="38100" h="50800"/>
            </a:sp3d>
          </c:spPr>
          <c:invertIfNegative val="0"/>
          <c:dLbls>
            <c:dLbl>
              <c:idx val="0"/>
              <c:layout>
                <c:manualLayout>
                  <c:x val="0"/>
                  <c:y val="5.6157650894354857E-2"/>
                </c:manualLayout>
              </c:layout>
              <c:dLblPos val="outEnd"/>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0-1EA8-4E56-BD29-0DEF5F3B5A5A}"/>
                </c:ext>
              </c:extLst>
            </c:dLbl>
            <c:dLbl>
              <c:idx val="1"/>
              <c:layout>
                <c:manualLayout>
                  <c:x val="0"/>
                  <c:y val="8.8215242712365818E-2"/>
                </c:manualLayout>
              </c:layout>
              <c:dLblPos val="outEnd"/>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6-1EA8-4E56-BD29-0DEF5F3B5A5A}"/>
                </c:ext>
              </c:extLst>
            </c:dLbl>
            <c:dLbl>
              <c:idx val="2"/>
              <c:layout>
                <c:manualLayout>
                  <c:x val="6.3913826045185482E-3"/>
                  <c:y val="0.16078160203534086"/>
                </c:manualLayout>
              </c:layout>
              <c:dLblPos val="outEnd"/>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7-1EA8-4E56-BD29-0DEF5F3B5A5A}"/>
                </c:ext>
              </c:extLst>
            </c:dLbl>
            <c:spPr>
              <a:noFill/>
              <a:ln>
                <a:noFill/>
              </a:ln>
              <a:effectLst/>
            </c:spPr>
            <c:txPr>
              <a:bodyPr rot="0" spcFirstLastPara="1" vertOverflow="ellipsis" vert="horz" wrap="square" lIns="38100" tIns="19050" rIns="38100" bIns="19050" anchor="ctr" anchorCtr="1">
                <a:spAutoFit/>
              </a:bodyPr>
              <a:lstStyle/>
              <a:p>
                <a:pPr>
                  <a:defRPr sz="1200" b="1" i="0" u="none" strike="noStrike" kern="1200" baseline="0">
                    <a:solidFill>
                      <a:sysClr val="windowText" lastClr="000000"/>
                    </a:solidFill>
                    <a:latin typeface="Calibri" panose="020F0502020204030204" pitchFamily="34" charset="0"/>
                    <a:ea typeface="+mn-ea"/>
                    <a:cs typeface="Calibri" panose="020F0502020204030204" pitchFamily="34" charset="0"/>
                  </a:defRPr>
                </a:pPr>
                <a:endParaRPr lang="el-GR"/>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'ΣΠ4.2 (2)'!$A$2:$A$6</c:f>
              <c:strCache>
                <c:ptCount val="5"/>
                <c:pt idx="0">
                  <c:v>ESO4.1</c:v>
                </c:pt>
                <c:pt idx="1">
                  <c:v>ESO4.3</c:v>
                </c:pt>
                <c:pt idx="2">
                  <c:v>ESO4.4</c:v>
                </c:pt>
                <c:pt idx="3">
                  <c:v>ESO4.6</c:v>
                </c:pt>
                <c:pt idx="4">
                  <c:v>ESO4.8</c:v>
                </c:pt>
              </c:strCache>
            </c:strRef>
          </c:cat>
          <c:val>
            <c:numRef>
              <c:f>'ΣΠ4.2 (2)'!$B$2:$B$6</c:f>
              <c:numCache>
                <c:formatCode>#,##0\ "€"</c:formatCode>
                <c:ptCount val="5"/>
                <c:pt idx="0">
                  <c:v>7279076</c:v>
                </c:pt>
                <c:pt idx="1">
                  <c:v>1176471</c:v>
                </c:pt>
                <c:pt idx="2">
                  <c:v>2941177</c:v>
                </c:pt>
                <c:pt idx="3">
                  <c:v>5146706</c:v>
                </c:pt>
                <c:pt idx="4" formatCode="#,##0">
                  <c:v>7352941</c:v>
                </c:pt>
              </c:numCache>
            </c:numRef>
          </c:val>
          <c:extLst>
            <c:ext xmlns:c16="http://schemas.microsoft.com/office/drawing/2014/chart" uri="{C3380CC4-5D6E-409C-BE32-E72D297353CC}">
              <c16:uniqueId val="{00000001-1EA8-4E56-BD29-0DEF5F3B5A5A}"/>
            </c:ext>
          </c:extLst>
        </c:ser>
        <c:dLbls>
          <c:showLegendKey val="0"/>
          <c:showVal val="0"/>
          <c:showCatName val="0"/>
          <c:showSerName val="0"/>
          <c:showPercent val="0"/>
          <c:showBubbleSize val="0"/>
        </c:dLbls>
        <c:gapWidth val="59"/>
        <c:overlap val="67"/>
        <c:axId val="1731497584"/>
        <c:axId val="1731559712"/>
      </c:barChart>
      <c:lineChart>
        <c:grouping val="standard"/>
        <c:varyColors val="0"/>
        <c:ser>
          <c:idx val="1"/>
          <c:order val="1"/>
          <c:tx>
            <c:strRef>
              <c:f>'ΣΠ4.2 (2)'!$C$1</c:f>
              <c:strCache>
                <c:ptCount val="1"/>
                <c:pt idx="0">
                  <c:v>% Κατανομή του ΣΠ4 (ΕΚΤ+)</c:v>
                </c:pt>
              </c:strCache>
            </c:strRef>
          </c:tx>
          <c:spPr>
            <a:ln w="34925" cap="rnd">
              <a:solidFill>
                <a:srgbClr val="FFFF00"/>
              </a:solidFill>
              <a:round/>
            </a:ln>
            <a:effectLst>
              <a:outerShdw blurRad="57150" dist="19050" dir="5400000" algn="ctr" rotWithShape="0">
                <a:srgbClr val="000000">
                  <a:alpha val="63000"/>
                </a:srgbClr>
              </a:outerShdw>
            </a:effectLst>
          </c:spPr>
          <c:marker>
            <c:symbol val="none"/>
          </c:marker>
          <c:dLbls>
            <c:dLbl>
              <c:idx val="1"/>
              <c:layout>
                <c:manualLayout>
                  <c:x val="-2.5297098279381744E-2"/>
                  <c:y val="-8.2793941011610833E-2"/>
                </c:manualLayout>
              </c:layout>
              <c:spPr>
                <a:noFill/>
                <a:ln>
                  <a:noFill/>
                </a:ln>
                <a:effectLst/>
              </c:spPr>
              <c:txPr>
                <a:bodyPr rot="0" spcFirstLastPara="1" vertOverflow="ellipsis" vert="horz" wrap="square" lIns="38100" tIns="19050" rIns="38100" bIns="19050" anchor="ctr" anchorCtr="1">
                  <a:spAutoFit/>
                </a:bodyPr>
                <a:lstStyle/>
                <a:p>
                  <a:pPr>
                    <a:defRPr sz="1400" b="1"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2-1EA8-4E56-BD29-0DEF5F3B5A5A}"/>
                </c:ext>
              </c:extLst>
            </c:dLbl>
            <c:dLbl>
              <c:idx val="2"/>
              <c:layout>
                <c:manualLayout>
                  <c:x val="-2.8383518032468219E-2"/>
                  <c:y val="-8.6717355951974995E-2"/>
                </c:manualLayout>
              </c:layout>
              <c:spPr>
                <a:noFill/>
                <a:ln>
                  <a:noFill/>
                </a:ln>
                <a:effectLst/>
              </c:spPr>
              <c:txPr>
                <a:bodyPr rot="0" spcFirstLastPara="1" vertOverflow="ellipsis" vert="horz" wrap="square" lIns="38100" tIns="19050" rIns="38100" bIns="19050" anchor="ctr" anchorCtr="1">
                  <a:spAutoFit/>
                </a:bodyPr>
                <a:lstStyle/>
                <a:p>
                  <a:pPr>
                    <a:defRPr sz="1400" b="1"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3-1EA8-4E56-BD29-0DEF5F3B5A5A}"/>
                </c:ext>
              </c:extLst>
            </c:dLbl>
            <c:spPr>
              <a:noFill/>
              <a:ln>
                <a:noFill/>
              </a:ln>
              <a:effectLst/>
            </c:spPr>
            <c:txPr>
              <a:bodyPr rot="0" spcFirstLastPara="1" vertOverflow="ellipsis" vert="horz" wrap="square" lIns="38100" tIns="19050" rIns="38100" bIns="19050" anchor="ctr" anchorCtr="1">
                <a:spAutoFit/>
              </a:bodyPr>
              <a:lstStyle/>
              <a:p>
                <a:pPr>
                  <a:defRPr sz="1400" b="1" i="0" u="none" strike="noStrike" kern="1200" baseline="0">
                    <a:solidFill>
                      <a:srgbClr val="FFFF00"/>
                    </a:solidFill>
                    <a:latin typeface="Calibri" panose="020F0502020204030204" pitchFamily="34" charset="0"/>
                    <a:ea typeface="+mn-ea"/>
                    <a:cs typeface="Calibri" panose="020F0502020204030204" pitchFamily="34" charset="0"/>
                  </a:defRPr>
                </a:pPr>
                <a:endParaRPr lang="el-GR"/>
              </a:p>
            </c:txPr>
            <c:dLblPos val="t"/>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'ΣΠ4.2 (2)'!$A$2:$A$6</c:f>
              <c:strCache>
                <c:ptCount val="5"/>
                <c:pt idx="0">
                  <c:v>ESO4.1</c:v>
                </c:pt>
                <c:pt idx="1">
                  <c:v>ESO4.3</c:v>
                </c:pt>
                <c:pt idx="2">
                  <c:v>ESO4.4</c:v>
                </c:pt>
                <c:pt idx="3">
                  <c:v>ESO4.6</c:v>
                </c:pt>
                <c:pt idx="4">
                  <c:v>ESO4.8</c:v>
                </c:pt>
              </c:strCache>
            </c:strRef>
          </c:cat>
          <c:val>
            <c:numRef>
              <c:f>'ΣΠ4.2 (2)'!$C$2:$C$6</c:f>
              <c:numCache>
                <c:formatCode>0.0%</c:formatCode>
                <c:ptCount val="5"/>
                <c:pt idx="0">
                  <c:v>6.7340095124777885E-2</c:v>
                </c:pt>
                <c:pt idx="1">
                  <c:v>1.0883753521950116E-2</c:v>
                </c:pt>
                <c:pt idx="2">
                  <c:v>2.7209379179281661E-2</c:v>
                </c:pt>
                <c:pt idx="3">
                  <c:v>4.7613140956251188E-2</c:v>
                </c:pt>
                <c:pt idx="4">
                  <c:v>6.8023434071423278E-2</c:v>
                </c:pt>
              </c:numCache>
            </c:numRef>
          </c:val>
          <c:smooth val="0"/>
          <c:extLst>
            <c:ext xmlns:c16="http://schemas.microsoft.com/office/drawing/2014/chart" uri="{C3380CC4-5D6E-409C-BE32-E72D297353CC}">
              <c16:uniqueId val="{00000004-1EA8-4E56-BD29-0DEF5F3B5A5A}"/>
            </c:ext>
          </c:extLst>
        </c:ser>
        <c:dLbls>
          <c:showLegendKey val="0"/>
          <c:showVal val="0"/>
          <c:showCatName val="0"/>
          <c:showSerName val="0"/>
          <c:showPercent val="0"/>
          <c:showBubbleSize val="0"/>
        </c:dLbls>
        <c:marker val="1"/>
        <c:smooth val="0"/>
        <c:axId val="1254447744"/>
        <c:axId val="1731561376"/>
      </c:lineChart>
      <c:catAx>
        <c:axId val="1731497584"/>
        <c:scaling>
          <c:orientation val="minMax"/>
        </c:scaling>
        <c:delete val="0"/>
        <c:axPos val="b"/>
        <c:numFmt formatCode="General" sourceLinked="1"/>
        <c:majorTickMark val="none"/>
        <c:minorTickMark val="none"/>
        <c:tickLblPos val="nextTo"/>
        <c:spPr>
          <a:noFill/>
          <a:ln w="12700" cap="flat" cmpd="sng" algn="ctr">
            <a:solidFill>
              <a:schemeClr val="tx1">
                <a:lumMod val="15000"/>
                <a:lumOff val="85000"/>
              </a:schemeClr>
            </a:solidFill>
            <a:round/>
          </a:ln>
          <a:effectLst/>
        </c:spPr>
        <c:txPr>
          <a:bodyPr rot="-60000000" spcFirstLastPara="1" vertOverflow="ellipsis" vert="horz" wrap="square" anchor="ctr" anchorCtr="1"/>
          <a:lstStyle/>
          <a:p>
            <a:pPr>
              <a:defRPr sz="16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559712"/>
        <c:crosses val="autoZero"/>
        <c:auto val="1"/>
        <c:lblAlgn val="ctr"/>
        <c:lblOffset val="100"/>
        <c:noMultiLvlLbl val="0"/>
      </c:catAx>
      <c:valAx>
        <c:axId val="1731559712"/>
        <c:scaling>
          <c:orientation val="minMax"/>
        </c:scaling>
        <c:delete val="0"/>
        <c:axPos val="l"/>
        <c:majorGridlines>
          <c:spPr>
            <a:ln w="9525" cap="flat" cmpd="sng" algn="ctr">
              <a:solidFill>
                <a:schemeClr val="tx1">
                  <a:lumMod val="15000"/>
                  <a:lumOff val="85000"/>
                </a:schemeClr>
              </a:solidFill>
              <a:round/>
            </a:ln>
            <a:effectLst/>
          </c:spPr>
        </c:majorGridlines>
        <c:numFmt formatCode="#,##0\ &quot;€&quot;"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497584"/>
        <c:crosses val="autoZero"/>
        <c:crossBetween val="between"/>
      </c:valAx>
      <c:valAx>
        <c:axId val="1731561376"/>
        <c:scaling>
          <c:orientation val="minMax"/>
        </c:scaling>
        <c:delete val="0"/>
        <c:axPos val="r"/>
        <c:numFmt formatCode="0.0%"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254447744"/>
        <c:crosses val="max"/>
        <c:crossBetween val="between"/>
        <c:majorUnit val="0.1"/>
      </c:valAx>
      <c:catAx>
        <c:axId val="1254447744"/>
        <c:scaling>
          <c:orientation val="minMax"/>
        </c:scaling>
        <c:delete val="1"/>
        <c:axPos val="b"/>
        <c:numFmt formatCode="General" sourceLinked="1"/>
        <c:majorTickMark val="none"/>
        <c:minorTickMark val="none"/>
        <c:tickLblPos val="nextTo"/>
        <c:crossAx val="1731561376"/>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6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hart8.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400" b="0" i="0" u="none" strike="noStrike" kern="1200" baseline="0">
                <a:solidFill>
                  <a:schemeClr val="accent2">
                    <a:lumMod val="50000"/>
                  </a:schemeClr>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r>
              <a:rPr lang="el-GR" sz="2400" b="0" dirty="0">
                <a:solidFill>
                  <a:schemeClr val="accent2">
                    <a:lumMod val="50000"/>
                  </a:schemeClr>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Προτεραιότητα 4.2 / ΣΠ4</a:t>
            </a:r>
            <a:r>
              <a:rPr lang="el-GR" sz="2400" b="0" baseline="0" dirty="0">
                <a:solidFill>
                  <a:schemeClr val="accent2">
                    <a:lumMod val="50000"/>
                  </a:schemeClr>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a:t>
            </a:r>
            <a:r>
              <a:rPr lang="el-GR" sz="2400" b="1" baseline="0"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(ΕΚΤ+)</a:t>
            </a:r>
            <a:endParaRPr lang="en-US" sz="2400" b="1"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c:rich>
      </c:tx>
      <c:layout>
        <c:manualLayout>
          <c:xMode val="edge"/>
          <c:yMode val="edge"/>
          <c:x val="4.5328813856713147E-2"/>
          <c:y val="3.1351893654376725E-2"/>
        </c:manualLayout>
      </c:layout>
      <c:overlay val="0"/>
      <c:spPr>
        <a:noFill/>
        <a:ln>
          <a:noFill/>
        </a:ln>
        <a:effectLst/>
      </c:spPr>
      <c:txPr>
        <a:bodyPr rot="0" spcFirstLastPara="1" vertOverflow="ellipsis" vert="horz" wrap="square" anchor="ctr" anchorCtr="1"/>
        <a:lstStyle/>
        <a:p>
          <a:pPr>
            <a:defRPr sz="2400" b="0" i="0" u="none" strike="noStrike" kern="1200" baseline="0">
              <a:solidFill>
                <a:schemeClr val="accent2">
                  <a:lumMod val="50000"/>
                </a:schemeClr>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endParaRPr lang="el-GR"/>
        </a:p>
      </c:txPr>
    </c:title>
    <c:autoTitleDeleted val="0"/>
    <c:plotArea>
      <c:layout>
        <c:manualLayout>
          <c:layoutTarget val="inner"/>
          <c:xMode val="edge"/>
          <c:yMode val="edge"/>
          <c:x val="0.1598637324857006"/>
          <c:y val="0.20118614980819702"/>
          <c:w val="0.74561070883727476"/>
          <c:h val="0.58484151019584085"/>
        </c:manualLayout>
      </c:layout>
      <c:barChart>
        <c:barDir val="col"/>
        <c:grouping val="clustered"/>
        <c:varyColors val="0"/>
        <c:ser>
          <c:idx val="0"/>
          <c:order val="0"/>
          <c:tx>
            <c:strRef>
              <c:f>'ΣΠ4.2 (2)'!$B$1</c:f>
              <c:strCache>
                <c:ptCount val="1"/>
                <c:pt idx="0">
                  <c:v>Δημόσια Δαπάνη</c:v>
                </c:pt>
              </c:strCache>
            </c:strRef>
          </c:tx>
          <c:spPr>
            <a:gradFill rotWithShape="1">
              <a:gsLst>
                <a:gs pos="0">
                  <a:schemeClr val="accent6">
                    <a:satMod val="103000"/>
                    <a:lumMod val="102000"/>
                    <a:tint val="94000"/>
                  </a:schemeClr>
                </a:gs>
                <a:gs pos="50000">
                  <a:schemeClr val="accent6">
                    <a:satMod val="110000"/>
                    <a:lumMod val="100000"/>
                    <a:shade val="100000"/>
                  </a:schemeClr>
                </a:gs>
                <a:gs pos="100000">
                  <a:schemeClr val="accent6">
                    <a:lumMod val="99000"/>
                    <a:satMod val="120000"/>
                    <a:shade val="78000"/>
                  </a:schemeClr>
                </a:gs>
              </a:gsLst>
              <a:lin ang="5400000" scaled="0"/>
            </a:gradFill>
            <a:ln>
              <a:noFill/>
            </a:ln>
            <a:effectLst>
              <a:outerShdw blurRad="57150" dist="19050" dir="5400000" algn="ctr" rotWithShape="0">
                <a:srgbClr val="000000">
                  <a:alpha val="63000"/>
                </a:srgbClr>
              </a:outerShdw>
            </a:effectLst>
            <a:scene3d>
              <a:camera prst="orthographicFront">
                <a:rot lat="0" lon="0" rev="0"/>
              </a:camera>
              <a:lightRig rig="threePt" dir="tl">
                <a:rot lat="0" lon="0" rev="1200000"/>
              </a:lightRig>
            </a:scene3d>
            <a:sp3d>
              <a:bevelT w="38100" h="50800"/>
            </a:sp3d>
          </c:spPr>
          <c:invertIfNegative val="0"/>
          <c:dLbls>
            <c:spPr>
              <a:noFill/>
              <a:ln>
                <a:noFill/>
              </a:ln>
              <a:effectLst/>
            </c:spPr>
            <c:txPr>
              <a:bodyPr rot="0" spcFirstLastPara="1" vertOverflow="ellipsis" vert="horz" wrap="square" lIns="38100" tIns="19050" rIns="38100" bIns="19050" anchor="ctr" anchorCtr="1">
                <a:spAutoFit/>
              </a:bodyPr>
              <a:lstStyle/>
              <a:p>
                <a:pPr>
                  <a:defRPr sz="1200" b="1" i="0" u="none" strike="noStrike" kern="1200" baseline="0">
                    <a:solidFill>
                      <a:sysClr val="windowText" lastClr="000000"/>
                    </a:solidFill>
                    <a:latin typeface="Calibri" panose="020F0502020204030204" pitchFamily="34" charset="0"/>
                    <a:ea typeface="+mn-ea"/>
                    <a:cs typeface="Calibri" panose="020F0502020204030204" pitchFamily="34" charset="0"/>
                  </a:defRPr>
                </a:pPr>
                <a:endParaRPr lang="el-GR"/>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'ΣΠ4.2 (2)'!$A$7:$A$10</c:f>
              <c:strCache>
                <c:ptCount val="4"/>
                <c:pt idx="0">
                  <c:v>ESO4.9</c:v>
                </c:pt>
                <c:pt idx="1">
                  <c:v>ESO4.10</c:v>
                </c:pt>
                <c:pt idx="2">
                  <c:v>ESO4.11</c:v>
                </c:pt>
                <c:pt idx="3">
                  <c:v>ESO4.12</c:v>
                </c:pt>
              </c:strCache>
            </c:strRef>
          </c:cat>
          <c:val>
            <c:numRef>
              <c:f>'ΣΠ4.2 (2)'!$B$7:$B$10</c:f>
              <c:numCache>
                <c:formatCode>#,##0\ "€"</c:formatCode>
                <c:ptCount val="4"/>
                <c:pt idx="0" formatCode="#,##0">
                  <c:v>2352942</c:v>
                </c:pt>
                <c:pt idx="1">
                  <c:v>3857646</c:v>
                </c:pt>
                <c:pt idx="2">
                  <c:v>70386931</c:v>
                </c:pt>
                <c:pt idx="3">
                  <c:v>7600344</c:v>
                </c:pt>
              </c:numCache>
            </c:numRef>
          </c:val>
          <c:extLst>
            <c:ext xmlns:c16="http://schemas.microsoft.com/office/drawing/2014/chart" uri="{C3380CC4-5D6E-409C-BE32-E72D297353CC}">
              <c16:uniqueId val="{00000000-A715-43AC-A1A1-6919B089A9B8}"/>
            </c:ext>
          </c:extLst>
        </c:ser>
        <c:dLbls>
          <c:showLegendKey val="0"/>
          <c:showVal val="0"/>
          <c:showCatName val="0"/>
          <c:showSerName val="0"/>
          <c:showPercent val="0"/>
          <c:showBubbleSize val="0"/>
        </c:dLbls>
        <c:gapWidth val="59"/>
        <c:overlap val="67"/>
        <c:axId val="1731497584"/>
        <c:axId val="1731559712"/>
      </c:barChart>
      <c:lineChart>
        <c:grouping val="standard"/>
        <c:varyColors val="0"/>
        <c:ser>
          <c:idx val="1"/>
          <c:order val="1"/>
          <c:tx>
            <c:strRef>
              <c:f>'ΣΠ4.2 (2)'!$C$1</c:f>
              <c:strCache>
                <c:ptCount val="1"/>
                <c:pt idx="0">
                  <c:v>% Κατανομή του ΣΠ4 (ΕΚΤ+)</c:v>
                </c:pt>
              </c:strCache>
            </c:strRef>
          </c:tx>
          <c:spPr>
            <a:ln w="34925" cap="rnd">
              <a:solidFill>
                <a:srgbClr val="FFFF00"/>
              </a:solidFill>
              <a:round/>
            </a:ln>
            <a:effectLst>
              <a:outerShdw blurRad="57150" dist="19050" dir="5400000" algn="ctr" rotWithShape="0">
                <a:srgbClr val="000000">
                  <a:alpha val="63000"/>
                </a:srgbClr>
              </a:outerShdw>
            </a:effectLst>
          </c:spPr>
          <c:marker>
            <c:symbol val="none"/>
          </c:marker>
          <c:dLbls>
            <c:dLbl>
              <c:idx val="0"/>
              <c:layout>
                <c:manualLayout>
                  <c:x val="-2.6840308155925068E-2"/>
                  <c:y val="-6.3176866309790372E-2"/>
                </c:manualLayout>
              </c:layout>
              <c:dLblPos val="r"/>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01-A715-43AC-A1A1-6919B089A9B8}"/>
                </c:ext>
              </c:extLst>
            </c:dLbl>
            <c:spPr>
              <a:noFill/>
              <a:ln>
                <a:noFill/>
              </a:ln>
              <a:effectLst/>
            </c:spPr>
            <c:txPr>
              <a:bodyPr rot="0" spcFirstLastPara="1" vertOverflow="ellipsis" vert="horz" wrap="square" lIns="38100" tIns="19050" rIns="38100" bIns="19050" anchor="ctr" anchorCtr="1">
                <a:spAutoFit/>
              </a:bodyPr>
              <a:lstStyle/>
              <a:p>
                <a:pPr>
                  <a:defRPr sz="1400" b="1"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t"/>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'ΣΠ4.2 (2)'!$A$7:$A$10</c:f>
              <c:strCache>
                <c:ptCount val="4"/>
                <c:pt idx="0">
                  <c:v>ESO4.9</c:v>
                </c:pt>
                <c:pt idx="1">
                  <c:v>ESO4.10</c:v>
                </c:pt>
                <c:pt idx="2">
                  <c:v>ESO4.11</c:v>
                </c:pt>
                <c:pt idx="3">
                  <c:v>ESO4.12</c:v>
                </c:pt>
              </c:strCache>
            </c:strRef>
          </c:cat>
          <c:val>
            <c:numRef>
              <c:f>'ΣΠ4.2 (2)'!$C$7:$C$10</c:f>
              <c:numCache>
                <c:formatCode>0.0%</c:formatCode>
                <c:ptCount val="4"/>
                <c:pt idx="0">
                  <c:v>2.1767507043900233E-2</c:v>
                </c:pt>
                <c:pt idx="1">
                  <c:v>3.5687805512364335E-2</c:v>
                </c:pt>
                <c:pt idx="2">
                  <c:v>0.65116267903799563</c:v>
                </c:pt>
                <c:pt idx="3">
                  <c:v>7.0312205552055626E-2</c:v>
                </c:pt>
              </c:numCache>
            </c:numRef>
          </c:val>
          <c:smooth val="0"/>
          <c:extLst>
            <c:ext xmlns:c16="http://schemas.microsoft.com/office/drawing/2014/chart" uri="{C3380CC4-5D6E-409C-BE32-E72D297353CC}">
              <c16:uniqueId val="{00000002-A715-43AC-A1A1-6919B089A9B8}"/>
            </c:ext>
          </c:extLst>
        </c:ser>
        <c:dLbls>
          <c:showLegendKey val="0"/>
          <c:showVal val="0"/>
          <c:showCatName val="0"/>
          <c:showSerName val="0"/>
          <c:showPercent val="0"/>
          <c:showBubbleSize val="0"/>
        </c:dLbls>
        <c:marker val="1"/>
        <c:smooth val="0"/>
        <c:axId val="1254447744"/>
        <c:axId val="1731561376"/>
      </c:lineChart>
      <c:catAx>
        <c:axId val="1731497584"/>
        <c:scaling>
          <c:orientation val="minMax"/>
        </c:scaling>
        <c:delete val="0"/>
        <c:axPos val="b"/>
        <c:numFmt formatCode="General" sourceLinked="1"/>
        <c:majorTickMark val="none"/>
        <c:minorTickMark val="none"/>
        <c:tickLblPos val="nextTo"/>
        <c:spPr>
          <a:noFill/>
          <a:ln w="12700" cap="flat" cmpd="sng" algn="ctr">
            <a:solidFill>
              <a:schemeClr val="tx1">
                <a:lumMod val="15000"/>
                <a:lumOff val="85000"/>
              </a:schemeClr>
            </a:solidFill>
            <a:round/>
          </a:ln>
          <a:effectLst/>
        </c:spPr>
        <c:txPr>
          <a:bodyPr rot="-60000000" spcFirstLastPara="1" vertOverflow="ellipsis" vert="horz" wrap="square" anchor="ctr" anchorCtr="1"/>
          <a:lstStyle/>
          <a:p>
            <a:pPr>
              <a:defRPr sz="16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559712"/>
        <c:crosses val="autoZero"/>
        <c:auto val="1"/>
        <c:lblAlgn val="ctr"/>
        <c:lblOffset val="100"/>
        <c:noMultiLvlLbl val="0"/>
      </c:catAx>
      <c:valAx>
        <c:axId val="1731559712"/>
        <c:scaling>
          <c:orientation val="minMax"/>
        </c:scaling>
        <c:delete val="0"/>
        <c:axPos val="l"/>
        <c:majorGridlines>
          <c:spPr>
            <a:ln w="9525" cap="flat" cmpd="sng" algn="ctr">
              <a:solidFill>
                <a:schemeClr val="tx1">
                  <a:lumMod val="15000"/>
                  <a:lumOff val="85000"/>
                </a:schemeClr>
              </a:solidFill>
              <a:round/>
            </a:ln>
            <a:effectLst/>
          </c:spPr>
        </c:majorGridlines>
        <c:numFmt formatCode="#,##0"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497584"/>
        <c:crosses val="autoZero"/>
        <c:crossBetween val="between"/>
      </c:valAx>
      <c:valAx>
        <c:axId val="1731561376"/>
        <c:scaling>
          <c:orientation val="minMax"/>
        </c:scaling>
        <c:delete val="0"/>
        <c:axPos val="r"/>
        <c:numFmt formatCode="0.0%"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mn-lt"/>
                <a:ea typeface="+mn-ea"/>
                <a:cs typeface="+mn-cs"/>
              </a:defRPr>
            </a:pPr>
            <a:endParaRPr lang="el-GR"/>
          </a:p>
        </c:txPr>
        <c:crossAx val="1254447744"/>
        <c:crosses val="max"/>
        <c:crossBetween val="between"/>
        <c:majorUnit val="0.1"/>
      </c:valAx>
      <c:catAx>
        <c:axId val="1254447744"/>
        <c:scaling>
          <c:orientation val="minMax"/>
        </c:scaling>
        <c:delete val="1"/>
        <c:axPos val="b"/>
        <c:numFmt formatCode="General" sourceLinked="1"/>
        <c:majorTickMark val="none"/>
        <c:minorTickMark val="none"/>
        <c:tickLblPos val="nextTo"/>
        <c:crossAx val="1731561376"/>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6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hart9.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l-GR"/>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2400" b="0" i="0" u="none" strike="noStrike" kern="1200" baseline="0">
                <a:solidFill>
                  <a:schemeClr val="tx2"/>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r>
              <a:rPr lang="el-GR" sz="2400" b="0"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Προτεραιότητα 5 / ΣΠ5</a:t>
            </a:r>
            <a:r>
              <a:rPr lang="el-GR" sz="2400" b="0" baseline="0"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a:t>
            </a:r>
            <a:r>
              <a:rPr lang="el-GR" sz="2400" b="1" baseline="0"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(ΕΤΠΑ)</a:t>
            </a:r>
            <a:endParaRPr lang="en-US" sz="2400" b="1" dirty="0">
              <a:solidFill>
                <a:srgbClr val="C00000"/>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c:rich>
      </c:tx>
      <c:layout>
        <c:manualLayout>
          <c:xMode val="edge"/>
          <c:yMode val="edge"/>
          <c:x val="2.7887139107611553E-2"/>
          <c:y val="2.0296914868939923E-2"/>
        </c:manualLayout>
      </c:layout>
      <c:overlay val="0"/>
      <c:spPr>
        <a:noFill/>
        <a:ln>
          <a:noFill/>
        </a:ln>
        <a:effectLst/>
      </c:spPr>
      <c:txPr>
        <a:bodyPr rot="0" spcFirstLastPara="1" vertOverflow="ellipsis" vert="horz" wrap="square" anchor="ctr" anchorCtr="1"/>
        <a:lstStyle/>
        <a:p>
          <a:pPr>
            <a:defRPr sz="2400" b="0" i="0" u="none" strike="noStrike" kern="1200" baseline="0">
              <a:solidFill>
                <a:schemeClr val="tx2"/>
              </a:solidFill>
              <a:effectLst>
                <a:outerShdw blurRad="38100" dist="38100" dir="2700000" algn="tl">
                  <a:srgbClr val="000000">
                    <a:alpha val="43137"/>
                  </a:srgbClr>
                </a:outerShdw>
              </a:effectLst>
              <a:latin typeface="Calibri" panose="020F0502020204030204" pitchFamily="34" charset="0"/>
              <a:ea typeface="+mn-ea"/>
              <a:cs typeface="Calibri" panose="020F0502020204030204" pitchFamily="34" charset="0"/>
            </a:defRPr>
          </a:pPr>
          <a:endParaRPr lang="el-GR"/>
        </a:p>
      </c:txPr>
    </c:title>
    <c:autoTitleDeleted val="0"/>
    <c:plotArea>
      <c:layout>
        <c:manualLayout>
          <c:layoutTarget val="inner"/>
          <c:xMode val="edge"/>
          <c:yMode val="edge"/>
          <c:x val="0.1598637324857006"/>
          <c:y val="0.20118614980819702"/>
          <c:w val="0.74561070883727476"/>
          <c:h val="0.58484151019584085"/>
        </c:manualLayout>
      </c:layout>
      <c:barChart>
        <c:barDir val="col"/>
        <c:grouping val="clustered"/>
        <c:varyColors val="0"/>
        <c:ser>
          <c:idx val="0"/>
          <c:order val="0"/>
          <c:tx>
            <c:strRef>
              <c:f>ΣΠ5!$B$1</c:f>
              <c:strCache>
                <c:ptCount val="1"/>
                <c:pt idx="0">
                  <c:v>Δημόσια Δαπάνη</c:v>
                </c:pt>
              </c:strCache>
            </c:strRef>
          </c:tx>
          <c:spPr>
            <a:gradFill rotWithShape="1">
              <a:gsLst>
                <a:gs pos="0">
                  <a:schemeClr val="accent1">
                    <a:tint val="98000"/>
                    <a:lumMod val="110000"/>
                  </a:schemeClr>
                </a:gs>
                <a:gs pos="84000">
                  <a:schemeClr val="accent1">
                    <a:shade val="90000"/>
                    <a:lumMod val="88000"/>
                  </a:schemeClr>
                </a:gs>
              </a:gsLst>
              <a:lin ang="5400000" scaled="0"/>
            </a:gradFill>
            <a:ln>
              <a:noFill/>
            </a:ln>
            <a:effectLst>
              <a:outerShdw blurRad="57150" dist="19050" dir="5400000" algn="ctr" rotWithShape="0">
                <a:srgbClr val="000000">
                  <a:alpha val="63000"/>
                </a:srgbClr>
              </a:outerShdw>
            </a:effectLst>
            <a:scene3d>
              <a:camera prst="orthographicFront">
                <a:rot lat="0" lon="0" rev="0"/>
              </a:camera>
              <a:lightRig rig="threePt" dir="tl">
                <a:rot lat="0" lon="0" rev="1200000"/>
              </a:lightRig>
            </a:scene3d>
            <a:sp3d>
              <a:bevelT w="38100" h="50800"/>
            </a:sp3d>
          </c:spPr>
          <c:invertIfNegative val="0"/>
          <c:dLbls>
            <c:spPr>
              <a:noFill/>
              <a:ln>
                <a:noFill/>
              </a:ln>
              <a:effectLst/>
            </c:spPr>
            <c:txPr>
              <a:bodyPr rot="0" spcFirstLastPara="1" vertOverflow="ellipsis" vert="horz" wrap="square" lIns="38100" tIns="19050" rIns="38100" bIns="19050" anchor="ctr" anchorCtr="1">
                <a:spAutoFit/>
              </a:bodyPr>
              <a:lstStyle/>
              <a:p>
                <a:pPr>
                  <a:defRPr sz="1600" b="1" i="0" u="none" strike="noStrike" kern="1200" baseline="0">
                    <a:solidFill>
                      <a:schemeClr val="bg1"/>
                    </a:solidFill>
                    <a:latin typeface="Calibri" panose="020F0502020204030204" pitchFamily="34" charset="0"/>
                    <a:ea typeface="+mn-ea"/>
                    <a:cs typeface="Calibri" panose="020F0502020204030204" pitchFamily="34" charset="0"/>
                  </a:defRPr>
                </a:pPr>
                <a:endParaRPr lang="el-GR"/>
              </a:p>
            </c:txPr>
            <c:dLblPos val="ctr"/>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ΣΠ5!$A$2:$A$3</c:f>
              <c:strCache>
                <c:ptCount val="2"/>
                <c:pt idx="0">
                  <c:v>RSO5.1</c:v>
                </c:pt>
                <c:pt idx="1">
                  <c:v>RSO5.2</c:v>
                </c:pt>
              </c:strCache>
            </c:strRef>
          </c:cat>
          <c:val>
            <c:numRef>
              <c:f>ΣΠ5!$B$2:$B$3</c:f>
              <c:numCache>
                <c:formatCode>#,##0\ "€"</c:formatCode>
                <c:ptCount val="2"/>
                <c:pt idx="0">
                  <c:v>55112021</c:v>
                </c:pt>
                <c:pt idx="1">
                  <c:v>21189496</c:v>
                </c:pt>
              </c:numCache>
            </c:numRef>
          </c:val>
          <c:extLst>
            <c:ext xmlns:c16="http://schemas.microsoft.com/office/drawing/2014/chart" uri="{C3380CC4-5D6E-409C-BE32-E72D297353CC}">
              <c16:uniqueId val="{00000000-395F-4796-8921-5EFC494E7837}"/>
            </c:ext>
          </c:extLst>
        </c:ser>
        <c:dLbls>
          <c:showLegendKey val="0"/>
          <c:showVal val="0"/>
          <c:showCatName val="0"/>
          <c:showSerName val="0"/>
          <c:showPercent val="0"/>
          <c:showBubbleSize val="0"/>
        </c:dLbls>
        <c:gapWidth val="59"/>
        <c:overlap val="67"/>
        <c:axId val="1731497584"/>
        <c:axId val="1731559712"/>
      </c:barChart>
      <c:lineChart>
        <c:grouping val="standard"/>
        <c:varyColors val="0"/>
        <c:ser>
          <c:idx val="1"/>
          <c:order val="1"/>
          <c:tx>
            <c:strRef>
              <c:f>ΣΠ5!$C$1</c:f>
              <c:strCache>
                <c:ptCount val="1"/>
                <c:pt idx="0">
                  <c:v>% Κατανομή του ΣΠ5</c:v>
                </c:pt>
              </c:strCache>
            </c:strRef>
          </c:tx>
          <c:spPr>
            <a:ln w="34925" cap="rnd">
              <a:solidFill>
                <a:schemeClr val="accent3"/>
              </a:solidFill>
              <a:round/>
            </a:ln>
            <a:effectLst>
              <a:outerShdw blurRad="57150" dist="19050" dir="5400000" algn="ctr" rotWithShape="0">
                <a:srgbClr val="000000">
                  <a:alpha val="63000"/>
                </a:srgbClr>
              </a:outerShdw>
            </a:effectLst>
          </c:spPr>
          <c:marker>
            <c:symbol val="none"/>
          </c:marker>
          <c:dPt>
            <c:idx val="1"/>
            <c:marker>
              <c:symbol val="none"/>
            </c:marker>
            <c:bubble3D val="0"/>
            <c:spPr>
              <a:ln w="34925" cap="rnd">
                <a:solidFill>
                  <a:srgbClr val="00B050"/>
                </a:solidFill>
                <a:round/>
              </a:ln>
              <a:effectLst>
                <a:outerShdw blurRad="57150" dist="19050" dir="5400000" algn="ctr" rotWithShape="0">
                  <a:srgbClr val="000000">
                    <a:alpha val="63000"/>
                  </a:srgbClr>
                </a:outerShdw>
              </a:effectLst>
            </c:spPr>
            <c:extLst>
              <c:ext xmlns:c16="http://schemas.microsoft.com/office/drawing/2014/chart" uri="{C3380CC4-5D6E-409C-BE32-E72D297353CC}">
                <c16:uniqueId val="{00000003-395F-4796-8921-5EFC494E7837}"/>
              </c:ext>
            </c:extLst>
          </c:dPt>
          <c:dLbls>
            <c:spPr>
              <a:noFill/>
              <a:ln>
                <a:noFill/>
              </a:ln>
              <a:effectLst/>
            </c:spPr>
            <c:txPr>
              <a:bodyPr rot="0" spcFirstLastPara="1" vertOverflow="ellipsis" vert="horz" wrap="square" lIns="38100" tIns="19050" rIns="38100" bIns="19050" anchor="ctr" anchorCtr="1">
                <a:spAutoFit/>
              </a:bodyPr>
              <a:lstStyle/>
              <a:p>
                <a:pPr>
                  <a:defRPr sz="1600" b="0" i="0" u="none" strike="noStrike" kern="1200" baseline="0">
                    <a:solidFill>
                      <a:schemeClr val="tx2"/>
                    </a:solidFill>
                    <a:latin typeface="Calibri" panose="020F0502020204030204" pitchFamily="34" charset="0"/>
                    <a:ea typeface="+mn-ea"/>
                    <a:cs typeface="Calibri" panose="020F0502020204030204" pitchFamily="34" charset="0"/>
                  </a:defRPr>
                </a:pPr>
                <a:endParaRPr lang="el-GR"/>
              </a:p>
            </c:txPr>
            <c:dLblPos val="t"/>
            <c:showLegendKey val="0"/>
            <c:showVal val="1"/>
            <c:showCatName val="0"/>
            <c:showSerName val="0"/>
            <c:showPercent val="0"/>
            <c:showBubbleSize val="0"/>
            <c:showLeaderLines val="0"/>
            <c:extLs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strRef>
              <c:f>ΣΠ5!$A$2:$A$3</c:f>
              <c:strCache>
                <c:ptCount val="2"/>
                <c:pt idx="0">
                  <c:v>RSO5.1</c:v>
                </c:pt>
                <c:pt idx="1">
                  <c:v>RSO5.2</c:v>
                </c:pt>
              </c:strCache>
            </c:strRef>
          </c:cat>
          <c:val>
            <c:numRef>
              <c:f>ΣΠ5!$C$2:$C$3</c:f>
              <c:numCache>
                <c:formatCode>0.0%</c:formatCode>
                <c:ptCount val="2"/>
                <c:pt idx="0">
                  <c:v>0.72229259871727058</c:v>
                </c:pt>
                <c:pt idx="1">
                  <c:v>0.27770740128272942</c:v>
                </c:pt>
              </c:numCache>
            </c:numRef>
          </c:val>
          <c:smooth val="0"/>
          <c:extLst>
            <c:ext xmlns:c16="http://schemas.microsoft.com/office/drawing/2014/chart" uri="{C3380CC4-5D6E-409C-BE32-E72D297353CC}">
              <c16:uniqueId val="{00000001-395F-4796-8921-5EFC494E7837}"/>
            </c:ext>
          </c:extLst>
        </c:ser>
        <c:dLbls>
          <c:showLegendKey val="0"/>
          <c:showVal val="0"/>
          <c:showCatName val="0"/>
          <c:showSerName val="0"/>
          <c:showPercent val="0"/>
          <c:showBubbleSize val="0"/>
        </c:dLbls>
        <c:marker val="1"/>
        <c:smooth val="0"/>
        <c:axId val="1254447744"/>
        <c:axId val="1731561376"/>
      </c:lineChart>
      <c:catAx>
        <c:axId val="1731497584"/>
        <c:scaling>
          <c:orientation val="minMax"/>
        </c:scaling>
        <c:delete val="0"/>
        <c:axPos val="b"/>
        <c:numFmt formatCode="General" sourceLinked="1"/>
        <c:majorTickMark val="none"/>
        <c:minorTickMark val="none"/>
        <c:tickLblPos val="nextTo"/>
        <c:spPr>
          <a:noFill/>
          <a:ln w="12700" cap="flat" cmpd="sng" algn="ctr">
            <a:solidFill>
              <a:schemeClr val="tx1">
                <a:lumMod val="15000"/>
                <a:lumOff val="85000"/>
              </a:schemeClr>
            </a:solidFill>
            <a:round/>
          </a:ln>
          <a:effectLst/>
        </c:spPr>
        <c:txPr>
          <a:bodyPr rot="-60000000" spcFirstLastPara="1" vertOverflow="ellipsis" vert="horz" wrap="square" anchor="ctr" anchorCtr="1"/>
          <a:lstStyle/>
          <a:p>
            <a:pPr>
              <a:defRPr sz="16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559712"/>
        <c:crosses val="autoZero"/>
        <c:auto val="1"/>
        <c:lblAlgn val="ctr"/>
        <c:lblOffset val="100"/>
        <c:noMultiLvlLbl val="0"/>
      </c:catAx>
      <c:valAx>
        <c:axId val="1731559712"/>
        <c:scaling>
          <c:orientation val="minMax"/>
        </c:scaling>
        <c:delete val="0"/>
        <c:axPos val="l"/>
        <c:majorGridlines>
          <c:spPr>
            <a:ln w="9525" cap="flat" cmpd="sng" algn="ctr">
              <a:solidFill>
                <a:schemeClr val="tx1">
                  <a:lumMod val="15000"/>
                  <a:lumOff val="85000"/>
                </a:schemeClr>
              </a:solidFill>
              <a:round/>
            </a:ln>
            <a:effectLst/>
          </c:spPr>
        </c:majorGridlines>
        <c:numFmt formatCode="#,##0\ &quot;€&quot;"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731497584"/>
        <c:crosses val="autoZero"/>
        <c:crossBetween val="between"/>
      </c:valAx>
      <c:valAx>
        <c:axId val="1731561376"/>
        <c:scaling>
          <c:orientation val="minMax"/>
        </c:scaling>
        <c:delete val="0"/>
        <c:axPos val="r"/>
        <c:numFmt formatCode="0.0%" sourceLinked="1"/>
        <c:majorTickMark val="none"/>
        <c:minorTickMark val="none"/>
        <c:tickLblPos val="nextTo"/>
        <c:spPr>
          <a:noFill/>
          <a:ln>
            <a:noFill/>
          </a:ln>
          <a:effectLst/>
        </c:spPr>
        <c:txPr>
          <a:bodyPr rot="-6000000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crossAx val="1254447744"/>
        <c:crosses val="max"/>
        <c:crossBetween val="between"/>
        <c:majorUnit val="0.1"/>
      </c:valAx>
      <c:catAx>
        <c:axId val="1254447744"/>
        <c:scaling>
          <c:orientation val="minMax"/>
        </c:scaling>
        <c:delete val="1"/>
        <c:axPos val="b"/>
        <c:numFmt formatCode="General" sourceLinked="1"/>
        <c:majorTickMark val="none"/>
        <c:minorTickMark val="none"/>
        <c:tickLblPos val="nextTo"/>
        <c:crossAx val="1731561376"/>
        <c:crosses val="autoZero"/>
        <c:auto val="1"/>
        <c:lblAlgn val="ctr"/>
        <c:lblOffset val="100"/>
        <c:noMultiLvlLbl val="0"/>
      </c:catAx>
      <c:spPr>
        <a:noFill/>
        <a:ln>
          <a:noFill/>
        </a:ln>
        <a:effectLst/>
      </c:spPr>
    </c:plotArea>
    <c:legend>
      <c:legendPos val="b"/>
      <c:overlay val="0"/>
      <c:spPr>
        <a:noFill/>
        <a:ln>
          <a:noFill/>
        </a:ln>
        <a:effectLst/>
      </c:spPr>
      <c:txPr>
        <a:bodyPr rot="0" spcFirstLastPara="1" vertOverflow="ellipsis" vert="horz" wrap="square" anchor="ctr" anchorCtr="1"/>
        <a:lstStyle/>
        <a:p>
          <a:pPr>
            <a:defRPr sz="1400" b="0" i="0" u="none" strike="noStrike" kern="1200" baseline="0">
              <a:solidFill>
                <a:schemeClr val="tx1">
                  <a:lumMod val="65000"/>
                  <a:lumOff val="35000"/>
                </a:schemeClr>
              </a:solidFill>
              <a:latin typeface="Calibri" panose="020F0502020204030204" pitchFamily="34" charset="0"/>
              <a:ea typeface="+mn-ea"/>
              <a:cs typeface="Calibri" panose="020F0502020204030204" pitchFamily="34" charset="0"/>
            </a:defRPr>
          </a:pPr>
          <a:endParaRPr lang="el-GR"/>
        </a:p>
      </c:txPr>
    </c:legend>
    <c:plotVisOnly val="1"/>
    <c:dispBlanksAs val="gap"/>
    <c:showDLblsOverMax val="0"/>
    <c:extLst>
      <c:ext xmlns:c16r3="http://schemas.microsoft.com/office/drawing/2017/03/chart" uri="{56B9EC1D-385E-4148-901F-78D8002777C0}">
        <c16r3:dataDisplayOptions16>
          <c16r3:dispNaAsBlank val="1"/>
        </c16r3:dataDisplayOptions16>
      </c:ext>
    </c:extLst>
  </c:chart>
  <c:spPr>
    <a:noFill/>
    <a:ln w="9525" cap="flat" cmpd="sng" algn="ctr">
      <a:noFill/>
      <a:round/>
    </a:ln>
    <a:effectLst/>
  </c:spPr>
  <c:txPr>
    <a:bodyPr/>
    <a:lstStyle/>
    <a:p>
      <a:pPr>
        <a:defRPr/>
      </a:pPr>
      <a:endParaRPr lang="el-GR"/>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10.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3">
  <a:schemeClr val="accent6"/>
  <a:schemeClr val="accent5"/>
  <a:schemeClr val="accent4"/>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5.xml><?xml version="1.0" encoding="utf-8"?>
<cs:colorStyle xmlns:cs="http://schemas.microsoft.com/office/drawing/2012/chartStyle" xmlns:a="http://schemas.openxmlformats.org/drawingml/2006/main" meth="withinLinear" id="17">
  <a:schemeClr val="accent4"/>
</cs:colorStyle>
</file>

<file path=ppt/charts/colors6.xml><?xml version="1.0" encoding="utf-8"?>
<cs:colorStyle xmlns:cs="http://schemas.microsoft.com/office/drawing/2012/chartStyle" xmlns:a="http://schemas.openxmlformats.org/drawingml/2006/main" meth="cycle" id="12">
  <a:schemeClr val="accent2"/>
  <a:schemeClr val="accent4"/>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7.xml><?xml version="1.0" encoding="utf-8"?>
<cs:colorStyle xmlns:cs="http://schemas.microsoft.com/office/drawing/2012/chartStyle" xmlns:a="http://schemas.openxmlformats.org/drawingml/2006/main" meth="cycle" id="13">
  <a:schemeClr val="accent6"/>
  <a:schemeClr val="accent5"/>
  <a:schemeClr val="accent4"/>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8.xml><?xml version="1.0" encoding="utf-8"?>
<cs:colorStyle xmlns:cs="http://schemas.microsoft.com/office/drawing/2012/chartStyle" xmlns:a="http://schemas.openxmlformats.org/drawingml/2006/main" meth="cycle" id="13">
  <a:schemeClr val="accent6"/>
  <a:schemeClr val="accent5"/>
  <a:schemeClr val="accent4"/>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9.xml><?xml version="1.0" encoding="utf-8"?>
<cs:colorStyle xmlns:cs="http://schemas.microsoft.com/office/drawing/2012/chartStyle" xmlns:a="http://schemas.openxmlformats.org/drawingml/2006/main" meth="cycle" id="11">
  <a:schemeClr val="accent1"/>
  <a:schemeClr val="accent3"/>
  <a:schemeClr val="accent5"/>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67">
  <cs:axisTitle>
    <cs:lnRef idx="0"/>
    <cs:fillRef idx="0"/>
    <cs:effectRef idx="0"/>
    <cs:fontRef idx="minor">
      <a:schemeClr val="dk1">
        <a:lumMod val="65000"/>
        <a:lumOff val="35000"/>
      </a:schemeClr>
    </cs:fontRef>
    <cs:defRPr sz="900" b="1" kern="1200"/>
  </cs:axisTitle>
  <cs:categoryAxis>
    <cs:lnRef idx="0"/>
    <cs:fillRef idx="0"/>
    <cs:effectRef idx="0"/>
    <cs:fontRef idx="minor">
      <a:schemeClr val="dk1">
        <a:lumMod val="65000"/>
        <a:lumOff val="35000"/>
      </a:schemeClr>
    </cs:fontRef>
    <cs:defRPr sz="900" kern="1200" cap="none" spc="0" normalizeH="0" baseline="0"/>
  </cs:categoryAxis>
  <cs:chartArea>
    <cs:lnRef idx="0"/>
    <cs:fillRef idx="0"/>
    <cs:effectRef idx="0"/>
    <cs:fontRef idx="minor">
      <a:schemeClr val="dk1"/>
    </cs:fontRef>
    <cs:spPr>
      <a:pattFill prst="dkDnDiag">
        <a:fgClr>
          <a:schemeClr val="lt1"/>
        </a:fgClr>
        <a:bgClr>
          <a:schemeClr val="dk1">
            <a:lumMod val="10000"/>
            <a:lumOff val="90000"/>
          </a:schemeClr>
        </a:bgClr>
      </a:pattFill>
      <a:ln w="9525" cap="flat" cmpd="sng" algn="ctr">
        <a:solidFill>
          <a:schemeClr val="dk1">
            <a:lumMod val="15000"/>
            <a:lumOff val="85000"/>
          </a:schemeClr>
        </a:solidFill>
        <a:round/>
      </a:ln>
    </cs:spPr>
    <cs:defRPr sz="900" kern="1200"/>
  </cs:chartArea>
  <cs:dataLabel>
    <cs:lnRef idx="0"/>
    <cs:fillRef idx="0"/>
    <cs:effectRef idx="0"/>
    <cs:fontRef idx="minor">
      <a:schemeClr val="dk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alpha val="75000"/>
        </a:schemeClr>
      </a:solidFill>
      <a:ln w="9525">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tx1"/>
    </cs:fontRef>
    <cs:spPr>
      <a:gradFill>
        <a:gsLst>
          <a:gs pos="100000">
            <a:schemeClr val="phClr">
              <a:lumMod val="60000"/>
              <a:lumOff val="40000"/>
            </a:schemeClr>
          </a:gs>
          <a:gs pos="0">
            <a:schemeClr val="phClr"/>
          </a:gs>
        </a:gsLst>
        <a:lin ang="5400000" scaled="0"/>
      </a:gradFill>
      <a:ln w="19050">
        <a:solidFill>
          <a:schemeClr val="lt1"/>
        </a:solidFill>
      </a:ln>
    </cs:spPr>
  </cs:dataPoint>
  <cs:dataPoint3D>
    <cs:lnRef idx="0"/>
    <cs:fillRef idx="0">
      <cs:styleClr val="auto"/>
    </cs:fillRef>
    <cs:effectRef idx="0"/>
    <cs:fontRef idx="minor">
      <a:schemeClr val="tx1"/>
    </cs:fontRef>
    <cs:spPr>
      <a:gradFill>
        <a:gsLst>
          <a:gs pos="100000">
            <a:schemeClr val="phClr">
              <a:lumMod val="60000"/>
              <a:lumOff val="40000"/>
            </a:schemeClr>
          </a:gs>
          <a:gs pos="0">
            <a:schemeClr val="phClr"/>
          </a:gs>
        </a:gsLst>
        <a:lin ang="5400000" scaled="0"/>
      </a:gradFill>
      <a:ln w="50800">
        <a:solidFill>
          <a:schemeClr val="lt1"/>
        </a:solidFill>
      </a:ln>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800"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spPr>
      <a:solidFill>
        <a:schemeClr val="lt1">
          <a:alpha val="50000"/>
        </a:schemeClr>
      </a:solidFill>
    </cs:spPr>
    <cs:defRPr sz="900" kern="1200"/>
  </cs:legend>
  <cs:plotArea>
    <cs:lnRef idx="0"/>
    <cs:fillRef idx="0"/>
    <cs:effectRef idx="0"/>
    <cs:fontRef idx="minor">
      <a:schemeClr val="dk1"/>
    </cs:fontRef>
  </cs:plotArea>
  <cs:plotArea3D>
    <cs:lnRef idx="0"/>
    <cs:fillRef idx="0"/>
    <cs:effectRef idx="0"/>
    <cs:fontRef idx="minor">
      <a:schemeClr val="dk1"/>
    </cs:fontRef>
  </cs:plotArea3D>
  <cs:seriesAxis>
    <cs:lnRef idx="0"/>
    <cs:fillRef idx="0"/>
    <cs:effectRef idx="0"/>
    <cs:fontRef idx="minor">
      <a:schemeClr val="dk1">
        <a:lumMod val="65000"/>
        <a:lumOff val="35000"/>
      </a:schemeClr>
    </cs:fontRef>
    <cs:defRPr sz="900"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1600" b="1" kern="1200"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900"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900" kern="1200"/>
  </cs:valueAxis>
  <cs:wall>
    <cs:lnRef idx="0"/>
    <cs:fillRef idx="0"/>
    <cs:effectRef idx="0"/>
    <cs:fontRef idx="minor">
      <a:schemeClr val="dk1"/>
    </cs:fontRef>
  </cs:wall>
</cs:chartStyle>
</file>

<file path=ppt/charts/style10.xml><?xml version="1.0" encoding="utf-8"?>
<cs:chartStyle xmlns:cs="http://schemas.microsoft.com/office/drawing/2012/chartStyle" xmlns:a="http://schemas.openxmlformats.org/drawingml/2006/main" id="256">
  <cs:axisTitle>
    <cs:lnRef idx="0"/>
    <cs:fillRef idx="0"/>
    <cs:effectRef idx="0"/>
    <cs:fontRef idx="minor">
      <a:schemeClr val="dk1">
        <a:lumMod val="65000"/>
        <a:lumOff val="35000"/>
      </a:schemeClr>
    </cs:fontRef>
    <cs:defRPr sz="900" b="1" kern="1200"/>
  </cs:axisTitle>
  <cs:categoryAxis>
    <cs:lnRef idx="0"/>
    <cs:fillRef idx="0"/>
    <cs:effectRef idx="0"/>
    <cs:fontRef idx="minor">
      <a:schemeClr val="dk1">
        <a:lumMod val="65000"/>
        <a:lumOff val="35000"/>
      </a:schemeClr>
    </cs:fontRef>
    <cs:defRPr sz="900" kern="1200" cap="none" spc="0" normalizeH="0" baseline="0"/>
  </cs:categoryAxis>
  <cs:chartArea>
    <cs:lnRef idx="0"/>
    <cs:fillRef idx="0"/>
    <cs:effectRef idx="0"/>
    <cs:fontRef idx="minor">
      <a:schemeClr val="dk1"/>
    </cs:fontRef>
    <cs:spPr>
      <a:pattFill prst="dkDnDiag">
        <a:fgClr>
          <a:schemeClr val="lt1"/>
        </a:fgClr>
        <a:bgClr>
          <a:schemeClr val="dk1">
            <a:lumMod val="10000"/>
            <a:lumOff val="90000"/>
          </a:schemeClr>
        </a:bgClr>
      </a:pattFill>
      <a:ln w="9525" cap="flat" cmpd="sng" algn="ctr">
        <a:solidFill>
          <a:schemeClr val="dk1">
            <a:lumMod val="15000"/>
            <a:lumOff val="85000"/>
          </a:schemeClr>
        </a:solidFill>
        <a:round/>
      </a:ln>
    </cs:spPr>
    <cs:defRPr sz="900" kern="1200"/>
  </cs:chartArea>
  <cs:dataLabel>
    <cs:lnRef idx="0"/>
    <cs:fillRef idx="0"/>
    <cs:effectRef idx="0"/>
    <cs:fontRef idx="minor">
      <a:schemeClr val="dk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alpha val="75000"/>
        </a:schemeClr>
      </a:solidFill>
      <a:ln w="9525">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0">
      <cs:styleClr val="auto"/>
    </cs:fillRef>
    <cs:effectRef idx="0"/>
    <cs:fontRef idx="minor">
      <a:schemeClr val="tx1"/>
    </cs:fontRef>
    <cs:spPr>
      <a:gradFill>
        <a:gsLst>
          <a:gs pos="100000">
            <a:schemeClr val="phClr">
              <a:lumMod val="60000"/>
              <a:lumOff val="40000"/>
            </a:schemeClr>
          </a:gs>
          <a:gs pos="0">
            <a:schemeClr val="phClr"/>
          </a:gs>
        </a:gsLst>
        <a:lin ang="5400000" scaled="0"/>
      </a:gradFill>
      <a:ln w="19050">
        <a:solidFill>
          <a:schemeClr val="lt1"/>
        </a:solidFill>
      </a:ln>
    </cs:spPr>
  </cs:dataPoint>
  <cs:dataPoint3D>
    <cs:lnRef idx="0"/>
    <cs:fillRef idx="0">
      <cs:styleClr val="auto"/>
    </cs:fillRef>
    <cs:effectRef idx="0"/>
    <cs:fontRef idx="minor">
      <a:schemeClr val="tx1"/>
    </cs:fontRef>
    <cs:spPr>
      <a:gradFill>
        <a:gsLst>
          <a:gs pos="100000">
            <a:schemeClr val="phClr">
              <a:lumMod val="60000"/>
              <a:lumOff val="40000"/>
            </a:schemeClr>
          </a:gs>
          <a:gs pos="0">
            <a:schemeClr val="phClr"/>
          </a:gs>
        </a:gsLst>
        <a:lin ang="5400000" scaled="0"/>
      </a:gradFill>
      <a:ln w="50800">
        <a:solidFill>
          <a:schemeClr val="lt1"/>
        </a:solidFill>
      </a:ln>
    </cs:spPr>
  </cs:dataPoint3D>
  <cs:dataPointLine>
    <cs:lnRef idx="0">
      <cs:styleClr val="auto"/>
    </cs:lnRef>
    <cs:fillRef idx="0"/>
    <cs:effectRef idx="0"/>
    <cs:fontRef idx="minor">
      <a:schemeClr val="dk1"/>
    </cs:fontRef>
    <cs:spPr>
      <a:ln w="22225" cap="rnd">
        <a:solidFill>
          <a:schemeClr val="phClr"/>
        </a:solidFill>
        <a:round/>
      </a:ln>
    </cs:spPr>
  </cs:dataPointLine>
  <cs:dataPointMarker>
    <cs:lnRef idx="0">
      <cs:styleClr val="auto"/>
    </cs:lnRef>
    <cs:fillRef idx="0">
      <cs:styleClr val="auto"/>
    </cs:fillRef>
    <cs:effectRef idx="0"/>
    <cs:fontRef idx="minor">
      <a:schemeClr val="dk1"/>
    </cs:fontRef>
    <cs:spPr>
      <a:solidFill>
        <a:schemeClr val="lt1"/>
      </a:solidFill>
      <a:ln w="15875">
        <a:solidFill>
          <a:schemeClr val="phClr"/>
        </a:solidFill>
        <a:round/>
      </a:ln>
    </cs:spPr>
  </cs:dataPointMarker>
  <cs:dataPointMarkerLayout symbol="circle" size="6"/>
  <cs:dataPointWireframe>
    <cs:lnRef idx="0">
      <cs:styleClr val="auto"/>
    </cs:lnRef>
    <cs:fillRef idx="0"/>
    <cs:effectRef idx="0"/>
    <cs:fontRef idx="minor">
      <a:schemeClr val="dk1"/>
    </cs:fontRef>
    <cs:spPr>
      <a:ln w="9525" cap="rnd">
        <a:solidFill>
          <a:schemeClr val="phClr"/>
        </a:solidFill>
        <a:round/>
      </a:ln>
    </cs:spPr>
  </cs:dataPointWireframe>
  <cs:dataTable>
    <cs:lnRef idx="0"/>
    <cs:fillRef idx="0"/>
    <cs:effectRef idx="0"/>
    <cs:fontRef idx="minor">
      <a:schemeClr val="dk1">
        <a:lumMod val="65000"/>
        <a:lumOff val="35000"/>
      </a:schemeClr>
    </cs:fontRef>
    <cs:spPr>
      <a:ln w="9525" cap="flat" cmpd="sng" algn="ctr">
        <a:solidFill>
          <a:schemeClr val="dk1">
            <a:lumMod val="15000"/>
            <a:lumOff val="85000"/>
          </a:schemeClr>
        </a:solidFill>
        <a:round/>
      </a:ln>
    </cs:spPr>
    <cs:defRPr sz="800" kern="1200"/>
  </cs:dataTable>
  <cs:downBar>
    <cs:lnRef idx="0"/>
    <cs:fillRef idx="0"/>
    <cs:effectRef idx="0"/>
    <cs:fontRef idx="minor">
      <a:schemeClr val="dk1"/>
    </cs:fontRef>
    <cs:spPr>
      <a:solidFill>
        <a:schemeClr val="dk1">
          <a:lumMod val="75000"/>
          <a:lumOff val="25000"/>
        </a:schemeClr>
      </a:solidFill>
      <a:ln w="9525" cap="flat" cmpd="sng" algn="ctr">
        <a:solidFill>
          <a:schemeClr val="dk1">
            <a:lumMod val="50000"/>
            <a:lumOff val="50000"/>
          </a:schemeClr>
        </a:solidFill>
        <a:round/>
      </a:ln>
    </cs:spPr>
  </cs:downBar>
  <cs:dropLine>
    <cs:lnRef idx="0"/>
    <cs:fillRef idx="0"/>
    <cs:effectRef idx="0"/>
    <cs:fontRef idx="minor">
      <a:schemeClr val="dk1"/>
    </cs:fontRef>
    <cs:spPr>
      <a:ln w="9525" cap="flat" cmpd="sng" algn="ctr">
        <a:solidFill>
          <a:schemeClr val="dk1">
            <a:lumMod val="35000"/>
            <a:lumOff val="65000"/>
          </a:schemeClr>
        </a:solidFill>
        <a:round/>
      </a:ln>
    </cs:spPr>
  </cs:dropLine>
  <cs:errorBar>
    <cs:lnRef idx="0"/>
    <cs:fillRef idx="0"/>
    <cs:effectRef idx="0"/>
    <cs:fontRef idx="minor">
      <a:schemeClr val="dk1"/>
    </cs:fontRef>
    <cs:spPr>
      <a:ln w="9525" cap="flat" cmpd="sng" algn="ctr">
        <a:solidFill>
          <a:schemeClr val="dk1">
            <a:lumMod val="50000"/>
            <a:lumOff val="50000"/>
          </a:schemeClr>
        </a:solidFill>
        <a:round/>
      </a:ln>
    </cs:spPr>
  </cs:errorBar>
  <cs:floor>
    <cs:lnRef idx="0"/>
    <cs:fillRef idx="0"/>
    <cs:effectRef idx="0"/>
    <cs:fontRef idx="minor">
      <a:schemeClr val="dk1"/>
    </cs:fontRef>
  </cs:floor>
  <cs:gridlineMajor>
    <cs:lnRef idx="0"/>
    <cs:fillRef idx="0"/>
    <cs:effectRef idx="0"/>
    <cs:fontRef idx="minor">
      <a:schemeClr val="dk1"/>
    </cs:fontRef>
    <cs:spPr>
      <a:ln w="9525" cap="flat" cmpd="sng" algn="ctr">
        <a:solidFill>
          <a:schemeClr val="dk1">
            <a:lumMod val="15000"/>
            <a:lumOff val="85000"/>
          </a:schemeClr>
        </a:solidFill>
        <a:round/>
      </a:ln>
    </cs:spPr>
  </cs:gridlineMajor>
  <cs:gridlineMinor>
    <cs:lnRef idx="0"/>
    <cs:fillRef idx="0"/>
    <cs:effectRef idx="0"/>
    <cs:fontRef idx="minor">
      <a:schemeClr val="dk1"/>
    </cs:fontRef>
    <cs:spPr>
      <a:ln w="9525" cap="flat" cmpd="sng" algn="ctr">
        <a:solidFill>
          <a:schemeClr val="dk1">
            <a:lumMod val="5000"/>
            <a:lumOff val="95000"/>
          </a:schemeClr>
        </a:solidFill>
        <a:round/>
      </a:ln>
    </cs:spPr>
  </cs:gridlineMinor>
  <cs:hiLoLine>
    <cs:lnRef idx="0"/>
    <cs:fillRef idx="0"/>
    <cs:effectRef idx="0"/>
    <cs:fontRef idx="minor">
      <a:schemeClr val="dk1"/>
    </cs:fontRef>
    <cs:spPr>
      <a:ln w="9525" cap="flat" cmpd="sng" algn="ctr">
        <a:solidFill>
          <a:schemeClr val="dk1">
            <a:lumMod val="35000"/>
            <a:lumOff val="65000"/>
          </a:schemeClr>
        </a:solidFill>
        <a:round/>
      </a:ln>
    </cs:spPr>
  </cs:hiLoLine>
  <cs:leaderLine>
    <cs:lnRef idx="0"/>
    <cs:fillRef idx="0"/>
    <cs:effectRef idx="0"/>
    <cs:fontRef idx="minor">
      <a:schemeClr val="dk1"/>
    </cs:fontRef>
    <cs:spPr>
      <a:ln w="9525" cap="flat" cmpd="sng" algn="ctr">
        <a:solidFill>
          <a:schemeClr val="dk1">
            <a:lumMod val="35000"/>
            <a:lumOff val="65000"/>
          </a:schemeClr>
        </a:solidFill>
        <a:round/>
      </a:ln>
    </cs:spPr>
  </cs:leaderLine>
  <cs:legend>
    <cs:lnRef idx="0"/>
    <cs:fillRef idx="0"/>
    <cs:effectRef idx="0"/>
    <cs:fontRef idx="minor">
      <a:schemeClr val="dk1">
        <a:lumMod val="65000"/>
        <a:lumOff val="35000"/>
      </a:schemeClr>
    </cs:fontRef>
    <cs:spPr>
      <a:solidFill>
        <a:schemeClr val="lt1">
          <a:alpha val="50000"/>
        </a:schemeClr>
      </a:solidFill>
    </cs:spPr>
    <cs:defRPr sz="900" kern="1200"/>
  </cs:legend>
  <cs:plotArea>
    <cs:lnRef idx="0"/>
    <cs:fillRef idx="0"/>
    <cs:effectRef idx="0"/>
    <cs:fontRef idx="minor">
      <a:schemeClr val="dk1"/>
    </cs:fontRef>
  </cs:plotArea>
  <cs:plotArea3D>
    <cs:lnRef idx="0"/>
    <cs:fillRef idx="0"/>
    <cs:effectRef idx="0"/>
    <cs:fontRef idx="minor">
      <a:schemeClr val="dk1"/>
    </cs:fontRef>
  </cs:plotArea3D>
  <cs:seriesAxis>
    <cs:lnRef idx="0"/>
    <cs:fillRef idx="0"/>
    <cs:effectRef idx="0"/>
    <cs:fontRef idx="minor">
      <a:schemeClr val="dk1">
        <a:lumMod val="65000"/>
        <a:lumOff val="35000"/>
      </a:schemeClr>
    </cs:fontRef>
    <cs:defRPr sz="900" kern="1200"/>
  </cs:seriesAxis>
  <cs:seriesLine>
    <cs:lnRef idx="0"/>
    <cs:fillRef idx="0"/>
    <cs:effectRef idx="0"/>
    <cs:fontRef idx="minor">
      <a:schemeClr val="dk1"/>
    </cs:fontRef>
    <cs:spPr>
      <a:ln w="9525" cap="flat" cmpd="sng" algn="ctr">
        <a:solidFill>
          <a:schemeClr val="dk1">
            <a:lumMod val="35000"/>
            <a:lumOff val="65000"/>
          </a:schemeClr>
        </a:solidFill>
        <a:round/>
      </a:ln>
    </cs:spPr>
  </cs:seriesLine>
  <cs:title>
    <cs:lnRef idx="0"/>
    <cs:fillRef idx="0"/>
    <cs:effectRef idx="0"/>
    <cs:fontRef idx="major">
      <a:schemeClr val="dk1">
        <a:lumMod val="50000"/>
        <a:lumOff val="50000"/>
      </a:schemeClr>
    </cs:fontRef>
    <cs:defRPr sz="1600" b="1" kern="1200" spc="0" normalizeH="0" baseline="0"/>
  </cs:title>
  <cs:trendline>
    <cs:lnRef idx="0">
      <cs:styleClr val="auto"/>
    </cs:lnRef>
    <cs:fillRef idx="0"/>
    <cs:effectRef idx="0"/>
    <cs:fontRef idx="minor">
      <a:schemeClr val="dk1"/>
    </cs:fontRef>
    <cs:spPr>
      <a:ln w="19050" cap="rnd">
        <a:solidFill>
          <a:schemeClr val="phClr"/>
        </a:solidFill>
      </a:ln>
    </cs:spPr>
  </cs:trendline>
  <cs:trendlineLabel>
    <cs:lnRef idx="0"/>
    <cs:fillRef idx="0"/>
    <cs:effectRef idx="0"/>
    <cs:fontRef idx="minor">
      <a:schemeClr val="dk1">
        <a:lumMod val="65000"/>
        <a:lumOff val="35000"/>
      </a:schemeClr>
    </cs:fontRef>
    <cs:defRPr sz="900" kern="1200"/>
  </cs:trendlineLabel>
  <cs:upBar>
    <cs:lnRef idx="0"/>
    <cs:fillRef idx="0"/>
    <cs:effectRef idx="0"/>
    <cs:fontRef idx="minor">
      <a:schemeClr val="dk1"/>
    </cs:fontRef>
    <cs:spPr>
      <a:solidFill>
        <a:schemeClr val="lt1"/>
      </a:solidFill>
      <a:ln w="9525" cap="flat" cmpd="sng" algn="ctr">
        <a:solidFill>
          <a:schemeClr val="dk1">
            <a:lumMod val="50000"/>
            <a:lumOff val="50000"/>
          </a:schemeClr>
        </a:solidFill>
        <a:round/>
      </a:ln>
    </cs:spPr>
  </cs:upBar>
  <cs:valueAxis>
    <cs:lnRef idx="0"/>
    <cs:fillRef idx="0"/>
    <cs:effectRef idx="0"/>
    <cs:fontRef idx="minor">
      <a:schemeClr val="dk1">
        <a:lumMod val="65000"/>
        <a:lumOff val="35000"/>
      </a:schemeClr>
    </cs:fontRef>
    <cs:defRPr sz="900" kern="1200"/>
  </cs:valueAxis>
  <cs:wall>
    <cs:lnRef idx="0"/>
    <cs:fillRef idx="0"/>
    <cs:effectRef idx="0"/>
    <cs:fontRef idx="minor">
      <a:schemeClr val="dk1"/>
    </cs:fontRef>
  </cs:wall>
</cs:chartStyle>
</file>

<file path=ppt/charts/style2.xml><?xml version="1.0" encoding="utf-8"?>
<cs:chartStyle xmlns:cs="http://schemas.microsoft.com/office/drawing/2012/chartStyle" xmlns:a="http://schemas.openxmlformats.org/drawingml/2006/main" id="352">
  <cs:axisTitle>
    <cs:lnRef idx="0"/>
    <cs:fillRef idx="0"/>
    <cs:effectRef idx="0"/>
    <cs:fontRef idx="minor">
      <a:schemeClr val="tx1">
        <a:lumMod val="65000"/>
        <a:lumOff val="35000"/>
      </a:schemeClr>
    </cs:fontRef>
    <cs:defRPr sz="900" kern="1200"/>
  </cs:axisTitle>
  <cs:category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2"/>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tx1"/>
    </cs:fontRef>
  </cs:dataPoint>
  <cs:dataPoint3D>
    <cs:lnRef idx="0"/>
    <cs:fillRef idx="3">
      <cs:styleClr val="auto"/>
    </cs:fillRef>
    <cs:effectRef idx="3"/>
    <cs:fontRef idx="minor">
      <a:schemeClr val="tx1"/>
    </cs:fontRef>
  </cs:dataPoint3D>
  <cs:dataPointLine>
    <cs:lnRef idx="0">
      <cs:styleClr val="auto"/>
    </cs:lnRef>
    <cs:fillRef idx="3"/>
    <cs:effectRef idx="3"/>
    <cs:fontRef idx="minor">
      <a:schemeClr val="tx1"/>
    </cs:fontRef>
    <cs:spPr>
      <a:ln w="34925" cap="rnd">
        <a:solidFill>
          <a:schemeClr val="phClr"/>
        </a:solidFill>
        <a:round/>
      </a:ln>
    </cs:spPr>
  </cs:dataPointLine>
  <cs:dataPointMarker>
    <cs:lnRef idx="0">
      <cs:styleClr val="auto"/>
    </cs:lnRef>
    <cs:fillRef idx="3">
      <cs:styleClr val="auto"/>
    </cs:fillRef>
    <cs:effectRef idx="3"/>
    <cs:fontRef idx="minor">
      <a:schemeClr val="tx1"/>
    </cs:fontRef>
    <cs:spPr>
      <a:ln w="9525">
        <a:solidFill>
          <a:schemeClr val="phClr"/>
        </a:solidFill>
        <a:round/>
      </a:ln>
    </cs:spPr>
  </cs:dataPointMarker>
  <cs:dataPointMarkerLayout symbol="circle" size="6"/>
  <cs:dataPointWireframe>
    <cs:lnRef idx="0">
      <cs:styleClr val="auto"/>
    </cs:lnRef>
    <cs:fillRef idx="3"/>
    <cs:effectRef idx="3"/>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lt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cs:lnRef idx="0"/>
    <cs:fillRef idx="0"/>
    <cs:effectRef idx="0"/>
    <cs:fontRef idx="minor">
      <a:schemeClr val="lt1"/>
    </cs:fontRef>
  </cs:plotArea>
  <cs:plotArea3D>
    <cs:lnRef idx="0"/>
    <cs:fillRef idx="0"/>
    <cs:effectRef idx="0"/>
    <cs:fontRef idx="minor">
      <a:schemeClr val="lt1"/>
    </cs:fontRef>
  </cs:plotArea3D>
  <cs:series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baseline="0"/>
  </cs:title>
  <cs:trendline>
    <cs:lnRef idx="0">
      <cs:styleClr val="auto"/>
    </cs:lnRef>
    <cs:fillRef idx="0"/>
    <cs:effectRef idx="0"/>
    <cs:fontRef idx="minor">
      <a:schemeClr val="lt1"/>
    </cs:fontRef>
    <cs:spPr>
      <a:ln w="19050" cap="rnd">
        <a:solidFill>
          <a:schemeClr val="phClr"/>
        </a:solidFill>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lt1"/>
    </cs:fontRef>
  </cs:wall>
</cs:chartStyle>
</file>

<file path=ppt/charts/style3.xml><?xml version="1.0" encoding="utf-8"?>
<cs:chartStyle xmlns:cs="http://schemas.microsoft.com/office/drawing/2012/chartStyle" xmlns:a="http://schemas.openxmlformats.org/drawingml/2006/main" id="352">
  <cs:axisTitle>
    <cs:lnRef idx="0"/>
    <cs:fillRef idx="0"/>
    <cs:effectRef idx="0"/>
    <cs:fontRef idx="minor">
      <a:schemeClr val="tx1">
        <a:lumMod val="65000"/>
        <a:lumOff val="35000"/>
      </a:schemeClr>
    </cs:fontRef>
    <cs:defRPr sz="900" kern="1200"/>
  </cs:axisTitle>
  <cs:category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2"/>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tx1"/>
    </cs:fontRef>
  </cs:dataPoint>
  <cs:dataPoint3D>
    <cs:lnRef idx="0"/>
    <cs:fillRef idx="3">
      <cs:styleClr val="auto"/>
    </cs:fillRef>
    <cs:effectRef idx="3"/>
    <cs:fontRef idx="minor">
      <a:schemeClr val="tx1"/>
    </cs:fontRef>
  </cs:dataPoint3D>
  <cs:dataPointLine>
    <cs:lnRef idx="0">
      <cs:styleClr val="auto"/>
    </cs:lnRef>
    <cs:fillRef idx="3"/>
    <cs:effectRef idx="3"/>
    <cs:fontRef idx="minor">
      <a:schemeClr val="tx1"/>
    </cs:fontRef>
    <cs:spPr>
      <a:ln w="34925" cap="rnd">
        <a:solidFill>
          <a:schemeClr val="phClr"/>
        </a:solidFill>
        <a:round/>
      </a:ln>
    </cs:spPr>
  </cs:dataPointLine>
  <cs:dataPointMarker>
    <cs:lnRef idx="0">
      <cs:styleClr val="auto"/>
    </cs:lnRef>
    <cs:fillRef idx="3">
      <cs:styleClr val="auto"/>
    </cs:fillRef>
    <cs:effectRef idx="3"/>
    <cs:fontRef idx="minor">
      <a:schemeClr val="tx1"/>
    </cs:fontRef>
    <cs:spPr>
      <a:ln w="9525">
        <a:solidFill>
          <a:schemeClr val="phClr"/>
        </a:solidFill>
        <a:round/>
      </a:ln>
    </cs:spPr>
  </cs:dataPointMarker>
  <cs:dataPointMarkerLayout symbol="circle" size="6"/>
  <cs:dataPointWireframe>
    <cs:lnRef idx="0">
      <cs:styleClr val="auto"/>
    </cs:lnRef>
    <cs:fillRef idx="3"/>
    <cs:effectRef idx="3"/>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lt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cs:lnRef idx="0"/>
    <cs:fillRef idx="0"/>
    <cs:effectRef idx="0"/>
    <cs:fontRef idx="minor">
      <a:schemeClr val="lt1"/>
    </cs:fontRef>
  </cs:plotArea>
  <cs:plotArea3D>
    <cs:lnRef idx="0"/>
    <cs:fillRef idx="0"/>
    <cs:effectRef idx="0"/>
    <cs:fontRef idx="minor">
      <a:schemeClr val="lt1"/>
    </cs:fontRef>
  </cs:plotArea3D>
  <cs:series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baseline="0"/>
  </cs:title>
  <cs:trendline>
    <cs:lnRef idx="0">
      <cs:styleClr val="auto"/>
    </cs:lnRef>
    <cs:fillRef idx="0"/>
    <cs:effectRef idx="0"/>
    <cs:fontRef idx="minor">
      <a:schemeClr val="lt1"/>
    </cs:fontRef>
    <cs:spPr>
      <a:ln w="19050" cap="rnd">
        <a:solidFill>
          <a:schemeClr val="phClr"/>
        </a:solidFill>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lt1"/>
    </cs:fontRef>
  </cs:wall>
</cs:chartStyle>
</file>

<file path=ppt/charts/style4.xml><?xml version="1.0" encoding="utf-8"?>
<cs:chartStyle xmlns:cs="http://schemas.microsoft.com/office/drawing/2012/chartStyle" xmlns:a="http://schemas.openxmlformats.org/drawingml/2006/main" id="352">
  <cs:axisTitle>
    <cs:lnRef idx="0"/>
    <cs:fillRef idx="0"/>
    <cs:effectRef idx="0"/>
    <cs:fontRef idx="minor">
      <a:schemeClr val="tx1">
        <a:lumMod val="65000"/>
        <a:lumOff val="35000"/>
      </a:schemeClr>
    </cs:fontRef>
    <cs:defRPr sz="900" kern="1200"/>
  </cs:axisTitle>
  <cs:category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2"/>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tx1"/>
    </cs:fontRef>
  </cs:dataPoint>
  <cs:dataPoint3D>
    <cs:lnRef idx="0"/>
    <cs:fillRef idx="3">
      <cs:styleClr val="auto"/>
    </cs:fillRef>
    <cs:effectRef idx="3"/>
    <cs:fontRef idx="minor">
      <a:schemeClr val="tx1"/>
    </cs:fontRef>
  </cs:dataPoint3D>
  <cs:dataPointLine>
    <cs:lnRef idx="0">
      <cs:styleClr val="auto"/>
    </cs:lnRef>
    <cs:fillRef idx="3"/>
    <cs:effectRef idx="3"/>
    <cs:fontRef idx="minor">
      <a:schemeClr val="tx1"/>
    </cs:fontRef>
    <cs:spPr>
      <a:ln w="34925" cap="rnd">
        <a:solidFill>
          <a:schemeClr val="phClr"/>
        </a:solidFill>
        <a:round/>
      </a:ln>
    </cs:spPr>
  </cs:dataPointLine>
  <cs:dataPointMarker>
    <cs:lnRef idx="0">
      <cs:styleClr val="auto"/>
    </cs:lnRef>
    <cs:fillRef idx="3">
      <cs:styleClr val="auto"/>
    </cs:fillRef>
    <cs:effectRef idx="3"/>
    <cs:fontRef idx="minor">
      <a:schemeClr val="tx1"/>
    </cs:fontRef>
    <cs:spPr>
      <a:ln w="9525">
        <a:solidFill>
          <a:schemeClr val="phClr"/>
        </a:solidFill>
        <a:round/>
      </a:ln>
    </cs:spPr>
  </cs:dataPointMarker>
  <cs:dataPointMarkerLayout symbol="circle" size="6"/>
  <cs:dataPointWireframe>
    <cs:lnRef idx="0">
      <cs:styleClr val="auto"/>
    </cs:lnRef>
    <cs:fillRef idx="3"/>
    <cs:effectRef idx="3"/>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lt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cs:lnRef idx="0"/>
    <cs:fillRef idx="0"/>
    <cs:effectRef idx="0"/>
    <cs:fontRef idx="minor">
      <a:schemeClr val="lt1"/>
    </cs:fontRef>
  </cs:plotArea>
  <cs:plotArea3D>
    <cs:lnRef idx="0"/>
    <cs:fillRef idx="0"/>
    <cs:effectRef idx="0"/>
    <cs:fontRef idx="minor">
      <a:schemeClr val="lt1"/>
    </cs:fontRef>
  </cs:plotArea3D>
  <cs:series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baseline="0"/>
  </cs:title>
  <cs:trendline>
    <cs:lnRef idx="0">
      <cs:styleClr val="auto"/>
    </cs:lnRef>
    <cs:fillRef idx="0"/>
    <cs:effectRef idx="0"/>
    <cs:fontRef idx="minor">
      <a:schemeClr val="lt1"/>
    </cs:fontRef>
    <cs:spPr>
      <a:ln w="19050" cap="rnd">
        <a:solidFill>
          <a:schemeClr val="phClr"/>
        </a:solidFill>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lt1"/>
    </cs:fontRef>
  </cs:wall>
</cs:chartStyle>
</file>

<file path=ppt/charts/style5.xml><?xml version="1.0" encoding="utf-8"?>
<cs:chartStyle xmlns:cs="http://schemas.microsoft.com/office/drawing/2012/chartStyle" xmlns:a="http://schemas.openxmlformats.org/drawingml/2006/main" id="352">
  <cs:axisTitle>
    <cs:lnRef idx="0"/>
    <cs:fillRef idx="0"/>
    <cs:effectRef idx="0"/>
    <cs:fontRef idx="minor">
      <a:schemeClr val="tx1">
        <a:lumMod val="65000"/>
        <a:lumOff val="35000"/>
      </a:schemeClr>
    </cs:fontRef>
    <cs:defRPr sz="900" kern="1200"/>
  </cs:axisTitle>
  <cs:category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2"/>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tx1"/>
    </cs:fontRef>
  </cs:dataPoint>
  <cs:dataPoint3D>
    <cs:lnRef idx="0"/>
    <cs:fillRef idx="3">
      <cs:styleClr val="auto"/>
    </cs:fillRef>
    <cs:effectRef idx="3"/>
    <cs:fontRef idx="minor">
      <a:schemeClr val="tx1"/>
    </cs:fontRef>
  </cs:dataPoint3D>
  <cs:dataPointLine>
    <cs:lnRef idx="0">
      <cs:styleClr val="auto"/>
    </cs:lnRef>
    <cs:fillRef idx="3"/>
    <cs:effectRef idx="3"/>
    <cs:fontRef idx="minor">
      <a:schemeClr val="tx1"/>
    </cs:fontRef>
    <cs:spPr>
      <a:ln w="34925" cap="rnd">
        <a:solidFill>
          <a:schemeClr val="phClr"/>
        </a:solidFill>
        <a:round/>
      </a:ln>
    </cs:spPr>
  </cs:dataPointLine>
  <cs:dataPointMarker>
    <cs:lnRef idx="0">
      <cs:styleClr val="auto"/>
    </cs:lnRef>
    <cs:fillRef idx="3">
      <cs:styleClr val="auto"/>
    </cs:fillRef>
    <cs:effectRef idx="3"/>
    <cs:fontRef idx="minor">
      <a:schemeClr val="tx1"/>
    </cs:fontRef>
    <cs:spPr>
      <a:ln w="9525">
        <a:solidFill>
          <a:schemeClr val="phClr"/>
        </a:solidFill>
        <a:round/>
      </a:ln>
    </cs:spPr>
  </cs:dataPointMarker>
  <cs:dataPointMarkerLayout symbol="circle" size="6"/>
  <cs:dataPointWireframe>
    <cs:lnRef idx="0">
      <cs:styleClr val="auto"/>
    </cs:lnRef>
    <cs:fillRef idx="3"/>
    <cs:effectRef idx="3"/>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lt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cs:lnRef idx="0"/>
    <cs:fillRef idx="0"/>
    <cs:effectRef idx="0"/>
    <cs:fontRef idx="minor">
      <a:schemeClr val="lt1"/>
    </cs:fontRef>
  </cs:plotArea>
  <cs:plotArea3D>
    <cs:lnRef idx="0"/>
    <cs:fillRef idx="0"/>
    <cs:effectRef idx="0"/>
    <cs:fontRef idx="minor">
      <a:schemeClr val="lt1"/>
    </cs:fontRef>
  </cs:plotArea3D>
  <cs:series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baseline="0"/>
  </cs:title>
  <cs:trendline>
    <cs:lnRef idx="0">
      <cs:styleClr val="auto"/>
    </cs:lnRef>
    <cs:fillRef idx="0"/>
    <cs:effectRef idx="0"/>
    <cs:fontRef idx="minor">
      <a:schemeClr val="lt1"/>
    </cs:fontRef>
    <cs:spPr>
      <a:ln w="19050" cap="rnd">
        <a:solidFill>
          <a:schemeClr val="phClr"/>
        </a:solidFill>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lt1"/>
    </cs:fontRef>
  </cs:wall>
</cs:chartStyle>
</file>

<file path=ppt/charts/style6.xml><?xml version="1.0" encoding="utf-8"?>
<cs:chartStyle xmlns:cs="http://schemas.microsoft.com/office/drawing/2012/chartStyle" xmlns:a="http://schemas.openxmlformats.org/drawingml/2006/main" id="352">
  <cs:axisTitle>
    <cs:lnRef idx="0"/>
    <cs:fillRef idx="0"/>
    <cs:effectRef idx="0"/>
    <cs:fontRef idx="minor">
      <a:schemeClr val="tx1">
        <a:lumMod val="65000"/>
        <a:lumOff val="35000"/>
      </a:schemeClr>
    </cs:fontRef>
    <cs:defRPr sz="900" kern="1200"/>
  </cs:axisTitle>
  <cs:category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2"/>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tx1"/>
    </cs:fontRef>
  </cs:dataPoint>
  <cs:dataPoint3D>
    <cs:lnRef idx="0"/>
    <cs:fillRef idx="3">
      <cs:styleClr val="auto"/>
    </cs:fillRef>
    <cs:effectRef idx="3"/>
    <cs:fontRef idx="minor">
      <a:schemeClr val="tx1"/>
    </cs:fontRef>
  </cs:dataPoint3D>
  <cs:dataPointLine>
    <cs:lnRef idx="0">
      <cs:styleClr val="auto"/>
    </cs:lnRef>
    <cs:fillRef idx="3"/>
    <cs:effectRef idx="3"/>
    <cs:fontRef idx="minor">
      <a:schemeClr val="tx1"/>
    </cs:fontRef>
    <cs:spPr>
      <a:ln w="34925" cap="rnd">
        <a:solidFill>
          <a:schemeClr val="phClr"/>
        </a:solidFill>
        <a:round/>
      </a:ln>
    </cs:spPr>
  </cs:dataPointLine>
  <cs:dataPointMarker>
    <cs:lnRef idx="0">
      <cs:styleClr val="auto"/>
    </cs:lnRef>
    <cs:fillRef idx="3">
      <cs:styleClr val="auto"/>
    </cs:fillRef>
    <cs:effectRef idx="3"/>
    <cs:fontRef idx="minor">
      <a:schemeClr val="tx1"/>
    </cs:fontRef>
    <cs:spPr>
      <a:ln w="9525">
        <a:solidFill>
          <a:schemeClr val="phClr"/>
        </a:solidFill>
        <a:round/>
      </a:ln>
    </cs:spPr>
  </cs:dataPointMarker>
  <cs:dataPointMarkerLayout symbol="circle" size="6"/>
  <cs:dataPointWireframe>
    <cs:lnRef idx="0">
      <cs:styleClr val="auto"/>
    </cs:lnRef>
    <cs:fillRef idx="3"/>
    <cs:effectRef idx="3"/>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lt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cs:lnRef idx="0"/>
    <cs:fillRef idx="0"/>
    <cs:effectRef idx="0"/>
    <cs:fontRef idx="minor">
      <a:schemeClr val="lt1"/>
    </cs:fontRef>
  </cs:plotArea>
  <cs:plotArea3D>
    <cs:lnRef idx="0"/>
    <cs:fillRef idx="0"/>
    <cs:effectRef idx="0"/>
    <cs:fontRef idx="minor">
      <a:schemeClr val="lt1"/>
    </cs:fontRef>
  </cs:plotArea3D>
  <cs:series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baseline="0"/>
  </cs:title>
  <cs:trendline>
    <cs:lnRef idx="0">
      <cs:styleClr val="auto"/>
    </cs:lnRef>
    <cs:fillRef idx="0"/>
    <cs:effectRef idx="0"/>
    <cs:fontRef idx="minor">
      <a:schemeClr val="lt1"/>
    </cs:fontRef>
    <cs:spPr>
      <a:ln w="19050" cap="rnd">
        <a:solidFill>
          <a:schemeClr val="phClr"/>
        </a:solidFill>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lt1"/>
    </cs:fontRef>
  </cs:wall>
</cs:chartStyle>
</file>

<file path=ppt/charts/style7.xml><?xml version="1.0" encoding="utf-8"?>
<cs:chartStyle xmlns:cs="http://schemas.microsoft.com/office/drawing/2012/chartStyle" xmlns:a="http://schemas.openxmlformats.org/drawingml/2006/main" id="352">
  <cs:axisTitle>
    <cs:lnRef idx="0"/>
    <cs:fillRef idx="0"/>
    <cs:effectRef idx="0"/>
    <cs:fontRef idx="minor">
      <a:schemeClr val="tx1">
        <a:lumMod val="65000"/>
        <a:lumOff val="35000"/>
      </a:schemeClr>
    </cs:fontRef>
    <cs:defRPr sz="900" kern="1200"/>
  </cs:axisTitle>
  <cs:category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2"/>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tx1"/>
    </cs:fontRef>
  </cs:dataPoint>
  <cs:dataPoint3D>
    <cs:lnRef idx="0"/>
    <cs:fillRef idx="3">
      <cs:styleClr val="auto"/>
    </cs:fillRef>
    <cs:effectRef idx="3"/>
    <cs:fontRef idx="minor">
      <a:schemeClr val="tx1"/>
    </cs:fontRef>
  </cs:dataPoint3D>
  <cs:dataPointLine>
    <cs:lnRef idx="0">
      <cs:styleClr val="auto"/>
    </cs:lnRef>
    <cs:fillRef idx="3"/>
    <cs:effectRef idx="3"/>
    <cs:fontRef idx="minor">
      <a:schemeClr val="tx1"/>
    </cs:fontRef>
    <cs:spPr>
      <a:ln w="34925" cap="rnd">
        <a:solidFill>
          <a:schemeClr val="phClr"/>
        </a:solidFill>
        <a:round/>
      </a:ln>
    </cs:spPr>
  </cs:dataPointLine>
  <cs:dataPointMarker>
    <cs:lnRef idx="0">
      <cs:styleClr val="auto"/>
    </cs:lnRef>
    <cs:fillRef idx="3">
      <cs:styleClr val="auto"/>
    </cs:fillRef>
    <cs:effectRef idx="3"/>
    <cs:fontRef idx="minor">
      <a:schemeClr val="tx1"/>
    </cs:fontRef>
    <cs:spPr>
      <a:ln w="9525">
        <a:solidFill>
          <a:schemeClr val="phClr"/>
        </a:solidFill>
        <a:round/>
      </a:ln>
    </cs:spPr>
  </cs:dataPointMarker>
  <cs:dataPointMarkerLayout symbol="circle" size="6"/>
  <cs:dataPointWireframe>
    <cs:lnRef idx="0">
      <cs:styleClr val="auto"/>
    </cs:lnRef>
    <cs:fillRef idx="3"/>
    <cs:effectRef idx="3"/>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lt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cs:lnRef idx="0"/>
    <cs:fillRef idx="0"/>
    <cs:effectRef idx="0"/>
    <cs:fontRef idx="minor">
      <a:schemeClr val="lt1"/>
    </cs:fontRef>
  </cs:plotArea>
  <cs:plotArea3D>
    <cs:lnRef idx="0"/>
    <cs:fillRef idx="0"/>
    <cs:effectRef idx="0"/>
    <cs:fontRef idx="minor">
      <a:schemeClr val="lt1"/>
    </cs:fontRef>
  </cs:plotArea3D>
  <cs:series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baseline="0"/>
  </cs:title>
  <cs:trendline>
    <cs:lnRef idx="0">
      <cs:styleClr val="auto"/>
    </cs:lnRef>
    <cs:fillRef idx="0"/>
    <cs:effectRef idx="0"/>
    <cs:fontRef idx="minor">
      <a:schemeClr val="lt1"/>
    </cs:fontRef>
    <cs:spPr>
      <a:ln w="19050" cap="rnd">
        <a:solidFill>
          <a:schemeClr val="phClr"/>
        </a:solidFill>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lt1"/>
    </cs:fontRef>
  </cs:wall>
</cs:chartStyle>
</file>

<file path=ppt/charts/style8.xml><?xml version="1.0" encoding="utf-8"?>
<cs:chartStyle xmlns:cs="http://schemas.microsoft.com/office/drawing/2012/chartStyle" xmlns:a="http://schemas.openxmlformats.org/drawingml/2006/main" id="352">
  <cs:axisTitle>
    <cs:lnRef idx="0"/>
    <cs:fillRef idx="0"/>
    <cs:effectRef idx="0"/>
    <cs:fontRef idx="minor">
      <a:schemeClr val="tx1">
        <a:lumMod val="65000"/>
        <a:lumOff val="35000"/>
      </a:schemeClr>
    </cs:fontRef>
    <cs:defRPr sz="900" kern="1200"/>
  </cs:axisTitle>
  <cs:category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2"/>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tx1"/>
    </cs:fontRef>
  </cs:dataPoint>
  <cs:dataPoint3D>
    <cs:lnRef idx="0"/>
    <cs:fillRef idx="3">
      <cs:styleClr val="auto"/>
    </cs:fillRef>
    <cs:effectRef idx="3"/>
    <cs:fontRef idx="minor">
      <a:schemeClr val="tx1"/>
    </cs:fontRef>
  </cs:dataPoint3D>
  <cs:dataPointLine>
    <cs:lnRef idx="0">
      <cs:styleClr val="auto"/>
    </cs:lnRef>
    <cs:fillRef idx="3"/>
    <cs:effectRef idx="3"/>
    <cs:fontRef idx="minor">
      <a:schemeClr val="tx1"/>
    </cs:fontRef>
    <cs:spPr>
      <a:ln w="34925" cap="rnd">
        <a:solidFill>
          <a:schemeClr val="phClr"/>
        </a:solidFill>
        <a:round/>
      </a:ln>
    </cs:spPr>
  </cs:dataPointLine>
  <cs:dataPointMarker>
    <cs:lnRef idx="0">
      <cs:styleClr val="auto"/>
    </cs:lnRef>
    <cs:fillRef idx="3">
      <cs:styleClr val="auto"/>
    </cs:fillRef>
    <cs:effectRef idx="3"/>
    <cs:fontRef idx="minor">
      <a:schemeClr val="tx1"/>
    </cs:fontRef>
    <cs:spPr>
      <a:ln w="9525">
        <a:solidFill>
          <a:schemeClr val="phClr"/>
        </a:solidFill>
        <a:round/>
      </a:ln>
    </cs:spPr>
  </cs:dataPointMarker>
  <cs:dataPointMarkerLayout symbol="circle" size="6"/>
  <cs:dataPointWireframe>
    <cs:lnRef idx="0">
      <cs:styleClr val="auto"/>
    </cs:lnRef>
    <cs:fillRef idx="3"/>
    <cs:effectRef idx="3"/>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lt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cs:lnRef idx="0"/>
    <cs:fillRef idx="0"/>
    <cs:effectRef idx="0"/>
    <cs:fontRef idx="minor">
      <a:schemeClr val="lt1"/>
    </cs:fontRef>
  </cs:plotArea>
  <cs:plotArea3D>
    <cs:lnRef idx="0"/>
    <cs:fillRef idx="0"/>
    <cs:effectRef idx="0"/>
    <cs:fontRef idx="minor">
      <a:schemeClr val="lt1"/>
    </cs:fontRef>
  </cs:plotArea3D>
  <cs:series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baseline="0"/>
  </cs:title>
  <cs:trendline>
    <cs:lnRef idx="0">
      <cs:styleClr val="auto"/>
    </cs:lnRef>
    <cs:fillRef idx="0"/>
    <cs:effectRef idx="0"/>
    <cs:fontRef idx="minor">
      <a:schemeClr val="lt1"/>
    </cs:fontRef>
    <cs:spPr>
      <a:ln w="19050" cap="rnd">
        <a:solidFill>
          <a:schemeClr val="phClr"/>
        </a:solidFill>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lt1"/>
    </cs:fontRef>
  </cs:wall>
</cs:chartStyle>
</file>

<file path=ppt/charts/style9.xml><?xml version="1.0" encoding="utf-8"?>
<cs:chartStyle xmlns:cs="http://schemas.microsoft.com/office/drawing/2012/chartStyle" xmlns:a="http://schemas.openxmlformats.org/drawingml/2006/main" id="352">
  <cs:axisTitle>
    <cs:lnRef idx="0"/>
    <cs:fillRef idx="0"/>
    <cs:effectRef idx="0"/>
    <cs:fontRef idx="minor">
      <a:schemeClr val="tx1">
        <a:lumMod val="65000"/>
        <a:lumOff val="35000"/>
      </a:schemeClr>
    </cs:fontRef>
    <cs:defRPr sz="900" kern="1200"/>
  </cs:axisTitle>
  <cs:category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2"/>
    </cs:fontRef>
    <cs:spPr>
      <a:solidFill>
        <a:schemeClr val="bg1"/>
      </a:solidFill>
      <a:ln w="9525" cap="flat" cmpd="sng" algn="ctr">
        <a:solidFill>
          <a:schemeClr val="tx1">
            <a:lumMod val="15000"/>
            <a:lumOff val="85000"/>
          </a:schemeClr>
        </a:solidFill>
        <a:round/>
      </a:ln>
    </cs:spPr>
    <cs:defRPr sz="9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3">
      <cs:styleClr val="auto"/>
    </cs:fillRef>
    <cs:effectRef idx="3"/>
    <cs:fontRef idx="minor">
      <a:schemeClr val="tx1"/>
    </cs:fontRef>
  </cs:dataPoint>
  <cs:dataPoint3D>
    <cs:lnRef idx="0"/>
    <cs:fillRef idx="3">
      <cs:styleClr val="auto"/>
    </cs:fillRef>
    <cs:effectRef idx="3"/>
    <cs:fontRef idx="minor">
      <a:schemeClr val="tx1"/>
    </cs:fontRef>
  </cs:dataPoint3D>
  <cs:dataPointLine>
    <cs:lnRef idx="0">
      <cs:styleClr val="auto"/>
    </cs:lnRef>
    <cs:fillRef idx="3"/>
    <cs:effectRef idx="3"/>
    <cs:fontRef idx="minor">
      <a:schemeClr val="tx1"/>
    </cs:fontRef>
    <cs:spPr>
      <a:ln w="34925" cap="rnd">
        <a:solidFill>
          <a:schemeClr val="phClr"/>
        </a:solidFill>
        <a:round/>
      </a:ln>
    </cs:spPr>
  </cs:dataPointLine>
  <cs:dataPointMarker>
    <cs:lnRef idx="0">
      <cs:styleClr val="auto"/>
    </cs:lnRef>
    <cs:fillRef idx="3">
      <cs:styleClr val="auto"/>
    </cs:fillRef>
    <cs:effectRef idx="3"/>
    <cs:fontRef idx="minor">
      <a:schemeClr val="tx1"/>
    </cs:fontRef>
    <cs:spPr>
      <a:ln w="9525">
        <a:solidFill>
          <a:schemeClr val="phClr"/>
        </a:solidFill>
        <a:round/>
      </a:ln>
    </cs:spPr>
  </cs:dataPointMarker>
  <cs:dataPointMarkerLayout symbol="circle" size="6"/>
  <cs:dataPointWireframe>
    <cs:lnRef idx="0">
      <cs:styleClr val="auto"/>
    </cs:lnRef>
    <cs:fillRef idx="3"/>
    <cs:effectRef idx="3"/>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lt1"/>
    </cs:fontRef>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cs:lnRef idx="0"/>
    <cs:fillRef idx="0"/>
    <cs:effectRef idx="0"/>
    <cs:fontRef idx="minor">
      <a:schemeClr val="lt1"/>
    </cs:fontRef>
  </cs:plotArea>
  <cs:plotArea3D>
    <cs:lnRef idx="0"/>
    <cs:fillRef idx="0"/>
    <cs:effectRef idx="0"/>
    <cs:fontRef idx="minor">
      <a:schemeClr val="lt1"/>
    </cs:fontRef>
  </cs:plotArea3D>
  <cs:seriesAxis>
    <cs:lnRef idx="0"/>
    <cs:fillRef idx="0"/>
    <cs:effectRef idx="0"/>
    <cs:fontRef idx="minor">
      <a:schemeClr val="tx1">
        <a:lumMod val="65000"/>
        <a:lumOff val="35000"/>
      </a:schemeClr>
    </cs:fontRef>
    <cs:spPr>
      <a:ln w="12700"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600" b="1" kern="1200" baseline="0"/>
  </cs:title>
  <cs:trendline>
    <cs:lnRef idx="0">
      <cs:styleClr val="auto"/>
    </cs:lnRef>
    <cs:fillRef idx="0"/>
    <cs:effectRef idx="0"/>
    <cs:fontRef idx="minor">
      <a:schemeClr val="lt1"/>
    </cs:fontRef>
    <cs:spPr>
      <a:ln w="19050" cap="rnd">
        <a:solidFill>
          <a:schemeClr val="phClr"/>
        </a:solidFill>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lt1"/>
    </cs:fontRef>
  </cs:wall>
</cs:chartStyle>
</file>

<file path=ppt/diagrams/colors1.xml><?xml version="1.0" encoding="utf-8"?>
<dgm:colorsDef xmlns:dgm="http://schemas.openxmlformats.org/drawingml/2006/diagram" xmlns:a="http://schemas.openxmlformats.org/drawingml/2006/main" uniqueId="urn:microsoft.com/office/officeart/2005/8/colors/accent1_3">
  <dgm:title val=""/>
  <dgm:desc val=""/>
  <dgm:catLst>
    <dgm:cat type="accent1" pri="11300"/>
  </dgm:catLst>
  <dgm:styleLbl name="node0">
    <dgm:fillClrLst meth="repeat">
      <a:schemeClr val="accent1">
        <a:shade val="80000"/>
      </a:schemeClr>
    </dgm:fillClrLst>
    <dgm:linClrLst meth="repeat">
      <a:schemeClr val="lt1"/>
    </dgm:linClrLst>
    <dgm:effectClrLst/>
    <dgm:txLinClrLst/>
    <dgm:txFillClrLst/>
    <dgm:txEffectClrLst/>
  </dgm:styleLbl>
  <dgm:styleLbl name="alignNode1">
    <dgm:fillClrLst>
      <a:schemeClr val="accent1">
        <a:shade val="80000"/>
      </a:schemeClr>
      <a:schemeClr val="accent1">
        <a:tint val="70000"/>
      </a:schemeClr>
    </dgm:fillClrLst>
    <dgm:linClrLst>
      <a:schemeClr val="accent1">
        <a:shade val="80000"/>
      </a:schemeClr>
      <a:schemeClr val="accent1">
        <a:tint val="70000"/>
      </a:schemeClr>
    </dgm:linClrLst>
    <dgm:effectClrLst/>
    <dgm:txLinClrLst/>
    <dgm:txFillClrLst/>
    <dgm:txEffectClrLst/>
  </dgm:styleLbl>
  <dgm:styleLbl name="node1">
    <dgm:fillClrLst>
      <a:schemeClr val="accent1">
        <a:shade val="80000"/>
      </a:schemeClr>
      <a:schemeClr val="accent1">
        <a:tint val="70000"/>
      </a:schemeClr>
    </dgm:fillClrLst>
    <dgm:linClrLst meth="repeat">
      <a:schemeClr val="lt1"/>
    </dgm:linClrLst>
    <dgm:effectClrLst/>
    <dgm:txLinClrLst/>
    <dgm:txFillClrLst/>
    <dgm:txEffectClrLst/>
  </dgm:styleLbl>
  <dgm:styleLbl name="lnNode1">
    <dgm:fillClrLst>
      <a:schemeClr val="accent1">
        <a:shade val="80000"/>
      </a:schemeClr>
      <a:schemeClr val="accent1">
        <a:tint val="70000"/>
      </a:schemeClr>
    </dgm:fillClrLst>
    <dgm:linClrLst meth="repeat">
      <a:schemeClr val="lt1"/>
    </dgm:linClrLst>
    <dgm:effectClrLst/>
    <dgm:txLinClrLst/>
    <dgm:txFillClrLst/>
    <dgm:txEffectClrLst/>
  </dgm:styleLbl>
  <dgm:styleLbl name="vennNode1">
    <dgm:fillClrLst>
      <a:schemeClr val="accent1">
        <a:shade val="80000"/>
        <a:alpha val="50000"/>
      </a:schemeClr>
      <a:schemeClr val="accent1">
        <a:tint val="70000"/>
        <a:alpha val="50000"/>
      </a:schemeClr>
    </dgm:fillClrLst>
    <dgm:linClrLst meth="repeat">
      <a:schemeClr val="lt1"/>
    </dgm:linClrLst>
    <dgm:effectClrLst/>
    <dgm:txLinClrLst/>
    <dgm:txFillClrLst/>
    <dgm:txEffectClrLst/>
  </dgm:styleLbl>
  <dgm:styleLbl name="node2">
    <dgm:fillClrLst>
      <a:schemeClr val="accent1">
        <a:tint val="99000"/>
      </a:schemeClr>
    </dgm:fillClrLst>
    <dgm:linClrLst meth="repeat">
      <a:schemeClr val="lt1"/>
    </dgm:linClrLst>
    <dgm:effectClrLst/>
    <dgm:txLinClrLst/>
    <dgm:txFillClrLst/>
    <dgm:txEffectClrLst/>
  </dgm:styleLbl>
  <dgm:styleLbl name="node3">
    <dgm:fillClrLst>
      <a:schemeClr val="accent1">
        <a:tint val="80000"/>
      </a:schemeClr>
    </dgm:fillClrLst>
    <dgm:linClrLst meth="repeat">
      <a:schemeClr val="lt1"/>
    </dgm:linClrLst>
    <dgm:effectClrLst/>
    <dgm:txLinClrLst/>
    <dgm:txFillClrLst/>
    <dgm:txEffectClrLst/>
  </dgm:styleLbl>
  <dgm:styleLbl name="node4">
    <dgm:fillClrLst>
      <a:schemeClr val="accent1">
        <a:tint val="70000"/>
      </a:schemeClr>
    </dgm:fillClrLst>
    <dgm:linClrLst meth="repeat">
      <a:schemeClr val="lt1"/>
    </dgm:linClrLst>
    <dgm:effectClrLst/>
    <dgm:txLinClrLst/>
    <dgm:txFillClrLst/>
    <dgm:txEffectClrLst/>
  </dgm:styleLbl>
  <dgm:styleLbl name="f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align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1">
        <a:tint val="50000"/>
      </a:schemeClr>
      <a:schemeClr val="accent1">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dgm:txEffectClrLst/>
  </dgm:styleLbl>
  <dgm:styleLbl name="f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bgSibTrans2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lt1"/>
    </dgm:txFillClrLst>
    <dgm:txEffectClrLst/>
  </dgm:styleLbl>
  <dgm:styleLbl name="sibTrans1D1">
    <dgm:fillClrLst>
      <a:schemeClr val="accent1">
        <a:shade val="90000"/>
      </a:schemeClr>
      <a:schemeClr val="accent1">
        <a:tint val="70000"/>
      </a:schemeClr>
    </dgm:fillClrLst>
    <dgm:linClrLst>
      <a:schemeClr val="accent1">
        <a:shade val="90000"/>
      </a:schemeClr>
      <a:schemeClr val="accent1">
        <a:tint val="70000"/>
      </a:schemeClr>
    </dgm:linClrLst>
    <dgm:effectClrLst/>
    <dgm:txLinClrLst/>
    <dgm:txFillClrLst meth="repeat">
      <a:schemeClr val="tx1"/>
    </dgm:txFillClrLst>
    <dgm:txEffectClrLst/>
  </dgm:styleLbl>
  <dgm:styleLbl name="callout">
    <dgm:fillClrLst meth="repeat">
      <a:schemeClr val="accent1"/>
    </dgm:fillClrLst>
    <dgm:linClrLst meth="repeat">
      <a:schemeClr val="accent1"/>
    </dgm:linClrLst>
    <dgm:effectClrLst/>
    <dgm:txLinClrLst/>
    <dgm:txFillClrLst meth="repeat">
      <a:schemeClr val="tx1"/>
    </dgm:txFillClrLst>
    <dgm:txEffectClrLst/>
  </dgm:styleLbl>
  <dgm:styleLbl name="asst0">
    <dgm:fillClrLst meth="repeat">
      <a:schemeClr val="accent1">
        <a:shade val="80000"/>
      </a:schemeClr>
    </dgm:fillClrLst>
    <dgm:linClrLst meth="repeat">
      <a:schemeClr val="lt1"/>
    </dgm:linClrLst>
    <dgm:effectClrLst/>
    <dgm:txLinClrLst/>
    <dgm:txFillClrLst/>
    <dgm:txEffectClrLst/>
  </dgm:styleLbl>
  <dgm:styleLbl name="asst1">
    <dgm:fillClrLst meth="repeat">
      <a:schemeClr val="accent1">
        <a:shade val="80000"/>
      </a:schemeClr>
    </dgm:fillClrLst>
    <dgm:linClrLst meth="repeat">
      <a:schemeClr val="lt1"/>
    </dgm:linClrLst>
    <dgm:effectClrLst/>
    <dgm:txLinClrLst/>
    <dgm:txFillClrLst/>
    <dgm:txEffectClrLst/>
  </dgm:styleLbl>
  <dgm:styleLbl name="asst2">
    <dgm:fillClrLst>
      <a:schemeClr val="accent1">
        <a:tint val="99000"/>
      </a:schemeClr>
    </dgm:fillClrLst>
    <dgm:linClrLst meth="repeat">
      <a:schemeClr val="lt1"/>
    </dgm:linClrLst>
    <dgm:effectClrLst/>
    <dgm:txLinClrLst/>
    <dgm:txFillClrLst/>
    <dgm:txEffectClrLst/>
  </dgm:styleLbl>
  <dgm:styleLbl name="asst3">
    <dgm:fillClrLst>
      <a:schemeClr val="accent1">
        <a:tint val="80000"/>
      </a:schemeClr>
    </dgm:fillClrLst>
    <dgm:linClrLst meth="repeat">
      <a:schemeClr val="lt1"/>
    </dgm:linClrLst>
    <dgm:effectClrLst/>
    <dgm:txLinClrLst/>
    <dgm:txFillClrLst/>
    <dgm:txEffectClrLst/>
  </dgm:styleLbl>
  <dgm:styleLbl name="asst4">
    <dgm:fillClrLst>
      <a:schemeClr val="accent1">
        <a:tint val="70000"/>
      </a:schemeClr>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a:tint val="90000"/>
      </a:schemeClr>
    </dgm:fillClrLst>
    <dgm:linClrLst meth="repeat">
      <a:schemeClr val="accent1">
        <a:tint val="90000"/>
      </a:schemeClr>
    </dgm:linClrLst>
    <dgm:effectClrLst/>
    <dgm:txLinClrLst/>
    <dgm:txFillClrLst/>
    <dgm:txEffectClrLst/>
  </dgm:styleLbl>
  <dgm:styleLbl name="parChTrans2D3">
    <dgm:fillClrLst meth="repeat">
      <a:schemeClr val="accent1">
        <a:tint val="70000"/>
      </a:schemeClr>
    </dgm:fillClrLst>
    <dgm:linClrLst meth="repeat">
      <a:schemeClr val="accent1">
        <a:tint val="70000"/>
      </a:schemeClr>
    </dgm:linClrLst>
    <dgm:effectClrLst/>
    <dgm:txLinClrLst/>
    <dgm:txFillClrLst/>
    <dgm:txEffectClrLst/>
  </dgm:styleLbl>
  <dgm:styleLbl name="parChTrans2D4">
    <dgm:fillClrLst meth="repeat">
      <a:schemeClr val="accent1">
        <a:tint val="50000"/>
      </a:schemeClr>
    </dgm:fillClrLst>
    <dgm:linClrLst meth="repeat">
      <a:schemeClr val="accent1">
        <a:tint val="50000"/>
      </a:schemeClr>
    </dgm:linClrLst>
    <dgm:effectClrLst/>
    <dgm:txLinClrLst/>
    <dgm:txFillClrLst meth="repeat">
      <a:schemeClr val="lt1"/>
    </dgm:txFillClrLst>
    <dgm:txEffectClrLst/>
  </dgm:styleLbl>
  <dgm:styleLbl name="parChTrans1D1">
    <dgm:fillClrLst meth="repeat">
      <a:schemeClr val="accent1">
        <a:shade val="80000"/>
      </a:schemeClr>
    </dgm:fillClrLst>
    <dgm:linClrLst meth="repeat">
      <a:schemeClr val="accent1">
        <a:shade val="80000"/>
      </a:schemeClr>
    </dgm:linClrLst>
    <dgm:effectClrLst/>
    <dgm:txLinClrLst/>
    <dgm:txFillClrLst meth="repeat">
      <a:schemeClr val="tx1"/>
    </dgm:txFillClrLst>
    <dgm:txEffectClrLst/>
  </dgm:styleLbl>
  <dgm:styleLbl name="parChTrans1D2">
    <dgm:fillClrLst meth="repeat">
      <a:schemeClr val="accent1">
        <a:tint val="99000"/>
      </a:schemeClr>
    </dgm:fillClrLst>
    <dgm:linClrLst meth="repeat">
      <a:schemeClr val="accent1">
        <a:tint val="99000"/>
      </a:schemeClr>
    </dgm:linClrLst>
    <dgm:effectClrLst/>
    <dgm:txLinClrLst/>
    <dgm:txFillClrLst meth="repeat">
      <a:schemeClr val="tx1"/>
    </dgm:txFillClrLst>
    <dgm:txEffectClrLst/>
  </dgm:styleLbl>
  <dgm:styleLbl name="parChTrans1D3">
    <dgm:fillClrLst meth="repeat">
      <a:schemeClr val="accent1">
        <a:tint val="80000"/>
      </a:schemeClr>
    </dgm:fillClrLst>
    <dgm:linClrLst meth="repeat">
      <a:schemeClr val="accent1">
        <a:tint val="80000"/>
      </a:schemeClr>
    </dgm:linClrLst>
    <dgm:effectClrLst/>
    <dgm:txLinClrLst/>
    <dgm:txFillClrLst meth="repeat">
      <a:schemeClr val="tx1"/>
    </dgm:txFillClrLst>
    <dgm:txEffectClrLst/>
  </dgm:styleLbl>
  <dgm:styleLbl name="parChTrans1D4">
    <dgm:fillClrLst meth="repeat">
      <a:schemeClr val="accent1">
        <a:tint val="70000"/>
      </a:schemeClr>
    </dgm:fillClrLst>
    <dgm:linClrLst meth="repeat">
      <a:schemeClr val="accent1">
        <a:tint val="70000"/>
      </a:schemeClr>
    </dgm:linClrLst>
    <dgm:effectClrLst/>
    <dgm:txLinClrLst/>
    <dgm:txFillClrLst meth="repeat">
      <a:schemeClr val="tx1"/>
    </dgm:txFillClrLst>
    <dgm:txEffectClrLst/>
  </dgm:styleLbl>
  <dgm:styleLbl name="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conF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align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FgAcc1">
    <dgm:fillClrLst meth="repeat">
      <a:schemeClr val="lt1"/>
    </dgm:fillClrLst>
    <dgm:linClrLst>
      <a:schemeClr val="accent1">
        <a:shade val="80000"/>
      </a:schemeClr>
      <a:schemeClr val="accent1">
        <a:tint val="70000"/>
      </a:schemeClr>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lt1"/>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a:shade val="80000"/>
      </a:schemeClr>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a:tint val="99000"/>
      </a:schemeClr>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a:tint val="80000"/>
      </a:schemeClr>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a:tint val="70000"/>
      </a:schemeClr>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1">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6A70FD8F-0050-42E3-8B3A-6ED7CFB9852E}" type="doc">
      <dgm:prSet loTypeId="urn:microsoft.com/office/officeart/2016/7/layout/RoundedRectangleTimeline" loCatId="process" qsTypeId="urn:microsoft.com/office/officeart/2005/8/quickstyle/simple1" qsCatId="simple" csTypeId="urn:microsoft.com/office/officeart/2005/8/colors/accent1_3" csCatId="accent1" phldr="1"/>
      <dgm:spPr/>
      <dgm:t>
        <a:bodyPr/>
        <a:lstStyle/>
        <a:p>
          <a:endParaRPr lang="en-US"/>
        </a:p>
      </dgm:t>
    </dgm:pt>
    <dgm:pt modelId="{8DB5D7D5-6A1C-4ABC-8850-759A9D876047}">
      <dgm:prSet custT="1"/>
      <dgm:spPr/>
      <dgm:t>
        <a:bodyPr/>
        <a:lstStyle/>
        <a:p>
          <a:r>
            <a:rPr lang="el-GR" sz="2400" dirty="0">
              <a:latin typeface="Calibri" panose="020F0502020204030204" pitchFamily="34" charset="0"/>
              <a:cs typeface="Calibri" panose="020F0502020204030204" pitchFamily="34" charset="0"/>
            </a:rPr>
            <a:t>3/</a:t>
          </a:r>
          <a:r>
            <a:rPr lang="en-US" sz="2400" dirty="0">
              <a:latin typeface="Calibri" panose="020F0502020204030204" pitchFamily="34" charset="0"/>
              <a:cs typeface="Calibri" panose="020F0502020204030204" pitchFamily="34" charset="0"/>
            </a:rPr>
            <a:t>20</a:t>
          </a:r>
          <a:r>
            <a:rPr lang="el-GR" sz="2400" dirty="0">
              <a:latin typeface="Calibri" panose="020F0502020204030204" pitchFamily="34" charset="0"/>
              <a:cs typeface="Calibri" panose="020F0502020204030204" pitchFamily="34" charset="0"/>
            </a:rPr>
            <a:t>21</a:t>
          </a:r>
          <a:endParaRPr lang="en-US" sz="2400" dirty="0">
            <a:latin typeface="Calibri" panose="020F0502020204030204" pitchFamily="34" charset="0"/>
            <a:cs typeface="Calibri" panose="020F0502020204030204" pitchFamily="34" charset="0"/>
          </a:endParaRPr>
        </a:p>
      </dgm:t>
    </dgm:pt>
    <dgm:pt modelId="{D8874F40-D7B0-41DE-BB6F-A6014FEAB2D7}" type="parTrans" cxnId="{C5202EE1-10E9-4076-9D55-9E0CF8B152AF}">
      <dgm:prSet/>
      <dgm:spPr/>
      <dgm:t>
        <a:bodyPr/>
        <a:lstStyle/>
        <a:p>
          <a:endParaRPr lang="en-US"/>
        </a:p>
      </dgm:t>
    </dgm:pt>
    <dgm:pt modelId="{BD6E0A2E-99C8-4F5A-971A-CD211D1099FF}" type="sibTrans" cxnId="{C5202EE1-10E9-4076-9D55-9E0CF8B152AF}">
      <dgm:prSet/>
      <dgm:spPr/>
      <dgm:t>
        <a:bodyPr/>
        <a:lstStyle/>
        <a:p>
          <a:endParaRPr lang="en-US"/>
        </a:p>
      </dgm:t>
    </dgm:pt>
    <dgm:pt modelId="{96262926-A67D-4E4E-9515-5EBC67F0B634}">
      <dgm:prSet/>
      <dgm:spPr/>
      <dgm:t>
        <a:bodyPr/>
        <a:lstStyle/>
        <a:p>
          <a:r>
            <a:rPr lang="el-GR" dirty="0">
              <a:solidFill>
                <a:schemeClr val="tx2"/>
              </a:solidFill>
            </a:rPr>
            <a:t>Έναρξη διαδικασιών κατάρτισης του Προγράμματος «Στερεά Ελλάδα 2021-2027»  </a:t>
          </a:r>
          <a:endParaRPr lang="en-US" dirty="0">
            <a:solidFill>
              <a:schemeClr val="tx2"/>
            </a:solidFill>
          </a:endParaRPr>
        </a:p>
      </dgm:t>
    </dgm:pt>
    <dgm:pt modelId="{EC74E552-C501-4B0E-9400-E8B410F53D50}" type="parTrans" cxnId="{8C5B110A-FBC3-4CBF-BED2-413E87D4DAD5}">
      <dgm:prSet/>
      <dgm:spPr/>
      <dgm:t>
        <a:bodyPr/>
        <a:lstStyle/>
        <a:p>
          <a:endParaRPr lang="en-US"/>
        </a:p>
      </dgm:t>
    </dgm:pt>
    <dgm:pt modelId="{1DA7ACEB-F642-43C1-BCB5-F580B9B985B9}" type="sibTrans" cxnId="{8C5B110A-FBC3-4CBF-BED2-413E87D4DAD5}">
      <dgm:prSet/>
      <dgm:spPr/>
      <dgm:t>
        <a:bodyPr/>
        <a:lstStyle/>
        <a:p>
          <a:endParaRPr lang="en-US"/>
        </a:p>
      </dgm:t>
    </dgm:pt>
    <dgm:pt modelId="{C5146535-FD3D-4589-98A3-623B8DA4B8DB}">
      <dgm:prSet custT="1"/>
      <dgm:spPr/>
      <dgm:t>
        <a:bodyPr/>
        <a:lstStyle/>
        <a:p>
          <a:r>
            <a:rPr lang="el-GR" sz="2400" b="0" dirty="0">
              <a:latin typeface="Calibri" panose="020F0502020204030204" pitchFamily="34" charset="0"/>
              <a:cs typeface="Calibri" panose="020F0502020204030204" pitchFamily="34" charset="0"/>
            </a:rPr>
            <a:t>8/</a:t>
          </a:r>
          <a:r>
            <a:rPr lang="en-US" sz="2400" b="0" dirty="0">
              <a:latin typeface="Calibri" panose="020F0502020204030204" pitchFamily="34" charset="0"/>
              <a:cs typeface="Calibri" panose="020F0502020204030204" pitchFamily="34" charset="0"/>
            </a:rPr>
            <a:t>20</a:t>
          </a:r>
          <a:r>
            <a:rPr lang="el-GR" sz="2400" b="0" dirty="0">
              <a:latin typeface="Calibri" panose="020F0502020204030204" pitchFamily="34" charset="0"/>
              <a:cs typeface="Calibri" panose="020F0502020204030204" pitchFamily="34" charset="0"/>
            </a:rPr>
            <a:t>22</a:t>
          </a:r>
          <a:endParaRPr lang="en-US" sz="2400" b="0" dirty="0">
            <a:latin typeface="Calibri" panose="020F0502020204030204" pitchFamily="34" charset="0"/>
            <a:cs typeface="Calibri" panose="020F0502020204030204" pitchFamily="34" charset="0"/>
          </a:endParaRPr>
        </a:p>
      </dgm:t>
    </dgm:pt>
    <dgm:pt modelId="{20848F78-EC70-4162-96CE-CC68006930F0}" type="parTrans" cxnId="{8EBF857E-7408-4941-91E4-293B0F59EEF7}">
      <dgm:prSet/>
      <dgm:spPr/>
      <dgm:t>
        <a:bodyPr/>
        <a:lstStyle/>
        <a:p>
          <a:endParaRPr lang="en-US"/>
        </a:p>
      </dgm:t>
    </dgm:pt>
    <dgm:pt modelId="{7A3CCAF8-AC3A-401E-AEDD-44BBC1AA9C31}" type="sibTrans" cxnId="{8EBF857E-7408-4941-91E4-293B0F59EEF7}">
      <dgm:prSet/>
      <dgm:spPr/>
      <dgm:t>
        <a:bodyPr/>
        <a:lstStyle/>
        <a:p>
          <a:endParaRPr lang="en-US"/>
        </a:p>
      </dgm:t>
    </dgm:pt>
    <dgm:pt modelId="{E80CA270-6C90-4E17-ACEA-46B56AD54DD1}">
      <dgm:prSet/>
      <dgm:spPr/>
      <dgm:t>
        <a:bodyPr/>
        <a:lstStyle/>
        <a:p>
          <a:r>
            <a:rPr lang="el-GR" dirty="0">
              <a:solidFill>
                <a:schemeClr val="tx2"/>
              </a:solidFill>
            </a:rPr>
            <a:t>Έγκριση Επιχειρησιακού προγράμματος από την Ευρωπαϊκή Επιτροπή</a:t>
          </a:r>
          <a:endParaRPr lang="en-US" dirty="0">
            <a:solidFill>
              <a:schemeClr val="tx2"/>
            </a:solidFill>
          </a:endParaRPr>
        </a:p>
      </dgm:t>
    </dgm:pt>
    <dgm:pt modelId="{7EEC8067-96EF-4BE0-8BE3-BA59ED78A31F}" type="parTrans" cxnId="{2DC28DF8-5C1B-4F53-A4C1-D5B63FB54BAF}">
      <dgm:prSet/>
      <dgm:spPr/>
      <dgm:t>
        <a:bodyPr/>
        <a:lstStyle/>
        <a:p>
          <a:endParaRPr lang="en-US"/>
        </a:p>
      </dgm:t>
    </dgm:pt>
    <dgm:pt modelId="{1AFE46E5-6B07-4894-8ECB-21BD7E7B8AF1}" type="sibTrans" cxnId="{2DC28DF8-5C1B-4F53-A4C1-D5B63FB54BAF}">
      <dgm:prSet/>
      <dgm:spPr/>
      <dgm:t>
        <a:bodyPr/>
        <a:lstStyle/>
        <a:p>
          <a:endParaRPr lang="en-US"/>
        </a:p>
      </dgm:t>
    </dgm:pt>
    <dgm:pt modelId="{09C152DA-7620-4852-8162-A77EC3609F3F}">
      <dgm:prSet custT="1"/>
      <dgm:spPr/>
      <dgm:t>
        <a:bodyPr/>
        <a:lstStyle/>
        <a:p>
          <a:r>
            <a:rPr lang="el-GR" sz="2400" b="0" dirty="0">
              <a:latin typeface="Calibri" panose="020F0502020204030204" pitchFamily="34" charset="0"/>
              <a:cs typeface="Calibri" panose="020F0502020204030204" pitchFamily="34" charset="0"/>
            </a:rPr>
            <a:t>12/2022</a:t>
          </a:r>
          <a:endParaRPr lang="en-US" sz="2400" b="0" dirty="0">
            <a:latin typeface="Calibri" panose="020F0502020204030204" pitchFamily="34" charset="0"/>
            <a:cs typeface="Calibri" panose="020F0502020204030204" pitchFamily="34" charset="0"/>
          </a:endParaRPr>
        </a:p>
      </dgm:t>
    </dgm:pt>
    <dgm:pt modelId="{9F6D14C0-6C82-4CBD-8D6D-B0E117B6F2ED}" type="parTrans" cxnId="{23ECAC8B-17A4-4883-AA0E-06D66B7E788A}">
      <dgm:prSet/>
      <dgm:spPr/>
      <dgm:t>
        <a:bodyPr/>
        <a:lstStyle/>
        <a:p>
          <a:endParaRPr lang="en-US"/>
        </a:p>
      </dgm:t>
    </dgm:pt>
    <dgm:pt modelId="{0AE8D36D-0F0F-4206-AE39-0A2D73987B68}" type="sibTrans" cxnId="{23ECAC8B-17A4-4883-AA0E-06D66B7E788A}">
      <dgm:prSet/>
      <dgm:spPr/>
      <dgm:t>
        <a:bodyPr/>
        <a:lstStyle/>
        <a:p>
          <a:endParaRPr lang="en-US"/>
        </a:p>
      </dgm:t>
    </dgm:pt>
    <dgm:pt modelId="{6C8937BE-93F8-4DED-8538-1C601DAEBA66}">
      <dgm:prSet/>
      <dgm:spPr/>
      <dgm:t>
        <a:bodyPr/>
        <a:lstStyle/>
        <a:p>
          <a:r>
            <a:rPr lang="el-GR" dirty="0">
              <a:solidFill>
                <a:schemeClr val="tx2"/>
              </a:solidFill>
            </a:rPr>
            <a:t>Ενεργοποίηση των πρώτων προσκλήσεων</a:t>
          </a:r>
          <a:endParaRPr lang="en-US" dirty="0">
            <a:solidFill>
              <a:schemeClr val="tx2"/>
            </a:solidFill>
          </a:endParaRPr>
        </a:p>
      </dgm:t>
    </dgm:pt>
    <dgm:pt modelId="{77D169C6-D77F-456D-B18B-D7BE016AD87A}" type="parTrans" cxnId="{FAA8D3DD-12E8-457D-9144-B037C5678347}">
      <dgm:prSet/>
      <dgm:spPr/>
      <dgm:t>
        <a:bodyPr/>
        <a:lstStyle/>
        <a:p>
          <a:endParaRPr lang="en-US"/>
        </a:p>
      </dgm:t>
    </dgm:pt>
    <dgm:pt modelId="{A97BE953-FA9D-4BA6-A92C-494DB1F3BA59}" type="sibTrans" cxnId="{FAA8D3DD-12E8-457D-9144-B037C5678347}">
      <dgm:prSet/>
      <dgm:spPr/>
      <dgm:t>
        <a:bodyPr/>
        <a:lstStyle/>
        <a:p>
          <a:endParaRPr lang="en-US"/>
        </a:p>
      </dgm:t>
    </dgm:pt>
    <dgm:pt modelId="{AB52B3CC-6563-466D-BFC3-9B6B5AFA0881}" type="pres">
      <dgm:prSet presAssocID="{6A70FD8F-0050-42E3-8B3A-6ED7CFB9852E}" presName="Name0" presStyleCnt="0">
        <dgm:presLayoutVars>
          <dgm:chMax/>
          <dgm:chPref/>
          <dgm:animLvl val="lvl"/>
        </dgm:presLayoutVars>
      </dgm:prSet>
      <dgm:spPr/>
      <dgm:t>
        <a:bodyPr/>
        <a:lstStyle/>
        <a:p>
          <a:endParaRPr lang="el-GR"/>
        </a:p>
      </dgm:t>
    </dgm:pt>
    <dgm:pt modelId="{815EDF7B-AC93-4A61-87AA-CAA5D85C31A8}" type="pres">
      <dgm:prSet presAssocID="{8DB5D7D5-6A1C-4ABC-8850-759A9D876047}" presName="composite1" presStyleCnt="0"/>
      <dgm:spPr/>
    </dgm:pt>
    <dgm:pt modelId="{954381E7-0584-46DD-8108-E9BF4F2B5005}" type="pres">
      <dgm:prSet presAssocID="{8DB5D7D5-6A1C-4ABC-8850-759A9D876047}" presName="parent1" presStyleLbl="alignNode1" presStyleIdx="0" presStyleCnt="3">
        <dgm:presLayoutVars>
          <dgm:chMax val="1"/>
          <dgm:chPref val="1"/>
          <dgm:bulletEnabled val="1"/>
        </dgm:presLayoutVars>
      </dgm:prSet>
      <dgm:spPr/>
      <dgm:t>
        <a:bodyPr/>
        <a:lstStyle/>
        <a:p>
          <a:endParaRPr lang="el-GR"/>
        </a:p>
      </dgm:t>
    </dgm:pt>
    <dgm:pt modelId="{5A1B764B-0DC5-47CD-BDEA-9E67799496EC}" type="pres">
      <dgm:prSet presAssocID="{8DB5D7D5-6A1C-4ABC-8850-759A9D876047}" presName="Childtext1" presStyleLbl="revTx" presStyleIdx="0" presStyleCnt="3" custScaleX="54765">
        <dgm:presLayoutVars>
          <dgm:bulletEnabled val="1"/>
        </dgm:presLayoutVars>
      </dgm:prSet>
      <dgm:spPr/>
      <dgm:t>
        <a:bodyPr/>
        <a:lstStyle/>
        <a:p>
          <a:endParaRPr lang="el-GR"/>
        </a:p>
      </dgm:t>
    </dgm:pt>
    <dgm:pt modelId="{122B38A3-0442-4747-820C-1F37877E2B0E}" type="pres">
      <dgm:prSet presAssocID="{8DB5D7D5-6A1C-4ABC-8850-759A9D876047}" presName="ConnectLine1" presStyleLbl="sibTrans1D1" presStyleIdx="0" presStyleCnt="3"/>
      <dgm:spPr>
        <a:noFill/>
        <a:ln w="12700" cap="rnd" cmpd="sng" algn="ctr">
          <a:solidFill>
            <a:schemeClr val="accent1">
              <a:shade val="90000"/>
              <a:hueOff val="93466"/>
              <a:satOff val="1924"/>
              <a:lumOff val="8231"/>
              <a:alphaOff val="0"/>
            </a:schemeClr>
          </a:solidFill>
          <a:prstDash val="dash"/>
        </a:ln>
        <a:effectLst/>
      </dgm:spPr>
    </dgm:pt>
    <dgm:pt modelId="{A73181F6-69BB-4A47-8277-4671A45AC8C8}" type="pres">
      <dgm:prSet presAssocID="{8DB5D7D5-6A1C-4ABC-8850-759A9D876047}" presName="ConnectLineEnd1" presStyleLbl="lnNode1" presStyleIdx="0" presStyleCnt="3"/>
      <dgm:spPr/>
    </dgm:pt>
    <dgm:pt modelId="{6E76EADA-5F61-4A59-B2F8-FA10112079FC}" type="pres">
      <dgm:prSet presAssocID="{8DB5D7D5-6A1C-4ABC-8850-759A9D876047}" presName="EmptyPane1" presStyleCnt="0"/>
      <dgm:spPr/>
    </dgm:pt>
    <dgm:pt modelId="{A8189248-0785-43F1-844C-4DE92841F254}" type="pres">
      <dgm:prSet presAssocID="{BD6E0A2E-99C8-4F5A-971A-CD211D1099FF}" presName="spaceBetweenRectangles1" presStyleCnt="0"/>
      <dgm:spPr/>
    </dgm:pt>
    <dgm:pt modelId="{218D9CD7-D48D-464C-9A1C-0F322EC540B3}" type="pres">
      <dgm:prSet presAssocID="{C5146535-FD3D-4589-98A3-623B8DA4B8DB}" presName="composite1" presStyleCnt="0"/>
      <dgm:spPr/>
    </dgm:pt>
    <dgm:pt modelId="{30804A27-188E-4A17-8FFE-97BCCA0597B8}" type="pres">
      <dgm:prSet presAssocID="{C5146535-FD3D-4589-98A3-623B8DA4B8DB}" presName="parent1" presStyleLbl="alignNode1" presStyleIdx="1" presStyleCnt="3">
        <dgm:presLayoutVars>
          <dgm:chMax val="1"/>
          <dgm:chPref val="1"/>
          <dgm:bulletEnabled val="1"/>
        </dgm:presLayoutVars>
      </dgm:prSet>
      <dgm:spPr/>
      <dgm:t>
        <a:bodyPr/>
        <a:lstStyle/>
        <a:p>
          <a:endParaRPr lang="el-GR"/>
        </a:p>
      </dgm:t>
    </dgm:pt>
    <dgm:pt modelId="{DF65791B-462E-4589-B98D-F60587330CA8}" type="pres">
      <dgm:prSet presAssocID="{C5146535-FD3D-4589-98A3-623B8DA4B8DB}" presName="Childtext1" presStyleLbl="revTx" presStyleIdx="1" presStyleCnt="3" custScaleX="60854">
        <dgm:presLayoutVars>
          <dgm:bulletEnabled val="1"/>
        </dgm:presLayoutVars>
      </dgm:prSet>
      <dgm:spPr/>
      <dgm:t>
        <a:bodyPr/>
        <a:lstStyle/>
        <a:p>
          <a:endParaRPr lang="el-GR"/>
        </a:p>
      </dgm:t>
    </dgm:pt>
    <dgm:pt modelId="{DBA410EB-5F61-4F46-92D9-C5B0AA59EE15}" type="pres">
      <dgm:prSet presAssocID="{C5146535-FD3D-4589-98A3-623B8DA4B8DB}" presName="ConnectLine1" presStyleLbl="sibTrans1D1" presStyleIdx="1" presStyleCnt="3"/>
      <dgm:spPr>
        <a:noFill/>
        <a:ln w="12700" cap="rnd" cmpd="sng" algn="ctr">
          <a:solidFill>
            <a:schemeClr val="accent1">
              <a:shade val="90000"/>
              <a:hueOff val="140199"/>
              <a:satOff val="2886"/>
              <a:lumOff val="12346"/>
              <a:alphaOff val="0"/>
            </a:schemeClr>
          </a:solidFill>
          <a:prstDash val="dash"/>
        </a:ln>
        <a:effectLst/>
      </dgm:spPr>
    </dgm:pt>
    <dgm:pt modelId="{E1220EDB-B75C-43A5-B862-97E4C09130A7}" type="pres">
      <dgm:prSet presAssocID="{C5146535-FD3D-4589-98A3-623B8DA4B8DB}" presName="ConnectLineEnd1" presStyleLbl="lnNode1" presStyleIdx="1" presStyleCnt="3"/>
      <dgm:spPr/>
    </dgm:pt>
    <dgm:pt modelId="{D8849157-215F-4E70-9735-315E97B5AC5C}" type="pres">
      <dgm:prSet presAssocID="{C5146535-FD3D-4589-98A3-623B8DA4B8DB}" presName="EmptyPane1" presStyleCnt="0"/>
      <dgm:spPr/>
    </dgm:pt>
    <dgm:pt modelId="{7C467054-22FE-4C18-9934-29D7168DFF63}" type="pres">
      <dgm:prSet presAssocID="{7A3CCAF8-AC3A-401E-AEDD-44BBC1AA9C31}" presName="spaceBetweenRectangles1" presStyleCnt="0"/>
      <dgm:spPr/>
    </dgm:pt>
    <dgm:pt modelId="{3E3E944D-A6EC-4962-9AC1-C585A4F97BDA}" type="pres">
      <dgm:prSet presAssocID="{09C152DA-7620-4852-8162-A77EC3609F3F}" presName="composite1" presStyleCnt="0"/>
      <dgm:spPr/>
    </dgm:pt>
    <dgm:pt modelId="{566B79CB-1A41-4F5C-BF91-58D94BF93913}" type="pres">
      <dgm:prSet presAssocID="{09C152DA-7620-4852-8162-A77EC3609F3F}" presName="parent1" presStyleLbl="alignNode1" presStyleIdx="2" presStyleCnt="3">
        <dgm:presLayoutVars>
          <dgm:chMax val="1"/>
          <dgm:chPref val="1"/>
          <dgm:bulletEnabled val="1"/>
        </dgm:presLayoutVars>
      </dgm:prSet>
      <dgm:spPr/>
      <dgm:t>
        <a:bodyPr/>
        <a:lstStyle/>
        <a:p>
          <a:endParaRPr lang="el-GR"/>
        </a:p>
      </dgm:t>
    </dgm:pt>
    <dgm:pt modelId="{B4723E2A-4FF1-452A-BD25-8EC364F15A6F}" type="pres">
      <dgm:prSet presAssocID="{09C152DA-7620-4852-8162-A77EC3609F3F}" presName="Childtext1" presStyleLbl="revTx" presStyleIdx="2" presStyleCnt="3" custScaleX="35900">
        <dgm:presLayoutVars>
          <dgm:bulletEnabled val="1"/>
        </dgm:presLayoutVars>
      </dgm:prSet>
      <dgm:spPr/>
      <dgm:t>
        <a:bodyPr/>
        <a:lstStyle/>
        <a:p>
          <a:endParaRPr lang="el-GR"/>
        </a:p>
      </dgm:t>
    </dgm:pt>
    <dgm:pt modelId="{440E9361-37D2-4157-AF38-7B49AD23708B}" type="pres">
      <dgm:prSet presAssocID="{09C152DA-7620-4852-8162-A77EC3609F3F}" presName="ConnectLine1" presStyleLbl="sibTrans1D1" presStyleIdx="2" presStyleCnt="3"/>
      <dgm:spPr>
        <a:noFill/>
        <a:ln w="12700" cap="rnd" cmpd="sng" algn="ctr">
          <a:solidFill>
            <a:schemeClr val="accent1">
              <a:shade val="90000"/>
              <a:hueOff val="186931"/>
              <a:satOff val="3848"/>
              <a:lumOff val="16461"/>
              <a:alphaOff val="0"/>
            </a:schemeClr>
          </a:solidFill>
          <a:prstDash val="dash"/>
        </a:ln>
        <a:effectLst/>
      </dgm:spPr>
    </dgm:pt>
    <dgm:pt modelId="{C45E7B63-1C71-483E-A3A8-705CE86D4D8E}" type="pres">
      <dgm:prSet presAssocID="{09C152DA-7620-4852-8162-A77EC3609F3F}" presName="ConnectLineEnd1" presStyleLbl="lnNode1" presStyleIdx="2" presStyleCnt="3"/>
      <dgm:spPr/>
    </dgm:pt>
    <dgm:pt modelId="{4174F691-D9D3-451C-9893-D177DC3AED58}" type="pres">
      <dgm:prSet presAssocID="{09C152DA-7620-4852-8162-A77EC3609F3F}" presName="EmptyPane1" presStyleCnt="0"/>
      <dgm:spPr/>
    </dgm:pt>
  </dgm:ptLst>
  <dgm:cxnLst>
    <dgm:cxn modelId="{8EBF857E-7408-4941-91E4-293B0F59EEF7}" srcId="{6A70FD8F-0050-42E3-8B3A-6ED7CFB9852E}" destId="{C5146535-FD3D-4589-98A3-623B8DA4B8DB}" srcOrd="1" destOrd="0" parTransId="{20848F78-EC70-4162-96CE-CC68006930F0}" sibTransId="{7A3CCAF8-AC3A-401E-AEDD-44BBC1AA9C31}"/>
    <dgm:cxn modelId="{F9B2D375-40BE-4E5D-AA88-61805FBFF819}" type="presOf" srcId="{8DB5D7D5-6A1C-4ABC-8850-759A9D876047}" destId="{954381E7-0584-46DD-8108-E9BF4F2B5005}" srcOrd="0" destOrd="0" presId="urn:microsoft.com/office/officeart/2016/7/layout/RoundedRectangleTimeline"/>
    <dgm:cxn modelId="{C5202EE1-10E9-4076-9D55-9E0CF8B152AF}" srcId="{6A70FD8F-0050-42E3-8B3A-6ED7CFB9852E}" destId="{8DB5D7D5-6A1C-4ABC-8850-759A9D876047}" srcOrd="0" destOrd="0" parTransId="{D8874F40-D7B0-41DE-BB6F-A6014FEAB2D7}" sibTransId="{BD6E0A2E-99C8-4F5A-971A-CD211D1099FF}"/>
    <dgm:cxn modelId="{E2BBA750-A5E4-4F50-BE16-016934379F81}" type="presOf" srcId="{6C8937BE-93F8-4DED-8538-1C601DAEBA66}" destId="{B4723E2A-4FF1-452A-BD25-8EC364F15A6F}" srcOrd="0" destOrd="0" presId="urn:microsoft.com/office/officeart/2016/7/layout/RoundedRectangleTimeline"/>
    <dgm:cxn modelId="{FAA8D3DD-12E8-457D-9144-B037C5678347}" srcId="{09C152DA-7620-4852-8162-A77EC3609F3F}" destId="{6C8937BE-93F8-4DED-8538-1C601DAEBA66}" srcOrd="0" destOrd="0" parTransId="{77D169C6-D77F-456D-B18B-D7BE016AD87A}" sibTransId="{A97BE953-FA9D-4BA6-A92C-494DB1F3BA59}"/>
    <dgm:cxn modelId="{E13585A2-54F2-486A-B317-F4D6AF7E83B9}" type="presOf" srcId="{E80CA270-6C90-4E17-ACEA-46B56AD54DD1}" destId="{DF65791B-462E-4589-B98D-F60587330CA8}" srcOrd="0" destOrd="0" presId="urn:microsoft.com/office/officeart/2016/7/layout/RoundedRectangleTimeline"/>
    <dgm:cxn modelId="{5C25BB02-FA66-40A4-9DA6-9E1CAE3A8D4E}" type="presOf" srcId="{C5146535-FD3D-4589-98A3-623B8DA4B8DB}" destId="{30804A27-188E-4A17-8FFE-97BCCA0597B8}" srcOrd="0" destOrd="0" presId="urn:microsoft.com/office/officeart/2016/7/layout/RoundedRectangleTimeline"/>
    <dgm:cxn modelId="{23ECAC8B-17A4-4883-AA0E-06D66B7E788A}" srcId="{6A70FD8F-0050-42E3-8B3A-6ED7CFB9852E}" destId="{09C152DA-7620-4852-8162-A77EC3609F3F}" srcOrd="2" destOrd="0" parTransId="{9F6D14C0-6C82-4CBD-8D6D-B0E117B6F2ED}" sibTransId="{0AE8D36D-0F0F-4206-AE39-0A2D73987B68}"/>
    <dgm:cxn modelId="{84C67813-55CE-4EBC-9032-03BD847DC17E}" type="presOf" srcId="{6A70FD8F-0050-42E3-8B3A-6ED7CFB9852E}" destId="{AB52B3CC-6563-466D-BFC3-9B6B5AFA0881}" srcOrd="0" destOrd="0" presId="urn:microsoft.com/office/officeart/2016/7/layout/RoundedRectangleTimeline"/>
    <dgm:cxn modelId="{F9540599-A193-456C-A9A9-8962E3855B0B}" type="presOf" srcId="{96262926-A67D-4E4E-9515-5EBC67F0B634}" destId="{5A1B764B-0DC5-47CD-BDEA-9E67799496EC}" srcOrd="0" destOrd="0" presId="urn:microsoft.com/office/officeart/2016/7/layout/RoundedRectangleTimeline"/>
    <dgm:cxn modelId="{8C5B110A-FBC3-4CBF-BED2-413E87D4DAD5}" srcId="{8DB5D7D5-6A1C-4ABC-8850-759A9D876047}" destId="{96262926-A67D-4E4E-9515-5EBC67F0B634}" srcOrd="0" destOrd="0" parTransId="{EC74E552-C501-4B0E-9400-E8B410F53D50}" sibTransId="{1DA7ACEB-F642-43C1-BCB5-F580B9B985B9}"/>
    <dgm:cxn modelId="{2DC28DF8-5C1B-4F53-A4C1-D5B63FB54BAF}" srcId="{C5146535-FD3D-4589-98A3-623B8DA4B8DB}" destId="{E80CA270-6C90-4E17-ACEA-46B56AD54DD1}" srcOrd="0" destOrd="0" parTransId="{7EEC8067-96EF-4BE0-8BE3-BA59ED78A31F}" sibTransId="{1AFE46E5-6B07-4894-8ECB-21BD7E7B8AF1}"/>
    <dgm:cxn modelId="{22ECA226-C4EA-44F1-BCB5-77F78841DA6F}" type="presOf" srcId="{09C152DA-7620-4852-8162-A77EC3609F3F}" destId="{566B79CB-1A41-4F5C-BF91-58D94BF93913}" srcOrd="0" destOrd="0" presId="urn:microsoft.com/office/officeart/2016/7/layout/RoundedRectangleTimeline"/>
    <dgm:cxn modelId="{76459B4A-BC95-4631-A3CC-1410E80D5DFD}" type="presParOf" srcId="{AB52B3CC-6563-466D-BFC3-9B6B5AFA0881}" destId="{815EDF7B-AC93-4A61-87AA-CAA5D85C31A8}" srcOrd="0" destOrd="0" presId="urn:microsoft.com/office/officeart/2016/7/layout/RoundedRectangleTimeline"/>
    <dgm:cxn modelId="{4238FA88-CE43-4680-BFB0-73DED5612698}" type="presParOf" srcId="{815EDF7B-AC93-4A61-87AA-CAA5D85C31A8}" destId="{954381E7-0584-46DD-8108-E9BF4F2B5005}" srcOrd="0" destOrd="0" presId="urn:microsoft.com/office/officeart/2016/7/layout/RoundedRectangleTimeline"/>
    <dgm:cxn modelId="{6497CE05-0893-4952-B18A-28D71D90B841}" type="presParOf" srcId="{815EDF7B-AC93-4A61-87AA-CAA5D85C31A8}" destId="{5A1B764B-0DC5-47CD-BDEA-9E67799496EC}" srcOrd="1" destOrd="0" presId="urn:microsoft.com/office/officeart/2016/7/layout/RoundedRectangleTimeline"/>
    <dgm:cxn modelId="{CB8BA570-C0D4-4400-BED8-C9BC961A6553}" type="presParOf" srcId="{815EDF7B-AC93-4A61-87AA-CAA5D85C31A8}" destId="{122B38A3-0442-4747-820C-1F37877E2B0E}" srcOrd="2" destOrd="0" presId="urn:microsoft.com/office/officeart/2016/7/layout/RoundedRectangleTimeline"/>
    <dgm:cxn modelId="{82FC1E36-99F3-4E1F-8BD1-229D77A82EB1}" type="presParOf" srcId="{815EDF7B-AC93-4A61-87AA-CAA5D85C31A8}" destId="{A73181F6-69BB-4A47-8277-4671A45AC8C8}" srcOrd="3" destOrd="0" presId="urn:microsoft.com/office/officeart/2016/7/layout/RoundedRectangleTimeline"/>
    <dgm:cxn modelId="{7EAD7967-836C-4AB6-AAA2-ED2EF3F29E78}" type="presParOf" srcId="{815EDF7B-AC93-4A61-87AA-CAA5D85C31A8}" destId="{6E76EADA-5F61-4A59-B2F8-FA10112079FC}" srcOrd="4" destOrd="0" presId="urn:microsoft.com/office/officeart/2016/7/layout/RoundedRectangleTimeline"/>
    <dgm:cxn modelId="{3783DE09-7B3D-423E-960C-ED9DB81E314E}" type="presParOf" srcId="{AB52B3CC-6563-466D-BFC3-9B6B5AFA0881}" destId="{A8189248-0785-43F1-844C-4DE92841F254}" srcOrd="1" destOrd="0" presId="urn:microsoft.com/office/officeart/2016/7/layout/RoundedRectangleTimeline"/>
    <dgm:cxn modelId="{38B07C9C-D21D-4E2B-A78B-C30877B2689A}" type="presParOf" srcId="{AB52B3CC-6563-466D-BFC3-9B6B5AFA0881}" destId="{218D9CD7-D48D-464C-9A1C-0F322EC540B3}" srcOrd="2" destOrd="0" presId="urn:microsoft.com/office/officeart/2016/7/layout/RoundedRectangleTimeline"/>
    <dgm:cxn modelId="{E6790483-7B9E-44FB-9EAE-A282A4B9AB73}" type="presParOf" srcId="{218D9CD7-D48D-464C-9A1C-0F322EC540B3}" destId="{30804A27-188E-4A17-8FFE-97BCCA0597B8}" srcOrd="0" destOrd="0" presId="urn:microsoft.com/office/officeart/2016/7/layout/RoundedRectangleTimeline"/>
    <dgm:cxn modelId="{B31BDB48-FB8E-47F4-8F76-B90009D28A96}" type="presParOf" srcId="{218D9CD7-D48D-464C-9A1C-0F322EC540B3}" destId="{DF65791B-462E-4589-B98D-F60587330CA8}" srcOrd="1" destOrd="0" presId="urn:microsoft.com/office/officeart/2016/7/layout/RoundedRectangleTimeline"/>
    <dgm:cxn modelId="{517AE913-68B2-41AC-BE20-5D4195845D6F}" type="presParOf" srcId="{218D9CD7-D48D-464C-9A1C-0F322EC540B3}" destId="{DBA410EB-5F61-4F46-92D9-C5B0AA59EE15}" srcOrd="2" destOrd="0" presId="urn:microsoft.com/office/officeart/2016/7/layout/RoundedRectangleTimeline"/>
    <dgm:cxn modelId="{0F089045-7542-47F1-8B17-68354869406A}" type="presParOf" srcId="{218D9CD7-D48D-464C-9A1C-0F322EC540B3}" destId="{E1220EDB-B75C-43A5-B862-97E4C09130A7}" srcOrd="3" destOrd="0" presId="urn:microsoft.com/office/officeart/2016/7/layout/RoundedRectangleTimeline"/>
    <dgm:cxn modelId="{79B44ECC-99D2-49DD-9DEE-58B1D2AE6C6C}" type="presParOf" srcId="{218D9CD7-D48D-464C-9A1C-0F322EC540B3}" destId="{D8849157-215F-4E70-9735-315E97B5AC5C}" srcOrd="4" destOrd="0" presId="urn:microsoft.com/office/officeart/2016/7/layout/RoundedRectangleTimeline"/>
    <dgm:cxn modelId="{6930EC12-FB60-44F8-973F-19AC06AA90BB}" type="presParOf" srcId="{AB52B3CC-6563-466D-BFC3-9B6B5AFA0881}" destId="{7C467054-22FE-4C18-9934-29D7168DFF63}" srcOrd="3" destOrd="0" presId="urn:microsoft.com/office/officeart/2016/7/layout/RoundedRectangleTimeline"/>
    <dgm:cxn modelId="{1F4A4777-E935-453F-A5B9-015C6946FC6A}" type="presParOf" srcId="{AB52B3CC-6563-466D-BFC3-9B6B5AFA0881}" destId="{3E3E944D-A6EC-4962-9AC1-C585A4F97BDA}" srcOrd="4" destOrd="0" presId="urn:microsoft.com/office/officeart/2016/7/layout/RoundedRectangleTimeline"/>
    <dgm:cxn modelId="{94AC8B5D-A9B9-4EF3-AD1C-6024606B5BF8}" type="presParOf" srcId="{3E3E944D-A6EC-4962-9AC1-C585A4F97BDA}" destId="{566B79CB-1A41-4F5C-BF91-58D94BF93913}" srcOrd="0" destOrd="0" presId="urn:microsoft.com/office/officeart/2016/7/layout/RoundedRectangleTimeline"/>
    <dgm:cxn modelId="{A151554E-10B3-429A-9E0D-D40262ED6857}" type="presParOf" srcId="{3E3E944D-A6EC-4962-9AC1-C585A4F97BDA}" destId="{B4723E2A-4FF1-452A-BD25-8EC364F15A6F}" srcOrd="1" destOrd="0" presId="urn:microsoft.com/office/officeart/2016/7/layout/RoundedRectangleTimeline"/>
    <dgm:cxn modelId="{329635D9-081F-4DC9-88AA-E074B7400415}" type="presParOf" srcId="{3E3E944D-A6EC-4962-9AC1-C585A4F97BDA}" destId="{440E9361-37D2-4157-AF38-7B49AD23708B}" srcOrd="2" destOrd="0" presId="urn:microsoft.com/office/officeart/2016/7/layout/RoundedRectangleTimeline"/>
    <dgm:cxn modelId="{0F0D3AEA-9F0C-400E-A955-6CD1F474B6A4}" type="presParOf" srcId="{3E3E944D-A6EC-4962-9AC1-C585A4F97BDA}" destId="{C45E7B63-1C71-483E-A3A8-705CE86D4D8E}" srcOrd="3" destOrd="0" presId="urn:microsoft.com/office/officeart/2016/7/layout/RoundedRectangleTimeline"/>
    <dgm:cxn modelId="{91F0BE33-39D4-4457-A5CC-3F1682DB166D}" type="presParOf" srcId="{3E3E944D-A6EC-4962-9AC1-C585A4F97BDA}" destId="{4174F691-D9D3-451C-9893-D177DC3AED58}" srcOrd="4" destOrd="0" presId="urn:microsoft.com/office/officeart/2016/7/layout/RoundedRectangleTimeline"/>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D48ECBC5-945B-4001-8718-30D901C40E09}" type="doc">
      <dgm:prSet loTypeId="urn:microsoft.com/office/officeart/2005/8/layout/process4" loCatId="list" qsTypeId="urn:microsoft.com/office/officeart/2005/8/quickstyle/simple1" qsCatId="simple" csTypeId="urn:microsoft.com/office/officeart/2005/8/colors/colorful2" csCatId="colorful" phldr="1"/>
      <dgm:spPr/>
      <dgm:t>
        <a:bodyPr/>
        <a:lstStyle/>
        <a:p>
          <a:endParaRPr lang="el-GR"/>
        </a:p>
      </dgm:t>
    </dgm:pt>
    <dgm:pt modelId="{C9D79770-FE39-424A-8AEE-CFEB7A4364B1}">
      <dgm:prSet phldrT="[Text]" custT="1"/>
      <dgm:spPr/>
      <dgm:t>
        <a:bodyPr/>
        <a:lstStyle/>
        <a:p>
          <a:r>
            <a:rPr lang="el-GR" sz="2000" b="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Πλαίσιο </a:t>
          </a:r>
          <a:r>
            <a:rPr lang="el-GR" sz="2000" b="1"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67</a:t>
          </a:r>
          <a:r>
            <a:rPr lang="el-GR" sz="2000" b="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ποσοτικών δεικτών του </a:t>
          </a:r>
          <a:r>
            <a:rPr lang="el-GR" sz="2000" b="1"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ΕΤΠΑ </a:t>
          </a:r>
        </a:p>
      </dgm:t>
    </dgm:pt>
    <dgm:pt modelId="{7B641645-CF27-487A-BFF1-515F96C6E293}" type="parTrans" cxnId="{F9ED9B7B-118B-498F-B0F2-C105CAE16B6B}">
      <dgm:prSet/>
      <dgm:spPr/>
      <dgm:t>
        <a:bodyPr/>
        <a:lstStyle/>
        <a:p>
          <a:endParaRPr lang="el-GR"/>
        </a:p>
      </dgm:t>
    </dgm:pt>
    <dgm:pt modelId="{4AD7C831-D8D8-4963-A1F1-6DE71C445278}" type="sibTrans" cxnId="{F9ED9B7B-118B-498F-B0F2-C105CAE16B6B}">
      <dgm:prSet/>
      <dgm:spPr/>
      <dgm:t>
        <a:bodyPr/>
        <a:lstStyle/>
        <a:p>
          <a:endParaRPr lang="el-GR"/>
        </a:p>
      </dgm:t>
    </dgm:pt>
    <dgm:pt modelId="{AF25D517-FBE4-4FDA-B279-3301DB37D4C0}">
      <dgm:prSet phldrT="[Text]" custT="1"/>
      <dgm:spPr/>
      <dgm:t>
        <a:bodyPr/>
        <a:lstStyle/>
        <a:p>
          <a:r>
            <a:rPr lang="el-GR" sz="2000" dirty="0">
              <a:solidFill>
                <a:schemeClr val="tx2"/>
              </a:solidFill>
              <a:latin typeface="Calibri" panose="020F0502020204030204" pitchFamily="34" charset="0"/>
              <a:cs typeface="Calibri" panose="020F0502020204030204" pitchFamily="34" charset="0"/>
            </a:rPr>
            <a:t>40 εκροών </a:t>
          </a:r>
        </a:p>
      </dgm:t>
    </dgm:pt>
    <dgm:pt modelId="{C8615060-1F6F-4761-B4A2-C36748A2B344}" type="parTrans" cxnId="{935C4165-B09E-4F8F-AAC0-324A8AB8F698}">
      <dgm:prSet/>
      <dgm:spPr/>
      <dgm:t>
        <a:bodyPr/>
        <a:lstStyle/>
        <a:p>
          <a:endParaRPr lang="el-GR"/>
        </a:p>
      </dgm:t>
    </dgm:pt>
    <dgm:pt modelId="{6A856C5F-1B1F-434B-9BBB-D3208D0C4F79}" type="sibTrans" cxnId="{935C4165-B09E-4F8F-AAC0-324A8AB8F698}">
      <dgm:prSet/>
      <dgm:spPr/>
      <dgm:t>
        <a:bodyPr/>
        <a:lstStyle/>
        <a:p>
          <a:endParaRPr lang="el-GR"/>
        </a:p>
      </dgm:t>
    </dgm:pt>
    <dgm:pt modelId="{999DCB2E-90B0-44F8-A446-BB45C12C4968}">
      <dgm:prSet phldrT="[Text]" custT="1"/>
      <dgm:spPr/>
      <dgm:t>
        <a:bodyPr/>
        <a:lstStyle/>
        <a:p>
          <a:r>
            <a:rPr lang="el-GR" sz="2000" dirty="0">
              <a:solidFill>
                <a:schemeClr val="tx2"/>
              </a:solidFill>
              <a:latin typeface="Calibri" panose="020F0502020204030204" pitchFamily="34" charset="0"/>
              <a:cs typeface="Calibri" panose="020F0502020204030204" pitchFamily="34" charset="0"/>
            </a:rPr>
            <a:t>27 αποτελέσματος</a:t>
          </a:r>
        </a:p>
      </dgm:t>
    </dgm:pt>
    <dgm:pt modelId="{C47B295C-299D-4A89-AAB7-C858B444D099}" type="parTrans" cxnId="{C99BC850-480C-44D7-A97D-72E02FC01CDE}">
      <dgm:prSet/>
      <dgm:spPr/>
      <dgm:t>
        <a:bodyPr/>
        <a:lstStyle/>
        <a:p>
          <a:endParaRPr lang="el-GR"/>
        </a:p>
      </dgm:t>
    </dgm:pt>
    <dgm:pt modelId="{D46803FA-F96E-4E5A-B1D9-4B03C699A00B}" type="sibTrans" cxnId="{C99BC850-480C-44D7-A97D-72E02FC01CDE}">
      <dgm:prSet/>
      <dgm:spPr/>
      <dgm:t>
        <a:bodyPr/>
        <a:lstStyle/>
        <a:p>
          <a:endParaRPr lang="el-GR"/>
        </a:p>
      </dgm:t>
    </dgm:pt>
    <dgm:pt modelId="{2AAFCFFF-5E2E-455C-B14B-BFD2F7C0683C}">
      <dgm:prSet phldrT="[Text]" custT="1"/>
      <dgm:spPr/>
      <dgm:t>
        <a:bodyPr/>
        <a:lstStyle/>
        <a:p>
          <a:r>
            <a:rPr lang="el-GR" sz="2000" b="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Πλαίσιο </a:t>
          </a:r>
          <a:r>
            <a:rPr lang="el-GR" sz="2000" b="1"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39</a:t>
          </a:r>
          <a:r>
            <a:rPr lang="el-GR" sz="2000" b="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ποσοτικών δεικτών του </a:t>
          </a:r>
          <a:r>
            <a:rPr lang="el-GR" sz="2000" b="1"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ΕΚΤ+ </a:t>
          </a:r>
          <a:endParaRPr lang="el-GR" sz="2000" b="1" dirty="0">
            <a:effectLst>
              <a:outerShdw blurRad="38100" dist="38100" dir="2700000" algn="tl">
                <a:srgbClr val="000000">
                  <a:alpha val="43137"/>
                </a:srgbClr>
              </a:outerShdw>
            </a:effectLst>
          </a:endParaRPr>
        </a:p>
      </dgm:t>
    </dgm:pt>
    <dgm:pt modelId="{D7065A15-032E-4452-8606-DEBAEEF6DD83}" type="parTrans" cxnId="{F2BA4423-28A7-4220-91A6-4DCFB7B21689}">
      <dgm:prSet/>
      <dgm:spPr/>
      <dgm:t>
        <a:bodyPr/>
        <a:lstStyle/>
        <a:p>
          <a:endParaRPr lang="el-GR"/>
        </a:p>
      </dgm:t>
    </dgm:pt>
    <dgm:pt modelId="{AEE5EFEB-C5FD-472E-9DF4-EE93F084165E}" type="sibTrans" cxnId="{F2BA4423-28A7-4220-91A6-4DCFB7B21689}">
      <dgm:prSet/>
      <dgm:spPr/>
      <dgm:t>
        <a:bodyPr/>
        <a:lstStyle/>
        <a:p>
          <a:endParaRPr lang="el-GR"/>
        </a:p>
      </dgm:t>
    </dgm:pt>
    <dgm:pt modelId="{DA97D4E7-F69E-4084-8219-13DD04485EF1}">
      <dgm:prSet phldrT="[Text]" custT="1"/>
      <dgm:spPr/>
      <dgm:t>
        <a:bodyPr/>
        <a:lstStyle/>
        <a:p>
          <a:r>
            <a:rPr lang="el-GR" sz="2000" dirty="0">
              <a:solidFill>
                <a:schemeClr val="tx2"/>
              </a:solidFill>
              <a:latin typeface="Calibri" panose="020F0502020204030204" pitchFamily="34" charset="0"/>
              <a:cs typeface="Calibri" panose="020F0502020204030204" pitchFamily="34" charset="0"/>
            </a:rPr>
            <a:t>23 εκροών </a:t>
          </a:r>
        </a:p>
      </dgm:t>
    </dgm:pt>
    <dgm:pt modelId="{F6B31E3B-9F5A-4154-A1BD-EB738C4CE8CB}" type="parTrans" cxnId="{C1E1CE4B-0A90-4EEE-B045-AB89210D377B}">
      <dgm:prSet/>
      <dgm:spPr/>
      <dgm:t>
        <a:bodyPr/>
        <a:lstStyle/>
        <a:p>
          <a:endParaRPr lang="el-GR"/>
        </a:p>
      </dgm:t>
    </dgm:pt>
    <dgm:pt modelId="{B8B3166D-CA89-4552-9CCE-259BDD095869}" type="sibTrans" cxnId="{C1E1CE4B-0A90-4EEE-B045-AB89210D377B}">
      <dgm:prSet/>
      <dgm:spPr/>
      <dgm:t>
        <a:bodyPr/>
        <a:lstStyle/>
        <a:p>
          <a:endParaRPr lang="el-GR"/>
        </a:p>
      </dgm:t>
    </dgm:pt>
    <dgm:pt modelId="{30565EA0-CB3B-4E0F-812C-46CD8667E95F}">
      <dgm:prSet phldrT="[Text]" custT="1"/>
      <dgm:spPr/>
      <dgm:t>
        <a:bodyPr/>
        <a:lstStyle/>
        <a:p>
          <a:r>
            <a:rPr lang="el-GR" sz="2000" dirty="0">
              <a:solidFill>
                <a:schemeClr val="tx2"/>
              </a:solidFill>
              <a:latin typeface="Calibri" panose="020F0502020204030204" pitchFamily="34" charset="0"/>
              <a:cs typeface="Calibri" panose="020F0502020204030204" pitchFamily="34" charset="0"/>
            </a:rPr>
            <a:t>16 αποτελέσματος</a:t>
          </a:r>
        </a:p>
      </dgm:t>
    </dgm:pt>
    <dgm:pt modelId="{BD5D9DD8-D3BB-4FD1-AB74-0F3B14E37F30}" type="parTrans" cxnId="{D86B8197-C7B0-4133-AC32-76C982D7D20C}">
      <dgm:prSet/>
      <dgm:spPr/>
      <dgm:t>
        <a:bodyPr/>
        <a:lstStyle/>
        <a:p>
          <a:endParaRPr lang="el-GR"/>
        </a:p>
      </dgm:t>
    </dgm:pt>
    <dgm:pt modelId="{1723B24F-4DCB-452B-A8D1-91DD0FFFF2A6}" type="sibTrans" cxnId="{D86B8197-C7B0-4133-AC32-76C982D7D20C}">
      <dgm:prSet/>
      <dgm:spPr/>
      <dgm:t>
        <a:bodyPr/>
        <a:lstStyle/>
        <a:p>
          <a:endParaRPr lang="el-GR"/>
        </a:p>
      </dgm:t>
    </dgm:pt>
    <dgm:pt modelId="{BC6416AB-63A6-4D09-8E70-3BC5F1F9022E}">
      <dgm:prSet phldrT="[Text]" custT="1"/>
      <dgm:spPr/>
      <dgm:t>
        <a:bodyPr/>
        <a:lstStyle/>
        <a:p>
          <a:r>
            <a:rPr lang="el-GR" sz="2000" b="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Συνολικά </a:t>
          </a:r>
          <a:r>
            <a:rPr lang="el-GR" sz="2000" b="1"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106</a:t>
          </a:r>
          <a:r>
            <a:rPr lang="el-GR" sz="2000" b="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ποσοτικών δεικτών του </a:t>
          </a:r>
          <a:r>
            <a:rPr lang="el-GR" sz="2000" b="1"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Προγράμματος</a:t>
          </a:r>
          <a:r>
            <a:rPr lang="el-GR" sz="2000" b="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a:t>
          </a:r>
          <a:endParaRPr lang="el-GR" sz="2000" dirty="0">
            <a:effectLst>
              <a:outerShdw blurRad="38100" dist="38100" dir="2700000" algn="tl">
                <a:srgbClr val="000000">
                  <a:alpha val="43137"/>
                </a:srgbClr>
              </a:outerShdw>
            </a:effectLst>
          </a:endParaRPr>
        </a:p>
      </dgm:t>
    </dgm:pt>
    <dgm:pt modelId="{AEE5DD30-112F-4438-87A0-236531C2F793}" type="parTrans" cxnId="{1C05E7B6-D225-41B7-A5DC-9064F39CE727}">
      <dgm:prSet/>
      <dgm:spPr/>
      <dgm:t>
        <a:bodyPr/>
        <a:lstStyle/>
        <a:p>
          <a:endParaRPr lang="el-GR"/>
        </a:p>
      </dgm:t>
    </dgm:pt>
    <dgm:pt modelId="{5920519C-56AF-4357-BFBF-991BCE6F8AE3}" type="sibTrans" cxnId="{1C05E7B6-D225-41B7-A5DC-9064F39CE727}">
      <dgm:prSet/>
      <dgm:spPr/>
      <dgm:t>
        <a:bodyPr/>
        <a:lstStyle/>
        <a:p>
          <a:endParaRPr lang="el-GR"/>
        </a:p>
      </dgm:t>
    </dgm:pt>
    <dgm:pt modelId="{B64FB197-FA5A-4640-973A-6FDEB3E3D7FA}">
      <dgm:prSet phldrT="[Text]"/>
      <dgm:spPr/>
      <dgm:t>
        <a:bodyPr/>
        <a:lstStyle/>
        <a:p>
          <a:r>
            <a:rPr lang="el-GR" dirty="0">
              <a:solidFill>
                <a:schemeClr val="tx2"/>
              </a:solidFill>
              <a:latin typeface="Calibri" panose="020F0502020204030204" pitchFamily="34" charset="0"/>
              <a:cs typeface="Calibri" panose="020F0502020204030204" pitchFamily="34" charset="0"/>
            </a:rPr>
            <a:t>63 εκροών </a:t>
          </a:r>
          <a:endParaRPr lang="el-GR" dirty="0">
            <a:solidFill>
              <a:schemeClr val="tx2"/>
            </a:solidFill>
          </a:endParaRPr>
        </a:p>
      </dgm:t>
    </dgm:pt>
    <dgm:pt modelId="{F13FF945-955A-4C6F-A991-CF44E75E2DFE}" type="parTrans" cxnId="{1FFB1D2A-C7B0-451D-9897-6D3936EC307E}">
      <dgm:prSet/>
      <dgm:spPr/>
      <dgm:t>
        <a:bodyPr/>
        <a:lstStyle/>
        <a:p>
          <a:endParaRPr lang="el-GR"/>
        </a:p>
      </dgm:t>
    </dgm:pt>
    <dgm:pt modelId="{11ACF03E-9D11-4900-87E9-089926BA1E3D}" type="sibTrans" cxnId="{1FFB1D2A-C7B0-451D-9897-6D3936EC307E}">
      <dgm:prSet/>
      <dgm:spPr/>
      <dgm:t>
        <a:bodyPr/>
        <a:lstStyle/>
        <a:p>
          <a:endParaRPr lang="el-GR"/>
        </a:p>
      </dgm:t>
    </dgm:pt>
    <dgm:pt modelId="{70952BA7-D44E-4D60-A904-57834BA7EFC2}">
      <dgm:prSet phldrT="[Text]"/>
      <dgm:spPr/>
      <dgm:t>
        <a:bodyPr/>
        <a:lstStyle/>
        <a:p>
          <a:r>
            <a:rPr lang="el-GR" dirty="0">
              <a:solidFill>
                <a:schemeClr val="tx2"/>
              </a:solidFill>
              <a:latin typeface="Calibri" panose="020F0502020204030204" pitchFamily="34" charset="0"/>
              <a:cs typeface="Calibri" panose="020F0502020204030204" pitchFamily="34" charset="0"/>
            </a:rPr>
            <a:t>43 αποτελέσματος</a:t>
          </a:r>
          <a:endParaRPr lang="el-GR" dirty="0">
            <a:solidFill>
              <a:schemeClr val="tx2"/>
            </a:solidFill>
          </a:endParaRPr>
        </a:p>
      </dgm:t>
    </dgm:pt>
    <dgm:pt modelId="{57DAFDFC-CC1B-4253-9DF5-4736769D1CB2}" type="parTrans" cxnId="{039BDFB7-4978-499A-948B-9D70CF17C7BF}">
      <dgm:prSet/>
      <dgm:spPr/>
      <dgm:t>
        <a:bodyPr/>
        <a:lstStyle/>
        <a:p>
          <a:endParaRPr lang="el-GR"/>
        </a:p>
      </dgm:t>
    </dgm:pt>
    <dgm:pt modelId="{15E6E5BB-4CD5-4FB5-9238-AE8A895C104F}" type="sibTrans" cxnId="{039BDFB7-4978-499A-948B-9D70CF17C7BF}">
      <dgm:prSet/>
      <dgm:spPr/>
      <dgm:t>
        <a:bodyPr/>
        <a:lstStyle/>
        <a:p>
          <a:endParaRPr lang="el-GR"/>
        </a:p>
      </dgm:t>
    </dgm:pt>
    <dgm:pt modelId="{76EC18A5-4E4A-475C-866D-C313B76A7B11}" type="pres">
      <dgm:prSet presAssocID="{D48ECBC5-945B-4001-8718-30D901C40E09}" presName="Name0" presStyleCnt="0">
        <dgm:presLayoutVars>
          <dgm:dir/>
          <dgm:animLvl val="lvl"/>
          <dgm:resizeHandles val="exact"/>
        </dgm:presLayoutVars>
      </dgm:prSet>
      <dgm:spPr/>
      <dgm:t>
        <a:bodyPr/>
        <a:lstStyle/>
        <a:p>
          <a:endParaRPr lang="el-GR"/>
        </a:p>
      </dgm:t>
    </dgm:pt>
    <dgm:pt modelId="{6A4A39B8-A1F9-4C23-8CFF-F73756A7EC02}" type="pres">
      <dgm:prSet presAssocID="{BC6416AB-63A6-4D09-8E70-3BC5F1F9022E}" presName="boxAndChildren" presStyleCnt="0"/>
      <dgm:spPr/>
    </dgm:pt>
    <dgm:pt modelId="{3E834F32-3B45-493E-BD21-AF866D4A2567}" type="pres">
      <dgm:prSet presAssocID="{BC6416AB-63A6-4D09-8E70-3BC5F1F9022E}" presName="parentTextBox" presStyleLbl="node1" presStyleIdx="0" presStyleCnt="3"/>
      <dgm:spPr/>
      <dgm:t>
        <a:bodyPr/>
        <a:lstStyle/>
        <a:p>
          <a:endParaRPr lang="el-GR"/>
        </a:p>
      </dgm:t>
    </dgm:pt>
    <dgm:pt modelId="{FF1F6E31-138E-4D83-B5F4-DEE8A5DBDEA4}" type="pres">
      <dgm:prSet presAssocID="{BC6416AB-63A6-4D09-8E70-3BC5F1F9022E}" presName="entireBox" presStyleLbl="node1" presStyleIdx="0" presStyleCnt="3"/>
      <dgm:spPr/>
      <dgm:t>
        <a:bodyPr/>
        <a:lstStyle/>
        <a:p>
          <a:endParaRPr lang="el-GR"/>
        </a:p>
      </dgm:t>
    </dgm:pt>
    <dgm:pt modelId="{F47FFF58-9121-40EB-B230-7BFAC61E63CD}" type="pres">
      <dgm:prSet presAssocID="{BC6416AB-63A6-4D09-8E70-3BC5F1F9022E}" presName="descendantBox" presStyleCnt="0"/>
      <dgm:spPr/>
    </dgm:pt>
    <dgm:pt modelId="{212F86C3-4729-4231-8C9E-FB49B092BE07}" type="pres">
      <dgm:prSet presAssocID="{B64FB197-FA5A-4640-973A-6FDEB3E3D7FA}" presName="childTextBox" presStyleLbl="fgAccFollowNode1" presStyleIdx="0" presStyleCnt="6">
        <dgm:presLayoutVars>
          <dgm:bulletEnabled val="1"/>
        </dgm:presLayoutVars>
      </dgm:prSet>
      <dgm:spPr/>
      <dgm:t>
        <a:bodyPr/>
        <a:lstStyle/>
        <a:p>
          <a:endParaRPr lang="el-GR"/>
        </a:p>
      </dgm:t>
    </dgm:pt>
    <dgm:pt modelId="{015C4F08-B19C-4744-9508-C720B6B2FDFC}" type="pres">
      <dgm:prSet presAssocID="{70952BA7-D44E-4D60-A904-57834BA7EFC2}" presName="childTextBox" presStyleLbl="fgAccFollowNode1" presStyleIdx="1" presStyleCnt="6">
        <dgm:presLayoutVars>
          <dgm:bulletEnabled val="1"/>
        </dgm:presLayoutVars>
      </dgm:prSet>
      <dgm:spPr/>
      <dgm:t>
        <a:bodyPr/>
        <a:lstStyle/>
        <a:p>
          <a:endParaRPr lang="el-GR"/>
        </a:p>
      </dgm:t>
    </dgm:pt>
    <dgm:pt modelId="{D80A13F1-CE2B-4C44-B4F1-3F138BC87CFF}" type="pres">
      <dgm:prSet presAssocID="{AEE5EFEB-C5FD-472E-9DF4-EE93F084165E}" presName="sp" presStyleCnt="0"/>
      <dgm:spPr/>
    </dgm:pt>
    <dgm:pt modelId="{D6F52507-FCC2-4B6F-9502-04D55307D100}" type="pres">
      <dgm:prSet presAssocID="{2AAFCFFF-5E2E-455C-B14B-BFD2F7C0683C}" presName="arrowAndChildren" presStyleCnt="0"/>
      <dgm:spPr/>
    </dgm:pt>
    <dgm:pt modelId="{B9E57384-7E1E-455C-9339-20C40312E75C}" type="pres">
      <dgm:prSet presAssocID="{2AAFCFFF-5E2E-455C-B14B-BFD2F7C0683C}" presName="parentTextArrow" presStyleLbl="node1" presStyleIdx="0" presStyleCnt="3"/>
      <dgm:spPr/>
      <dgm:t>
        <a:bodyPr/>
        <a:lstStyle/>
        <a:p>
          <a:endParaRPr lang="el-GR"/>
        </a:p>
      </dgm:t>
    </dgm:pt>
    <dgm:pt modelId="{FFB3A0E8-F1B1-46EE-A9A0-C16747F6903C}" type="pres">
      <dgm:prSet presAssocID="{2AAFCFFF-5E2E-455C-B14B-BFD2F7C0683C}" presName="arrow" presStyleLbl="node1" presStyleIdx="1" presStyleCnt="3"/>
      <dgm:spPr/>
      <dgm:t>
        <a:bodyPr/>
        <a:lstStyle/>
        <a:p>
          <a:endParaRPr lang="el-GR"/>
        </a:p>
      </dgm:t>
    </dgm:pt>
    <dgm:pt modelId="{C25AF463-F1C7-4222-9BA9-CCB039AA5C7A}" type="pres">
      <dgm:prSet presAssocID="{2AAFCFFF-5E2E-455C-B14B-BFD2F7C0683C}" presName="descendantArrow" presStyleCnt="0"/>
      <dgm:spPr/>
    </dgm:pt>
    <dgm:pt modelId="{6AE2CA18-2121-4192-AC0B-4B5DED060CFC}" type="pres">
      <dgm:prSet presAssocID="{DA97D4E7-F69E-4084-8219-13DD04485EF1}" presName="childTextArrow" presStyleLbl="fgAccFollowNode1" presStyleIdx="2" presStyleCnt="6">
        <dgm:presLayoutVars>
          <dgm:bulletEnabled val="1"/>
        </dgm:presLayoutVars>
      </dgm:prSet>
      <dgm:spPr/>
      <dgm:t>
        <a:bodyPr/>
        <a:lstStyle/>
        <a:p>
          <a:endParaRPr lang="el-GR"/>
        </a:p>
      </dgm:t>
    </dgm:pt>
    <dgm:pt modelId="{018C5653-01A4-4B82-8756-CBA1E4126C58}" type="pres">
      <dgm:prSet presAssocID="{30565EA0-CB3B-4E0F-812C-46CD8667E95F}" presName="childTextArrow" presStyleLbl="fgAccFollowNode1" presStyleIdx="3" presStyleCnt="6">
        <dgm:presLayoutVars>
          <dgm:bulletEnabled val="1"/>
        </dgm:presLayoutVars>
      </dgm:prSet>
      <dgm:spPr/>
      <dgm:t>
        <a:bodyPr/>
        <a:lstStyle/>
        <a:p>
          <a:endParaRPr lang="el-GR"/>
        </a:p>
      </dgm:t>
    </dgm:pt>
    <dgm:pt modelId="{DDE73098-27C4-428F-A935-99CE88661BFF}" type="pres">
      <dgm:prSet presAssocID="{4AD7C831-D8D8-4963-A1F1-6DE71C445278}" presName="sp" presStyleCnt="0"/>
      <dgm:spPr/>
    </dgm:pt>
    <dgm:pt modelId="{B5D596E0-2CC5-471A-86E5-53F80E735F9D}" type="pres">
      <dgm:prSet presAssocID="{C9D79770-FE39-424A-8AEE-CFEB7A4364B1}" presName="arrowAndChildren" presStyleCnt="0"/>
      <dgm:spPr/>
    </dgm:pt>
    <dgm:pt modelId="{7A1E0B97-88E6-4FCA-A7E7-3017908C7480}" type="pres">
      <dgm:prSet presAssocID="{C9D79770-FE39-424A-8AEE-CFEB7A4364B1}" presName="parentTextArrow" presStyleLbl="node1" presStyleIdx="1" presStyleCnt="3"/>
      <dgm:spPr/>
      <dgm:t>
        <a:bodyPr/>
        <a:lstStyle/>
        <a:p>
          <a:endParaRPr lang="el-GR"/>
        </a:p>
      </dgm:t>
    </dgm:pt>
    <dgm:pt modelId="{913B19B5-C3E6-4A39-B9FA-91CB65C95C32}" type="pres">
      <dgm:prSet presAssocID="{C9D79770-FE39-424A-8AEE-CFEB7A4364B1}" presName="arrow" presStyleLbl="node1" presStyleIdx="2" presStyleCnt="3" custLinFactNeighborX="2943" custLinFactNeighborY="-36625"/>
      <dgm:spPr/>
      <dgm:t>
        <a:bodyPr/>
        <a:lstStyle/>
        <a:p>
          <a:endParaRPr lang="el-GR"/>
        </a:p>
      </dgm:t>
    </dgm:pt>
    <dgm:pt modelId="{2D2FDAFD-EDA9-4807-8C55-F79878121A31}" type="pres">
      <dgm:prSet presAssocID="{C9D79770-FE39-424A-8AEE-CFEB7A4364B1}" presName="descendantArrow" presStyleCnt="0"/>
      <dgm:spPr/>
    </dgm:pt>
    <dgm:pt modelId="{CF4FFEB3-57B2-4A99-B6DD-560D6E81C120}" type="pres">
      <dgm:prSet presAssocID="{AF25D517-FBE4-4FDA-B279-3301DB37D4C0}" presName="childTextArrow" presStyleLbl="fgAccFollowNode1" presStyleIdx="4" presStyleCnt="6">
        <dgm:presLayoutVars>
          <dgm:bulletEnabled val="1"/>
        </dgm:presLayoutVars>
      </dgm:prSet>
      <dgm:spPr/>
      <dgm:t>
        <a:bodyPr/>
        <a:lstStyle/>
        <a:p>
          <a:endParaRPr lang="el-GR"/>
        </a:p>
      </dgm:t>
    </dgm:pt>
    <dgm:pt modelId="{50493704-6C9A-49A8-BE15-16C8B4C99D9A}" type="pres">
      <dgm:prSet presAssocID="{999DCB2E-90B0-44F8-A446-BB45C12C4968}" presName="childTextArrow" presStyleLbl="fgAccFollowNode1" presStyleIdx="5" presStyleCnt="6">
        <dgm:presLayoutVars>
          <dgm:bulletEnabled val="1"/>
        </dgm:presLayoutVars>
      </dgm:prSet>
      <dgm:spPr/>
      <dgm:t>
        <a:bodyPr/>
        <a:lstStyle/>
        <a:p>
          <a:endParaRPr lang="el-GR"/>
        </a:p>
      </dgm:t>
    </dgm:pt>
  </dgm:ptLst>
  <dgm:cxnLst>
    <dgm:cxn modelId="{C99BC850-480C-44D7-A97D-72E02FC01CDE}" srcId="{C9D79770-FE39-424A-8AEE-CFEB7A4364B1}" destId="{999DCB2E-90B0-44F8-A446-BB45C12C4968}" srcOrd="1" destOrd="0" parTransId="{C47B295C-299D-4A89-AAB7-C858B444D099}" sibTransId="{D46803FA-F96E-4E5A-B1D9-4B03C699A00B}"/>
    <dgm:cxn modelId="{F9ED9B7B-118B-498F-B0F2-C105CAE16B6B}" srcId="{D48ECBC5-945B-4001-8718-30D901C40E09}" destId="{C9D79770-FE39-424A-8AEE-CFEB7A4364B1}" srcOrd="0" destOrd="0" parTransId="{7B641645-CF27-487A-BFF1-515F96C6E293}" sibTransId="{4AD7C831-D8D8-4963-A1F1-6DE71C445278}"/>
    <dgm:cxn modelId="{1FFB1D2A-C7B0-451D-9897-6D3936EC307E}" srcId="{BC6416AB-63A6-4D09-8E70-3BC5F1F9022E}" destId="{B64FB197-FA5A-4640-973A-6FDEB3E3D7FA}" srcOrd="0" destOrd="0" parTransId="{F13FF945-955A-4C6F-A991-CF44E75E2DFE}" sibTransId="{11ACF03E-9D11-4900-87E9-089926BA1E3D}"/>
    <dgm:cxn modelId="{C94FB96D-CC1F-46C2-8134-7AEB0E49E1C0}" type="presOf" srcId="{999DCB2E-90B0-44F8-A446-BB45C12C4968}" destId="{50493704-6C9A-49A8-BE15-16C8B4C99D9A}" srcOrd="0" destOrd="0" presId="urn:microsoft.com/office/officeart/2005/8/layout/process4"/>
    <dgm:cxn modelId="{E42A5458-2BC0-47B2-AD2C-DF4A6E4A341C}" type="presOf" srcId="{DA97D4E7-F69E-4084-8219-13DD04485EF1}" destId="{6AE2CA18-2121-4192-AC0B-4B5DED060CFC}" srcOrd="0" destOrd="0" presId="urn:microsoft.com/office/officeart/2005/8/layout/process4"/>
    <dgm:cxn modelId="{89E08368-B009-4C1A-A4E3-829917565F29}" type="presOf" srcId="{BC6416AB-63A6-4D09-8E70-3BC5F1F9022E}" destId="{FF1F6E31-138E-4D83-B5F4-DEE8A5DBDEA4}" srcOrd="1" destOrd="0" presId="urn:microsoft.com/office/officeart/2005/8/layout/process4"/>
    <dgm:cxn modelId="{C8FB0553-579B-4696-9CEC-4F20290BFBED}" type="presOf" srcId="{2AAFCFFF-5E2E-455C-B14B-BFD2F7C0683C}" destId="{FFB3A0E8-F1B1-46EE-A9A0-C16747F6903C}" srcOrd="1" destOrd="0" presId="urn:microsoft.com/office/officeart/2005/8/layout/process4"/>
    <dgm:cxn modelId="{82EC2075-5589-48E0-A0FB-B7F7FC97741F}" type="presOf" srcId="{B64FB197-FA5A-4640-973A-6FDEB3E3D7FA}" destId="{212F86C3-4729-4231-8C9E-FB49B092BE07}" srcOrd="0" destOrd="0" presId="urn:microsoft.com/office/officeart/2005/8/layout/process4"/>
    <dgm:cxn modelId="{D86B8197-C7B0-4133-AC32-76C982D7D20C}" srcId="{2AAFCFFF-5E2E-455C-B14B-BFD2F7C0683C}" destId="{30565EA0-CB3B-4E0F-812C-46CD8667E95F}" srcOrd="1" destOrd="0" parTransId="{BD5D9DD8-D3BB-4FD1-AB74-0F3B14E37F30}" sibTransId="{1723B24F-4DCB-452B-A8D1-91DD0FFFF2A6}"/>
    <dgm:cxn modelId="{F2BA4423-28A7-4220-91A6-4DCFB7B21689}" srcId="{D48ECBC5-945B-4001-8718-30D901C40E09}" destId="{2AAFCFFF-5E2E-455C-B14B-BFD2F7C0683C}" srcOrd="1" destOrd="0" parTransId="{D7065A15-032E-4452-8606-DEBAEEF6DD83}" sibTransId="{AEE5EFEB-C5FD-472E-9DF4-EE93F084165E}"/>
    <dgm:cxn modelId="{A79984F2-745B-4FF8-A98A-C8F1E732AF1A}" type="presOf" srcId="{30565EA0-CB3B-4E0F-812C-46CD8667E95F}" destId="{018C5653-01A4-4B82-8756-CBA1E4126C58}" srcOrd="0" destOrd="0" presId="urn:microsoft.com/office/officeart/2005/8/layout/process4"/>
    <dgm:cxn modelId="{F13AFA29-4C13-4068-8303-94455E2F8FC0}" type="presOf" srcId="{C9D79770-FE39-424A-8AEE-CFEB7A4364B1}" destId="{913B19B5-C3E6-4A39-B9FA-91CB65C95C32}" srcOrd="1" destOrd="0" presId="urn:microsoft.com/office/officeart/2005/8/layout/process4"/>
    <dgm:cxn modelId="{01DE0C84-D7AD-464E-9875-3E10D657E079}" type="presOf" srcId="{2AAFCFFF-5E2E-455C-B14B-BFD2F7C0683C}" destId="{B9E57384-7E1E-455C-9339-20C40312E75C}" srcOrd="0" destOrd="0" presId="urn:microsoft.com/office/officeart/2005/8/layout/process4"/>
    <dgm:cxn modelId="{1C05E7B6-D225-41B7-A5DC-9064F39CE727}" srcId="{D48ECBC5-945B-4001-8718-30D901C40E09}" destId="{BC6416AB-63A6-4D09-8E70-3BC5F1F9022E}" srcOrd="2" destOrd="0" parTransId="{AEE5DD30-112F-4438-87A0-236531C2F793}" sibTransId="{5920519C-56AF-4357-BFBF-991BCE6F8AE3}"/>
    <dgm:cxn modelId="{729B6DCE-4294-4DF4-9DC6-324AB82FBAA8}" type="presOf" srcId="{C9D79770-FE39-424A-8AEE-CFEB7A4364B1}" destId="{7A1E0B97-88E6-4FCA-A7E7-3017908C7480}" srcOrd="0" destOrd="0" presId="urn:microsoft.com/office/officeart/2005/8/layout/process4"/>
    <dgm:cxn modelId="{039BDFB7-4978-499A-948B-9D70CF17C7BF}" srcId="{BC6416AB-63A6-4D09-8E70-3BC5F1F9022E}" destId="{70952BA7-D44E-4D60-A904-57834BA7EFC2}" srcOrd="1" destOrd="0" parTransId="{57DAFDFC-CC1B-4253-9DF5-4736769D1CB2}" sibTransId="{15E6E5BB-4CD5-4FB5-9238-AE8A895C104F}"/>
    <dgm:cxn modelId="{1622B2F9-D3DD-4D8B-8E5E-F809764AADA5}" type="presOf" srcId="{BC6416AB-63A6-4D09-8E70-3BC5F1F9022E}" destId="{3E834F32-3B45-493E-BD21-AF866D4A2567}" srcOrd="0" destOrd="0" presId="urn:microsoft.com/office/officeart/2005/8/layout/process4"/>
    <dgm:cxn modelId="{BEBC8B63-25A6-48F5-819B-88B93B5B4A93}" type="presOf" srcId="{70952BA7-D44E-4D60-A904-57834BA7EFC2}" destId="{015C4F08-B19C-4744-9508-C720B6B2FDFC}" srcOrd="0" destOrd="0" presId="urn:microsoft.com/office/officeart/2005/8/layout/process4"/>
    <dgm:cxn modelId="{935C4165-B09E-4F8F-AAC0-324A8AB8F698}" srcId="{C9D79770-FE39-424A-8AEE-CFEB7A4364B1}" destId="{AF25D517-FBE4-4FDA-B279-3301DB37D4C0}" srcOrd="0" destOrd="0" parTransId="{C8615060-1F6F-4761-B4A2-C36748A2B344}" sibTransId="{6A856C5F-1B1F-434B-9BBB-D3208D0C4F79}"/>
    <dgm:cxn modelId="{871BD55F-11F7-455A-B962-ED3A09F33DB6}" type="presOf" srcId="{AF25D517-FBE4-4FDA-B279-3301DB37D4C0}" destId="{CF4FFEB3-57B2-4A99-B6DD-560D6E81C120}" srcOrd="0" destOrd="0" presId="urn:microsoft.com/office/officeart/2005/8/layout/process4"/>
    <dgm:cxn modelId="{FE2243F6-818F-467A-9629-7EF0EEACCC79}" type="presOf" srcId="{D48ECBC5-945B-4001-8718-30D901C40E09}" destId="{76EC18A5-4E4A-475C-866D-C313B76A7B11}" srcOrd="0" destOrd="0" presId="urn:microsoft.com/office/officeart/2005/8/layout/process4"/>
    <dgm:cxn modelId="{C1E1CE4B-0A90-4EEE-B045-AB89210D377B}" srcId="{2AAFCFFF-5E2E-455C-B14B-BFD2F7C0683C}" destId="{DA97D4E7-F69E-4084-8219-13DD04485EF1}" srcOrd="0" destOrd="0" parTransId="{F6B31E3B-9F5A-4154-A1BD-EB738C4CE8CB}" sibTransId="{B8B3166D-CA89-4552-9CCE-259BDD095869}"/>
    <dgm:cxn modelId="{F81CD9C2-002A-4F5D-9A64-2053852AA592}" type="presParOf" srcId="{76EC18A5-4E4A-475C-866D-C313B76A7B11}" destId="{6A4A39B8-A1F9-4C23-8CFF-F73756A7EC02}" srcOrd="0" destOrd="0" presId="urn:microsoft.com/office/officeart/2005/8/layout/process4"/>
    <dgm:cxn modelId="{D52951CD-A078-4651-838E-EC3718259B0A}" type="presParOf" srcId="{6A4A39B8-A1F9-4C23-8CFF-F73756A7EC02}" destId="{3E834F32-3B45-493E-BD21-AF866D4A2567}" srcOrd="0" destOrd="0" presId="urn:microsoft.com/office/officeart/2005/8/layout/process4"/>
    <dgm:cxn modelId="{3C163A57-F24B-48FD-89D0-7A55369237EC}" type="presParOf" srcId="{6A4A39B8-A1F9-4C23-8CFF-F73756A7EC02}" destId="{FF1F6E31-138E-4D83-B5F4-DEE8A5DBDEA4}" srcOrd="1" destOrd="0" presId="urn:microsoft.com/office/officeart/2005/8/layout/process4"/>
    <dgm:cxn modelId="{0D339B2A-B3C7-4D5B-8EAA-C223EB647344}" type="presParOf" srcId="{6A4A39B8-A1F9-4C23-8CFF-F73756A7EC02}" destId="{F47FFF58-9121-40EB-B230-7BFAC61E63CD}" srcOrd="2" destOrd="0" presId="urn:microsoft.com/office/officeart/2005/8/layout/process4"/>
    <dgm:cxn modelId="{DD2E0421-6D36-4ECC-9ED0-894FC8FD93BA}" type="presParOf" srcId="{F47FFF58-9121-40EB-B230-7BFAC61E63CD}" destId="{212F86C3-4729-4231-8C9E-FB49B092BE07}" srcOrd="0" destOrd="0" presId="urn:microsoft.com/office/officeart/2005/8/layout/process4"/>
    <dgm:cxn modelId="{BEF997C7-883C-450D-82E8-32CD30698D4F}" type="presParOf" srcId="{F47FFF58-9121-40EB-B230-7BFAC61E63CD}" destId="{015C4F08-B19C-4744-9508-C720B6B2FDFC}" srcOrd="1" destOrd="0" presId="urn:microsoft.com/office/officeart/2005/8/layout/process4"/>
    <dgm:cxn modelId="{053F7FD3-32C0-4DFA-ADDF-E0791E1EB903}" type="presParOf" srcId="{76EC18A5-4E4A-475C-866D-C313B76A7B11}" destId="{D80A13F1-CE2B-4C44-B4F1-3F138BC87CFF}" srcOrd="1" destOrd="0" presId="urn:microsoft.com/office/officeart/2005/8/layout/process4"/>
    <dgm:cxn modelId="{D6CE3E39-3DDF-4DAC-A78E-6724B5D1B2F0}" type="presParOf" srcId="{76EC18A5-4E4A-475C-866D-C313B76A7B11}" destId="{D6F52507-FCC2-4B6F-9502-04D55307D100}" srcOrd="2" destOrd="0" presId="urn:microsoft.com/office/officeart/2005/8/layout/process4"/>
    <dgm:cxn modelId="{8C92B8DF-26E1-4C1F-B5EC-BF1B9BFF339B}" type="presParOf" srcId="{D6F52507-FCC2-4B6F-9502-04D55307D100}" destId="{B9E57384-7E1E-455C-9339-20C40312E75C}" srcOrd="0" destOrd="0" presId="urn:microsoft.com/office/officeart/2005/8/layout/process4"/>
    <dgm:cxn modelId="{EC698B18-0B85-4214-9199-07E087C2E43A}" type="presParOf" srcId="{D6F52507-FCC2-4B6F-9502-04D55307D100}" destId="{FFB3A0E8-F1B1-46EE-A9A0-C16747F6903C}" srcOrd="1" destOrd="0" presId="urn:microsoft.com/office/officeart/2005/8/layout/process4"/>
    <dgm:cxn modelId="{0CE8CC0B-C7CD-408C-877F-1BC9F32FD0A2}" type="presParOf" srcId="{D6F52507-FCC2-4B6F-9502-04D55307D100}" destId="{C25AF463-F1C7-4222-9BA9-CCB039AA5C7A}" srcOrd="2" destOrd="0" presId="urn:microsoft.com/office/officeart/2005/8/layout/process4"/>
    <dgm:cxn modelId="{6EA10F65-F43C-4CB5-A159-AE99FBC109C1}" type="presParOf" srcId="{C25AF463-F1C7-4222-9BA9-CCB039AA5C7A}" destId="{6AE2CA18-2121-4192-AC0B-4B5DED060CFC}" srcOrd="0" destOrd="0" presId="urn:microsoft.com/office/officeart/2005/8/layout/process4"/>
    <dgm:cxn modelId="{209266B9-752B-4D7F-8ED7-7E30937A1965}" type="presParOf" srcId="{C25AF463-F1C7-4222-9BA9-CCB039AA5C7A}" destId="{018C5653-01A4-4B82-8756-CBA1E4126C58}" srcOrd="1" destOrd="0" presId="urn:microsoft.com/office/officeart/2005/8/layout/process4"/>
    <dgm:cxn modelId="{5B59564B-DF6F-4CE3-9489-14D22CBD8A1F}" type="presParOf" srcId="{76EC18A5-4E4A-475C-866D-C313B76A7B11}" destId="{DDE73098-27C4-428F-A935-99CE88661BFF}" srcOrd="3" destOrd="0" presId="urn:microsoft.com/office/officeart/2005/8/layout/process4"/>
    <dgm:cxn modelId="{6F6FB343-F238-440D-8F53-F25C64CA43DC}" type="presParOf" srcId="{76EC18A5-4E4A-475C-866D-C313B76A7B11}" destId="{B5D596E0-2CC5-471A-86E5-53F80E735F9D}" srcOrd="4" destOrd="0" presId="urn:microsoft.com/office/officeart/2005/8/layout/process4"/>
    <dgm:cxn modelId="{CE72F46F-6B0D-4A59-A4B7-661D00B85410}" type="presParOf" srcId="{B5D596E0-2CC5-471A-86E5-53F80E735F9D}" destId="{7A1E0B97-88E6-4FCA-A7E7-3017908C7480}" srcOrd="0" destOrd="0" presId="urn:microsoft.com/office/officeart/2005/8/layout/process4"/>
    <dgm:cxn modelId="{4B31275F-E813-4381-B627-6788BE4E2F20}" type="presParOf" srcId="{B5D596E0-2CC5-471A-86E5-53F80E735F9D}" destId="{913B19B5-C3E6-4A39-B9FA-91CB65C95C32}" srcOrd="1" destOrd="0" presId="urn:microsoft.com/office/officeart/2005/8/layout/process4"/>
    <dgm:cxn modelId="{21937FE3-A290-4BC5-AB1F-4641FE34FCF5}" type="presParOf" srcId="{B5D596E0-2CC5-471A-86E5-53F80E735F9D}" destId="{2D2FDAFD-EDA9-4807-8C55-F79878121A31}" srcOrd="2" destOrd="0" presId="urn:microsoft.com/office/officeart/2005/8/layout/process4"/>
    <dgm:cxn modelId="{FD996061-9F79-453C-86AC-AFA4F5319E88}" type="presParOf" srcId="{2D2FDAFD-EDA9-4807-8C55-F79878121A31}" destId="{CF4FFEB3-57B2-4A99-B6DD-560D6E81C120}" srcOrd="0" destOrd="0" presId="urn:microsoft.com/office/officeart/2005/8/layout/process4"/>
    <dgm:cxn modelId="{7770EE07-385F-483A-93E3-4AC8CEEF014E}" type="presParOf" srcId="{2D2FDAFD-EDA9-4807-8C55-F79878121A31}" destId="{50493704-6C9A-49A8-BE15-16C8B4C99D9A}" srcOrd="1" destOrd="0" presId="urn:microsoft.com/office/officeart/2005/8/layout/process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54381E7-0584-46DD-8108-E9BF4F2B5005}">
      <dsp:nvSpPr>
        <dsp:cNvPr id="0" name=""/>
        <dsp:cNvSpPr/>
      </dsp:nvSpPr>
      <dsp:spPr>
        <a:xfrm rot="16200000">
          <a:off x="2328055" y="314278"/>
          <a:ext cx="363378" cy="3005230"/>
        </a:xfrm>
        <a:prstGeom prst="round2SameRect">
          <a:avLst/>
        </a:prstGeom>
        <a:solidFill>
          <a:schemeClr val="accent1">
            <a:shade val="80000"/>
            <a:hueOff val="0"/>
            <a:satOff val="0"/>
            <a:lumOff val="0"/>
            <a:alphaOff val="0"/>
          </a:schemeClr>
        </a:solidFill>
        <a:ln w="22225" cap="rnd" cmpd="sng" algn="ctr">
          <a:solidFill>
            <a:schemeClr val="accent1">
              <a:shade val="80000"/>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82880" tIns="182880" rIns="182880" bIns="182880" numCol="1" spcCol="1270" anchor="ctr" anchorCtr="1">
          <a:noAutofit/>
        </a:bodyPr>
        <a:lstStyle/>
        <a:p>
          <a:pPr lvl="0" algn="ctr" defTabSz="1066800">
            <a:lnSpc>
              <a:spcPct val="90000"/>
            </a:lnSpc>
            <a:spcBef>
              <a:spcPct val="0"/>
            </a:spcBef>
            <a:spcAft>
              <a:spcPct val="35000"/>
            </a:spcAft>
          </a:pPr>
          <a:r>
            <a:rPr lang="el-GR" sz="2400" kern="1200" dirty="0">
              <a:latin typeface="Calibri" panose="020F0502020204030204" pitchFamily="34" charset="0"/>
              <a:cs typeface="Calibri" panose="020F0502020204030204" pitchFamily="34" charset="0"/>
            </a:rPr>
            <a:t>3/</a:t>
          </a:r>
          <a:r>
            <a:rPr lang="en-US" sz="2400" kern="1200" dirty="0">
              <a:latin typeface="Calibri" panose="020F0502020204030204" pitchFamily="34" charset="0"/>
              <a:cs typeface="Calibri" panose="020F0502020204030204" pitchFamily="34" charset="0"/>
            </a:rPr>
            <a:t>20</a:t>
          </a:r>
          <a:r>
            <a:rPr lang="el-GR" sz="2400" kern="1200" dirty="0">
              <a:latin typeface="Calibri" panose="020F0502020204030204" pitchFamily="34" charset="0"/>
              <a:cs typeface="Calibri" panose="020F0502020204030204" pitchFamily="34" charset="0"/>
            </a:rPr>
            <a:t>21</a:t>
          </a:r>
          <a:endParaRPr lang="en-US" sz="2400" kern="1200" dirty="0">
            <a:latin typeface="Calibri" panose="020F0502020204030204" pitchFamily="34" charset="0"/>
            <a:cs typeface="Calibri" panose="020F0502020204030204" pitchFamily="34" charset="0"/>
          </a:endParaRPr>
        </a:p>
      </dsp:txBody>
      <dsp:txXfrm rot="5400000">
        <a:off x="1024869" y="1652943"/>
        <a:ext cx="2987491" cy="327900"/>
      </dsp:txXfrm>
    </dsp:sp>
    <dsp:sp modelId="{5A1B764B-0DC5-47CD-BDEA-9E67799496EC}">
      <dsp:nvSpPr>
        <dsp:cNvPr id="0" name=""/>
        <dsp:cNvSpPr/>
      </dsp:nvSpPr>
      <dsp:spPr>
        <a:xfrm>
          <a:off x="1138232" y="0"/>
          <a:ext cx="2743024" cy="127182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0" tIns="0" rIns="0" bIns="137160" numCol="1" spcCol="1270" anchor="b" anchorCtr="1">
          <a:noAutofit/>
        </a:bodyPr>
        <a:lstStyle/>
        <a:p>
          <a:pPr lvl="0" algn="ctr" defTabSz="800100">
            <a:lnSpc>
              <a:spcPct val="90000"/>
            </a:lnSpc>
            <a:spcBef>
              <a:spcPct val="0"/>
            </a:spcBef>
            <a:spcAft>
              <a:spcPct val="35000"/>
            </a:spcAft>
          </a:pPr>
          <a:r>
            <a:rPr lang="el-GR" sz="1800" kern="1200" dirty="0">
              <a:solidFill>
                <a:schemeClr val="tx2"/>
              </a:solidFill>
            </a:rPr>
            <a:t>Έναρξη διαδικασιών κατάρτισης του Προγράμματος «Στερεά Ελλάδα 2021-2027»  </a:t>
          </a:r>
          <a:endParaRPr lang="en-US" sz="1800" kern="1200" dirty="0">
            <a:solidFill>
              <a:schemeClr val="tx2"/>
            </a:solidFill>
          </a:endParaRPr>
        </a:p>
      </dsp:txBody>
      <dsp:txXfrm>
        <a:off x="1138232" y="0"/>
        <a:ext cx="2743024" cy="1271825"/>
      </dsp:txXfrm>
    </dsp:sp>
    <dsp:sp modelId="{122B38A3-0442-4747-820C-1F37877E2B0E}">
      <dsp:nvSpPr>
        <dsp:cNvPr id="0" name=""/>
        <dsp:cNvSpPr/>
      </dsp:nvSpPr>
      <dsp:spPr>
        <a:xfrm>
          <a:off x="2509744" y="1344501"/>
          <a:ext cx="0" cy="290702"/>
        </a:xfrm>
        <a:prstGeom prst="line">
          <a:avLst/>
        </a:prstGeom>
        <a:noFill/>
        <a:ln w="12700" cap="rnd" cmpd="sng" algn="ctr">
          <a:solidFill>
            <a:schemeClr val="accent1">
              <a:shade val="90000"/>
              <a:hueOff val="93466"/>
              <a:satOff val="1924"/>
              <a:lumOff val="8231"/>
              <a:alphaOff val="0"/>
            </a:schemeClr>
          </a:solidFill>
          <a:prstDash val="dash"/>
        </a:ln>
        <a:effectLst/>
      </dsp:spPr>
      <dsp:style>
        <a:lnRef idx="1">
          <a:scrgbClr r="0" g="0" b="0"/>
        </a:lnRef>
        <a:fillRef idx="0">
          <a:scrgbClr r="0" g="0" b="0"/>
        </a:fillRef>
        <a:effectRef idx="0">
          <a:scrgbClr r="0" g="0" b="0"/>
        </a:effectRef>
        <a:fontRef idx="minor"/>
      </dsp:style>
    </dsp:sp>
    <dsp:sp modelId="{A73181F6-69BB-4A47-8277-4671A45AC8C8}">
      <dsp:nvSpPr>
        <dsp:cNvPr id="0" name=""/>
        <dsp:cNvSpPr/>
      </dsp:nvSpPr>
      <dsp:spPr>
        <a:xfrm>
          <a:off x="2473406" y="1271825"/>
          <a:ext cx="72675" cy="72675"/>
        </a:xfrm>
        <a:prstGeom prst="ellipse">
          <a:avLst/>
        </a:prstGeom>
        <a:solidFill>
          <a:schemeClr val="accent1">
            <a:shade val="80000"/>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30804A27-188E-4A17-8FFE-97BCCA0597B8}">
      <dsp:nvSpPr>
        <dsp:cNvPr id="0" name=""/>
        <dsp:cNvSpPr/>
      </dsp:nvSpPr>
      <dsp:spPr>
        <a:xfrm>
          <a:off x="4012359" y="1635204"/>
          <a:ext cx="3005230" cy="363378"/>
        </a:xfrm>
        <a:prstGeom prst="rect">
          <a:avLst/>
        </a:prstGeom>
        <a:solidFill>
          <a:schemeClr val="accent1">
            <a:shade val="80000"/>
            <a:hueOff val="223096"/>
            <a:satOff val="-4529"/>
            <a:lumOff val="15339"/>
            <a:alphaOff val="0"/>
          </a:schemeClr>
        </a:solidFill>
        <a:ln w="22225" cap="rnd" cmpd="sng" algn="ctr">
          <a:solidFill>
            <a:schemeClr val="accent1">
              <a:shade val="80000"/>
              <a:hueOff val="223096"/>
              <a:satOff val="-4529"/>
              <a:lumOff val="15339"/>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82880" tIns="182880" rIns="182880" bIns="182880" numCol="1" spcCol="1270" anchor="ctr" anchorCtr="1">
          <a:noAutofit/>
        </a:bodyPr>
        <a:lstStyle/>
        <a:p>
          <a:pPr lvl="0" algn="ctr" defTabSz="1066800">
            <a:lnSpc>
              <a:spcPct val="90000"/>
            </a:lnSpc>
            <a:spcBef>
              <a:spcPct val="0"/>
            </a:spcBef>
            <a:spcAft>
              <a:spcPct val="35000"/>
            </a:spcAft>
          </a:pPr>
          <a:r>
            <a:rPr lang="el-GR" sz="2400" b="0" kern="1200" dirty="0">
              <a:latin typeface="Calibri" panose="020F0502020204030204" pitchFamily="34" charset="0"/>
              <a:cs typeface="Calibri" panose="020F0502020204030204" pitchFamily="34" charset="0"/>
            </a:rPr>
            <a:t>8/</a:t>
          </a:r>
          <a:r>
            <a:rPr lang="en-US" sz="2400" b="0" kern="1200" dirty="0">
              <a:latin typeface="Calibri" panose="020F0502020204030204" pitchFamily="34" charset="0"/>
              <a:cs typeface="Calibri" panose="020F0502020204030204" pitchFamily="34" charset="0"/>
            </a:rPr>
            <a:t>20</a:t>
          </a:r>
          <a:r>
            <a:rPr lang="el-GR" sz="2400" b="0" kern="1200" dirty="0">
              <a:latin typeface="Calibri" panose="020F0502020204030204" pitchFamily="34" charset="0"/>
              <a:cs typeface="Calibri" panose="020F0502020204030204" pitchFamily="34" charset="0"/>
            </a:rPr>
            <a:t>22</a:t>
          </a:r>
          <a:endParaRPr lang="en-US" sz="2400" b="0" kern="1200" dirty="0">
            <a:latin typeface="Calibri" panose="020F0502020204030204" pitchFamily="34" charset="0"/>
            <a:cs typeface="Calibri" panose="020F0502020204030204" pitchFamily="34" charset="0"/>
          </a:endParaRPr>
        </a:p>
      </dsp:txBody>
      <dsp:txXfrm>
        <a:off x="4012359" y="1635204"/>
        <a:ext cx="3005230" cy="363378"/>
      </dsp:txXfrm>
    </dsp:sp>
    <dsp:sp modelId="{DF65791B-462E-4589-B98D-F60587330CA8}">
      <dsp:nvSpPr>
        <dsp:cNvPr id="0" name=""/>
        <dsp:cNvSpPr/>
      </dsp:nvSpPr>
      <dsp:spPr>
        <a:xfrm>
          <a:off x="3990972" y="2361961"/>
          <a:ext cx="3048004" cy="127182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0" tIns="137160" rIns="0" bIns="0" numCol="1" spcCol="1270" anchor="t" anchorCtr="1">
          <a:noAutofit/>
        </a:bodyPr>
        <a:lstStyle/>
        <a:p>
          <a:pPr lvl="0" algn="ctr" defTabSz="800100">
            <a:lnSpc>
              <a:spcPct val="90000"/>
            </a:lnSpc>
            <a:spcBef>
              <a:spcPct val="0"/>
            </a:spcBef>
            <a:spcAft>
              <a:spcPct val="35000"/>
            </a:spcAft>
          </a:pPr>
          <a:r>
            <a:rPr lang="el-GR" sz="1800" kern="1200" dirty="0">
              <a:solidFill>
                <a:schemeClr val="tx2"/>
              </a:solidFill>
            </a:rPr>
            <a:t>Έγκριση Επιχειρησιακού προγράμματος από την Ευρωπαϊκή Επιτροπή</a:t>
          </a:r>
          <a:endParaRPr lang="en-US" sz="1800" kern="1200" dirty="0">
            <a:solidFill>
              <a:schemeClr val="tx2"/>
            </a:solidFill>
          </a:endParaRPr>
        </a:p>
      </dsp:txBody>
      <dsp:txXfrm>
        <a:off x="3990972" y="2361961"/>
        <a:ext cx="3048004" cy="1271825"/>
      </dsp:txXfrm>
    </dsp:sp>
    <dsp:sp modelId="{DBA410EB-5F61-4F46-92D9-C5B0AA59EE15}">
      <dsp:nvSpPr>
        <dsp:cNvPr id="0" name=""/>
        <dsp:cNvSpPr/>
      </dsp:nvSpPr>
      <dsp:spPr>
        <a:xfrm>
          <a:off x="5514975" y="1998582"/>
          <a:ext cx="0" cy="290702"/>
        </a:xfrm>
        <a:prstGeom prst="line">
          <a:avLst/>
        </a:prstGeom>
        <a:noFill/>
        <a:ln w="12700" cap="rnd" cmpd="sng" algn="ctr">
          <a:solidFill>
            <a:schemeClr val="accent1">
              <a:shade val="90000"/>
              <a:hueOff val="140199"/>
              <a:satOff val="2886"/>
              <a:lumOff val="12346"/>
              <a:alphaOff val="0"/>
            </a:schemeClr>
          </a:solidFill>
          <a:prstDash val="dash"/>
        </a:ln>
        <a:effectLst/>
      </dsp:spPr>
      <dsp:style>
        <a:lnRef idx="1">
          <a:scrgbClr r="0" g="0" b="0"/>
        </a:lnRef>
        <a:fillRef idx="0">
          <a:scrgbClr r="0" g="0" b="0"/>
        </a:fillRef>
        <a:effectRef idx="0">
          <a:scrgbClr r="0" g="0" b="0"/>
        </a:effectRef>
        <a:fontRef idx="minor"/>
      </dsp:style>
    </dsp:sp>
    <dsp:sp modelId="{E1220EDB-B75C-43A5-B862-97E4C09130A7}">
      <dsp:nvSpPr>
        <dsp:cNvPr id="0" name=""/>
        <dsp:cNvSpPr/>
      </dsp:nvSpPr>
      <dsp:spPr>
        <a:xfrm>
          <a:off x="5478637" y="2289285"/>
          <a:ext cx="72675" cy="72675"/>
        </a:xfrm>
        <a:prstGeom prst="ellipse">
          <a:avLst/>
        </a:prstGeom>
        <a:solidFill>
          <a:schemeClr val="accent1">
            <a:shade val="80000"/>
            <a:hueOff val="223096"/>
            <a:satOff val="-4529"/>
            <a:lumOff val="15339"/>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566B79CB-1A41-4F5C-BF91-58D94BF93913}">
      <dsp:nvSpPr>
        <dsp:cNvPr id="0" name=""/>
        <dsp:cNvSpPr/>
      </dsp:nvSpPr>
      <dsp:spPr>
        <a:xfrm rot="5400000">
          <a:off x="8338516" y="314278"/>
          <a:ext cx="363378" cy="3005230"/>
        </a:xfrm>
        <a:prstGeom prst="round2SameRect">
          <a:avLst/>
        </a:prstGeom>
        <a:solidFill>
          <a:schemeClr val="accent1">
            <a:shade val="80000"/>
            <a:hueOff val="446191"/>
            <a:satOff val="-9058"/>
            <a:lumOff val="30677"/>
            <a:alphaOff val="0"/>
          </a:schemeClr>
        </a:solidFill>
        <a:ln w="22225" cap="rnd" cmpd="sng" algn="ctr">
          <a:solidFill>
            <a:schemeClr val="accent1">
              <a:shade val="80000"/>
              <a:hueOff val="446191"/>
              <a:satOff val="-9058"/>
              <a:lumOff val="30677"/>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82880" tIns="182880" rIns="182880" bIns="182880" numCol="1" spcCol="1270" anchor="ctr" anchorCtr="1">
          <a:noAutofit/>
        </a:bodyPr>
        <a:lstStyle/>
        <a:p>
          <a:pPr lvl="0" algn="ctr" defTabSz="1066800">
            <a:lnSpc>
              <a:spcPct val="90000"/>
            </a:lnSpc>
            <a:spcBef>
              <a:spcPct val="0"/>
            </a:spcBef>
            <a:spcAft>
              <a:spcPct val="35000"/>
            </a:spcAft>
          </a:pPr>
          <a:r>
            <a:rPr lang="el-GR" sz="2400" b="0" kern="1200" dirty="0">
              <a:latin typeface="Calibri" panose="020F0502020204030204" pitchFamily="34" charset="0"/>
              <a:cs typeface="Calibri" panose="020F0502020204030204" pitchFamily="34" charset="0"/>
            </a:rPr>
            <a:t>12/2022</a:t>
          </a:r>
          <a:endParaRPr lang="en-US" sz="2400" b="0" kern="1200" dirty="0">
            <a:latin typeface="Calibri" panose="020F0502020204030204" pitchFamily="34" charset="0"/>
            <a:cs typeface="Calibri" panose="020F0502020204030204" pitchFamily="34" charset="0"/>
          </a:endParaRPr>
        </a:p>
      </dsp:txBody>
      <dsp:txXfrm rot="-5400000">
        <a:off x="7017591" y="1652943"/>
        <a:ext cx="2987491" cy="327900"/>
      </dsp:txXfrm>
    </dsp:sp>
    <dsp:sp modelId="{B4723E2A-4FF1-452A-BD25-8EC364F15A6F}">
      <dsp:nvSpPr>
        <dsp:cNvPr id="0" name=""/>
        <dsp:cNvSpPr/>
      </dsp:nvSpPr>
      <dsp:spPr>
        <a:xfrm>
          <a:off x="7621140" y="0"/>
          <a:ext cx="1798129" cy="1271825"/>
        </a:xfrm>
        <a:prstGeom prst="rect">
          <a:avLst/>
        </a:prstGeom>
        <a:noFill/>
        <a:ln>
          <a:noFill/>
        </a:ln>
        <a:effectLst/>
      </dsp:spPr>
      <dsp:style>
        <a:lnRef idx="0">
          <a:scrgbClr r="0" g="0" b="0"/>
        </a:lnRef>
        <a:fillRef idx="0">
          <a:scrgbClr r="0" g="0" b="0"/>
        </a:fillRef>
        <a:effectRef idx="0">
          <a:scrgbClr r="0" g="0" b="0"/>
        </a:effectRef>
        <a:fontRef idx="minor"/>
      </dsp:style>
      <dsp:txBody>
        <a:bodyPr spcFirstLastPara="0" vert="horz" wrap="square" lIns="0" tIns="0" rIns="0" bIns="137160" numCol="1" spcCol="1270" anchor="b" anchorCtr="1">
          <a:noAutofit/>
        </a:bodyPr>
        <a:lstStyle/>
        <a:p>
          <a:pPr lvl="0" algn="ctr" defTabSz="800100">
            <a:lnSpc>
              <a:spcPct val="90000"/>
            </a:lnSpc>
            <a:spcBef>
              <a:spcPct val="0"/>
            </a:spcBef>
            <a:spcAft>
              <a:spcPct val="35000"/>
            </a:spcAft>
          </a:pPr>
          <a:r>
            <a:rPr lang="el-GR" sz="1800" kern="1200" dirty="0">
              <a:solidFill>
                <a:schemeClr val="tx2"/>
              </a:solidFill>
            </a:rPr>
            <a:t>Ενεργοποίηση των πρώτων προσκλήσεων</a:t>
          </a:r>
          <a:endParaRPr lang="en-US" sz="1800" kern="1200" dirty="0">
            <a:solidFill>
              <a:schemeClr val="tx2"/>
            </a:solidFill>
          </a:endParaRPr>
        </a:p>
      </dsp:txBody>
      <dsp:txXfrm>
        <a:off x="7621140" y="0"/>
        <a:ext cx="1798129" cy="1271825"/>
      </dsp:txXfrm>
    </dsp:sp>
    <dsp:sp modelId="{440E9361-37D2-4157-AF38-7B49AD23708B}">
      <dsp:nvSpPr>
        <dsp:cNvPr id="0" name=""/>
        <dsp:cNvSpPr/>
      </dsp:nvSpPr>
      <dsp:spPr>
        <a:xfrm>
          <a:off x="8520205" y="1344501"/>
          <a:ext cx="0" cy="290702"/>
        </a:xfrm>
        <a:prstGeom prst="line">
          <a:avLst/>
        </a:prstGeom>
        <a:noFill/>
        <a:ln w="12700" cap="rnd" cmpd="sng" algn="ctr">
          <a:solidFill>
            <a:schemeClr val="accent1">
              <a:shade val="90000"/>
              <a:hueOff val="186931"/>
              <a:satOff val="3848"/>
              <a:lumOff val="16461"/>
              <a:alphaOff val="0"/>
            </a:schemeClr>
          </a:solidFill>
          <a:prstDash val="dash"/>
        </a:ln>
        <a:effectLst/>
      </dsp:spPr>
      <dsp:style>
        <a:lnRef idx="1">
          <a:scrgbClr r="0" g="0" b="0"/>
        </a:lnRef>
        <a:fillRef idx="0">
          <a:scrgbClr r="0" g="0" b="0"/>
        </a:fillRef>
        <a:effectRef idx="0">
          <a:scrgbClr r="0" g="0" b="0"/>
        </a:effectRef>
        <a:fontRef idx="minor"/>
      </dsp:style>
    </dsp:sp>
    <dsp:sp modelId="{C45E7B63-1C71-483E-A3A8-705CE86D4D8E}">
      <dsp:nvSpPr>
        <dsp:cNvPr id="0" name=""/>
        <dsp:cNvSpPr/>
      </dsp:nvSpPr>
      <dsp:spPr>
        <a:xfrm>
          <a:off x="8483867" y="1271825"/>
          <a:ext cx="72675" cy="72675"/>
        </a:xfrm>
        <a:prstGeom prst="ellipse">
          <a:avLst/>
        </a:prstGeom>
        <a:solidFill>
          <a:schemeClr val="accent1">
            <a:shade val="80000"/>
            <a:hueOff val="446191"/>
            <a:satOff val="-9058"/>
            <a:lumOff val="30677"/>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FF1F6E31-138E-4D83-B5F4-DEE8A5DBDEA4}">
      <dsp:nvSpPr>
        <dsp:cNvPr id="0" name=""/>
        <dsp:cNvSpPr/>
      </dsp:nvSpPr>
      <dsp:spPr>
        <a:xfrm>
          <a:off x="0" y="2744027"/>
          <a:ext cx="5954214" cy="900651"/>
        </a:xfrm>
        <a:prstGeom prst="rect">
          <a:avLst/>
        </a:prstGeom>
        <a:solidFill>
          <a:schemeClr val="accent2">
            <a:hueOff val="0"/>
            <a:satOff val="0"/>
            <a:lumOff val="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2240" tIns="142240" rIns="142240" bIns="142240" numCol="1" spcCol="1270" anchor="ctr" anchorCtr="0">
          <a:noAutofit/>
        </a:bodyPr>
        <a:lstStyle/>
        <a:p>
          <a:pPr lvl="0" algn="ctr" defTabSz="889000">
            <a:lnSpc>
              <a:spcPct val="90000"/>
            </a:lnSpc>
            <a:spcBef>
              <a:spcPct val="0"/>
            </a:spcBef>
            <a:spcAft>
              <a:spcPct val="35000"/>
            </a:spcAft>
          </a:pPr>
          <a:r>
            <a:rPr lang="el-GR" sz="2000" b="0"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Συνολικά </a:t>
          </a:r>
          <a:r>
            <a:rPr lang="el-GR" sz="2000" b="1"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106</a:t>
          </a:r>
          <a:r>
            <a:rPr lang="el-GR" sz="2000" b="0"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ποσοτικών δεικτών του </a:t>
          </a:r>
          <a:r>
            <a:rPr lang="el-GR" sz="2000" b="1"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Προγράμματος</a:t>
          </a:r>
          <a:r>
            <a:rPr lang="el-GR" sz="2000" b="0"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a:t>
          </a:r>
          <a:endParaRPr lang="el-GR" sz="2000" kern="1200" dirty="0">
            <a:effectLst>
              <a:outerShdw blurRad="38100" dist="38100" dir="2700000" algn="tl">
                <a:srgbClr val="000000">
                  <a:alpha val="43137"/>
                </a:srgbClr>
              </a:outerShdw>
            </a:effectLst>
          </a:endParaRPr>
        </a:p>
      </dsp:txBody>
      <dsp:txXfrm>
        <a:off x="0" y="2744027"/>
        <a:ext cx="5954214" cy="486351"/>
      </dsp:txXfrm>
    </dsp:sp>
    <dsp:sp modelId="{212F86C3-4729-4231-8C9E-FB49B092BE07}">
      <dsp:nvSpPr>
        <dsp:cNvPr id="0" name=""/>
        <dsp:cNvSpPr/>
      </dsp:nvSpPr>
      <dsp:spPr>
        <a:xfrm>
          <a:off x="0" y="3212366"/>
          <a:ext cx="2977107" cy="414299"/>
        </a:xfrm>
        <a:prstGeom prst="rect">
          <a:avLst/>
        </a:prstGeom>
        <a:solidFill>
          <a:schemeClr val="accent2">
            <a:tint val="40000"/>
            <a:alpha val="90000"/>
            <a:hueOff val="0"/>
            <a:satOff val="0"/>
            <a:lumOff val="0"/>
            <a:alphaOff val="0"/>
          </a:schemeClr>
        </a:solidFill>
        <a:ln w="22225" cap="rnd" cmpd="sng" algn="ctr">
          <a:solidFill>
            <a:schemeClr val="accent2">
              <a:tint val="40000"/>
              <a:alpha val="90000"/>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77800" tIns="31750" rIns="177800" bIns="31750" numCol="1" spcCol="1270" anchor="ctr" anchorCtr="0">
          <a:noAutofit/>
        </a:bodyPr>
        <a:lstStyle/>
        <a:p>
          <a:pPr lvl="0" algn="ctr" defTabSz="1111250">
            <a:lnSpc>
              <a:spcPct val="90000"/>
            </a:lnSpc>
            <a:spcBef>
              <a:spcPct val="0"/>
            </a:spcBef>
            <a:spcAft>
              <a:spcPct val="35000"/>
            </a:spcAft>
          </a:pPr>
          <a:r>
            <a:rPr lang="el-GR" sz="2500" kern="1200" dirty="0">
              <a:solidFill>
                <a:schemeClr val="tx2"/>
              </a:solidFill>
              <a:latin typeface="Calibri" panose="020F0502020204030204" pitchFamily="34" charset="0"/>
              <a:cs typeface="Calibri" panose="020F0502020204030204" pitchFamily="34" charset="0"/>
            </a:rPr>
            <a:t>63 εκροών </a:t>
          </a:r>
          <a:endParaRPr lang="el-GR" sz="2500" kern="1200" dirty="0">
            <a:solidFill>
              <a:schemeClr val="tx2"/>
            </a:solidFill>
          </a:endParaRPr>
        </a:p>
      </dsp:txBody>
      <dsp:txXfrm>
        <a:off x="0" y="3212366"/>
        <a:ext cx="2977107" cy="414299"/>
      </dsp:txXfrm>
    </dsp:sp>
    <dsp:sp modelId="{015C4F08-B19C-4744-9508-C720B6B2FDFC}">
      <dsp:nvSpPr>
        <dsp:cNvPr id="0" name=""/>
        <dsp:cNvSpPr/>
      </dsp:nvSpPr>
      <dsp:spPr>
        <a:xfrm>
          <a:off x="2977107" y="3212366"/>
          <a:ext cx="2977107" cy="414299"/>
        </a:xfrm>
        <a:prstGeom prst="rect">
          <a:avLst/>
        </a:prstGeom>
        <a:solidFill>
          <a:schemeClr val="accent2">
            <a:tint val="40000"/>
            <a:alpha val="90000"/>
            <a:hueOff val="-368373"/>
            <a:satOff val="2454"/>
            <a:lumOff val="224"/>
            <a:alphaOff val="0"/>
          </a:schemeClr>
        </a:solidFill>
        <a:ln w="22225" cap="rnd" cmpd="sng" algn="ctr">
          <a:solidFill>
            <a:schemeClr val="accent2">
              <a:tint val="40000"/>
              <a:alpha val="90000"/>
              <a:hueOff val="-368373"/>
              <a:satOff val="2454"/>
              <a:lumOff val="224"/>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77800" tIns="31750" rIns="177800" bIns="31750" numCol="1" spcCol="1270" anchor="ctr" anchorCtr="0">
          <a:noAutofit/>
        </a:bodyPr>
        <a:lstStyle/>
        <a:p>
          <a:pPr lvl="0" algn="ctr" defTabSz="1111250">
            <a:lnSpc>
              <a:spcPct val="90000"/>
            </a:lnSpc>
            <a:spcBef>
              <a:spcPct val="0"/>
            </a:spcBef>
            <a:spcAft>
              <a:spcPct val="35000"/>
            </a:spcAft>
          </a:pPr>
          <a:r>
            <a:rPr lang="el-GR" sz="2500" kern="1200" dirty="0">
              <a:solidFill>
                <a:schemeClr val="tx2"/>
              </a:solidFill>
              <a:latin typeface="Calibri" panose="020F0502020204030204" pitchFamily="34" charset="0"/>
              <a:cs typeface="Calibri" panose="020F0502020204030204" pitchFamily="34" charset="0"/>
            </a:rPr>
            <a:t>43 αποτελέσματος</a:t>
          </a:r>
          <a:endParaRPr lang="el-GR" sz="2500" kern="1200" dirty="0">
            <a:solidFill>
              <a:schemeClr val="tx2"/>
            </a:solidFill>
          </a:endParaRPr>
        </a:p>
      </dsp:txBody>
      <dsp:txXfrm>
        <a:off x="2977107" y="3212366"/>
        <a:ext cx="2977107" cy="414299"/>
      </dsp:txXfrm>
    </dsp:sp>
    <dsp:sp modelId="{FFB3A0E8-F1B1-46EE-A9A0-C16747F6903C}">
      <dsp:nvSpPr>
        <dsp:cNvPr id="0" name=""/>
        <dsp:cNvSpPr/>
      </dsp:nvSpPr>
      <dsp:spPr>
        <a:xfrm rot="10800000">
          <a:off x="0" y="1372335"/>
          <a:ext cx="5954214" cy="1385201"/>
        </a:xfrm>
        <a:prstGeom prst="upArrowCallout">
          <a:avLst/>
        </a:prstGeom>
        <a:solidFill>
          <a:schemeClr val="accent2">
            <a:hueOff val="-661686"/>
            <a:satOff val="746"/>
            <a:lumOff val="1765"/>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2240" tIns="142240" rIns="142240" bIns="142240" numCol="1" spcCol="1270" anchor="ctr" anchorCtr="0">
          <a:noAutofit/>
        </a:bodyPr>
        <a:lstStyle/>
        <a:p>
          <a:pPr lvl="0" algn="ctr" defTabSz="889000">
            <a:lnSpc>
              <a:spcPct val="90000"/>
            </a:lnSpc>
            <a:spcBef>
              <a:spcPct val="0"/>
            </a:spcBef>
            <a:spcAft>
              <a:spcPct val="35000"/>
            </a:spcAft>
          </a:pPr>
          <a:r>
            <a:rPr lang="el-GR" sz="2000" b="0"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Πλαίσιο </a:t>
          </a:r>
          <a:r>
            <a:rPr lang="el-GR" sz="2000" b="1"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39</a:t>
          </a:r>
          <a:r>
            <a:rPr lang="el-GR" sz="2000" b="0"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ποσοτικών δεικτών του </a:t>
          </a:r>
          <a:r>
            <a:rPr lang="el-GR" sz="2000" b="1"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ΕΚΤ+ </a:t>
          </a:r>
          <a:endParaRPr lang="el-GR" sz="2000" b="1" kern="1200" dirty="0">
            <a:effectLst>
              <a:outerShdw blurRad="38100" dist="38100" dir="2700000" algn="tl">
                <a:srgbClr val="000000">
                  <a:alpha val="43137"/>
                </a:srgbClr>
              </a:outerShdw>
            </a:effectLst>
          </a:endParaRPr>
        </a:p>
      </dsp:txBody>
      <dsp:txXfrm rot="-10800000">
        <a:off x="0" y="1372335"/>
        <a:ext cx="5954214" cy="486205"/>
      </dsp:txXfrm>
    </dsp:sp>
    <dsp:sp modelId="{6AE2CA18-2121-4192-AC0B-4B5DED060CFC}">
      <dsp:nvSpPr>
        <dsp:cNvPr id="0" name=""/>
        <dsp:cNvSpPr/>
      </dsp:nvSpPr>
      <dsp:spPr>
        <a:xfrm>
          <a:off x="0" y="1858541"/>
          <a:ext cx="2977107" cy="414175"/>
        </a:xfrm>
        <a:prstGeom prst="rect">
          <a:avLst/>
        </a:prstGeom>
        <a:solidFill>
          <a:schemeClr val="accent2">
            <a:tint val="40000"/>
            <a:alpha val="90000"/>
            <a:hueOff val="-736746"/>
            <a:satOff val="4908"/>
            <a:lumOff val="449"/>
            <a:alphaOff val="0"/>
          </a:schemeClr>
        </a:solidFill>
        <a:ln w="22225" cap="rnd" cmpd="sng" algn="ctr">
          <a:solidFill>
            <a:schemeClr val="accent2">
              <a:tint val="40000"/>
              <a:alpha val="90000"/>
              <a:hueOff val="-736746"/>
              <a:satOff val="4908"/>
              <a:lumOff val="449"/>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42240" tIns="25400" rIns="142240" bIns="25400" numCol="1" spcCol="1270" anchor="ctr" anchorCtr="0">
          <a:noAutofit/>
        </a:bodyPr>
        <a:lstStyle/>
        <a:p>
          <a:pPr lvl="0" algn="ctr" defTabSz="889000">
            <a:lnSpc>
              <a:spcPct val="90000"/>
            </a:lnSpc>
            <a:spcBef>
              <a:spcPct val="0"/>
            </a:spcBef>
            <a:spcAft>
              <a:spcPct val="35000"/>
            </a:spcAft>
          </a:pPr>
          <a:r>
            <a:rPr lang="el-GR" sz="2000" kern="1200" dirty="0">
              <a:solidFill>
                <a:schemeClr val="tx2"/>
              </a:solidFill>
              <a:latin typeface="Calibri" panose="020F0502020204030204" pitchFamily="34" charset="0"/>
              <a:cs typeface="Calibri" panose="020F0502020204030204" pitchFamily="34" charset="0"/>
            </a:rPr>
            <a:t>23 εκροών </a:t>
          </a:r>
        </a:p>
      </dsp:txBody>
      <dsp:txXfrm>
        <a:off x="0" y="1858541"/>
        <a:ext cx="2977107" cy="414175"/>
      </dsp:txXfrm>
    </dsp:sp>
    <dsp:sp modelId="{018C5653-01A4-4B82-8756-CBA1E4126C58}">
      <dsp:nvSpPr>
        <dsp:cNvPr id="0" name=""/>
        <dsp:cNvSpPr/>
      </dsp:nvSpPr>
      <dsp:spPr>
        <a:xfrm>
          <a:off x="2977107" y="1858541"/>
          <a:ext cx="2977107" cy="414175"/>
        </a:xfrm>
        <a:prstGeom prst="rect">
          <a:avLst/>
        </a:prstGeom>
        <a:solidFill>
          <a:schemeClr val="accent2">
            <a:tint val="40000"/>
            <a:alpha val="90000"/>
            <a:hueOff val="-1105119"/>
            <a:satOff val="7362"/>
            <a:lumOff val="673"/>
            <a:alphaOff val="0"/>
          </a:schemeClr>
        </a:solidFill>
        <a:ln w="22225" cap="rnd" cmpd="sng" algn="ctr">
          <a:solidFill>
            <a:schemeClr val="accent2">
              <a:tint val="40000"/>
              <a:alpha val="90000"/>
              <a:hueOff val="-1105119"/>
              <a:satOff val="7362"/>
              <a:lumOff val="673"/>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42240" tIns="25400" rIns="142240" bIns="25400" numCol="1" spcCol="1270" anchor="ctr" anchorCtr="0">
          <a:noAutofit/>
        </a:bodyPr>
        <a:lstStyle/>
        <a:p>
          <a:pPr lvl="0" algn="ctr" defTabSz="889000">
            <a:lnSpc>
              <a:spcPct val="90000"/>
            </a:lnSpc>
            <a:spcBef>
              <a:spcPct val="0"/>
            </a:spcBef>
            <a:spcAft>
              <a:spcPct val="35000"/>
            </a:spcAft>
          </a:pPr>
          <a:r>
            <a:rPr lang="el-GR" sz="2000" kern="1200" dirty="0">
              <a:solidFill>
                <a:schemeClr val="tx2"/>
              </a:solidFill>
              <a:latin typeface="Calibri" panose="020F0502020204030204" pitchFamily="34" charset="0"/>
              <a:cs typeface="Calibri" panose="020F0502020204030204" pitchFamily="34" charset="0"/>
            </a:rPr>
            <a:t>16 αποτελέσματος</a:t>
          </a:r>
        </a:p>
      </dsp:txBody>
      <dsp:txXfrm>
        <a:off x="2977107" y="1858541"/>
        <a:ext cx="2977107" cy="414175"/>
      </dsp:txXfrm>
    </dsp:sp>
    <dsp:sp modelId="{913B19B5-C3E6-4A39-B9FA-91CB65C95C32}">
      <dsp:nvSpPr>
        <dsp:cNvPr id="0" name=""/>
        <dsp:cNvSpPr/>
      </dsp:nvSpPr>
      <dsp:spPr>
        <a:xfrm rot="10800000">
          <a:off x="0" y="0"/>
          <a:ext cx="5954214" cy="1385201"/>
        </a:xfrm>
        <a:prstGeom prst="upArrowCallout">
          <a:avLst/>
        </a:prstGeom>
        <a:solidFill>
          <a:schemeClr val="accent2">
            <a:hueOff val="-1323373"/>
            <a:satOff val="1492"/>
            <a:lumOff val="3530"/>
            <a:alphaOff val="0"/>
          </a:schemeClr>
        </a:solidFill>
        <a:ln w="22225" cap="rnd"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142240" tIns="142240" rIns="142240" bIns="142240" numCol="1" spcCol="1270" anchor="ctr" anchorCtr="0">
          <a:noAutofit/>
        </a:bodyPr>
        <a:lstStyle/>
        <a:p>
          <a:pPr lvl="0" algn="ctr" defTabSz="889000">
            <a:lnSpc>
              <a:spcPct val="90000"/>
            </a:lnSpc>
            <a:spcBef>
              <a:spcPct val="0"/>
            </a:spcBef>
            <a:spcAft>
              <a:spcPct val="35000"/>
            </a:spcAft>
          </a:pPr>
          <a:r>
            <a:rPr lang="el-GR" sz="2000" b="0"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Πλαίσιο </a:t>
          </a:r>
          <a:r>
            <a:rPr lang="el-GR" sz="2000" b="1"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67</a:t>
          </a:r>
          <a:r>
            <a:rPr lang="el-GR" sz="2000" b="0"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ποσοτικών δεικτών του </a:t>
          </a:r>
          <a:r>
            <a:rPr lang="el-GR" sz="2000" b="1" kern="1200" dirty="0">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ΕΤΠΑ </a:t>
          </a:r>
        </a:p>
      </dsp:txBody>
      <dsp:txXfrm rot="-10800000">
        <a:off x="0" y="0"/>
        <a:ext cx="5954214" cy="486205"/>
      </dsp:txXfrm>
    </dsp:sp>
    <dsp:sp modelId="{CF4FFEB3-57B2-4A99-B6DD-560D6E81C120}">
      <dsp:nvSpPr>
        <dsp:cNvPr id="0" name=""/>
        <dsp:cNvSpPr/>
      </dsp:nvSpPr>
      <dsp:spPr>
        <a:xfrm>
          <a:off x="0" y="486850"/>
          <a:ext cx="2977107" cy="414175"/>
        </a:xfrm>
        <a:prstGeom prst="rect">
          <a:avLst/>
        </a:prstGeom>
        <a:solidFill>
          <a:schemeClr val="accent2">
            <a:tint val="40000"/>
            <a:alpha val="90000"/>
            <a:hueOff val="-1473492"/>
            <a:satOff val="9816"/>
            <a:lumOff val="898"/>
            <a:alphaOff val="0"/>
          </a:schemeClr>
        </a:solidFill>
        <a:ln w="22225" cap="rnd" cmpd="sng" algn="ctr">
          <a:solidFill>
            <a:schemeClr val="accent2">
              <a:tint val="40000"/>
              <a:alpha val="90000"/>
              <a:hueOff val="-1473492"/>
              <a:satOff val="9816"/>
              <a:lumOff val="898"/>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42240" tIns="25400" rIns="142240" bIns="25400" numCol="1" spcCol="1270" anchor="ctr" anchorCtr="0">
          <a:noAutofit/>
        </a:bodyPr>
        <a:lstStyle/>
        <a:p>
          <a:pPr lvl="0" algn="ctr" defTabSz="889000">
            <a:lnSpc>
              <a:spcPct val="90000"/>
            </a:lnSpc>
            <a:spcBef>
              <a:spcPct val="0"/>
            </a:spcBef>
            <a:spcAft>
              <a:spcPct val="35000"/>
            </a:spcAft>
          </a:pPr>
          <a:r>
            <a:rPr lang="el-GR" sz="2000" kern="1200" dirty="0">
              <a:solidFill>
                <a:schemeClr val="tx2"/>
              </a:solidFill>
              <a:latin typeface="Calibri" panose="020F0502020204030204" pitchFamily="34" charset="0"/>
              <a:cs typeface="Calibri" panose="020F0502020204030204" pitchFamily="34" charset="0"/>
            </a:rPr>
            <a:t>40 εκροών </a:t>
          </a:r>
        </a:p>
      </dsp:txBody>
      <dsp:txXfrm>
        <a:off x="0" y="486850"/>
        <a:ext cx="2977107" cy="414175"/>
      </dsp:txXfrm>
    </dsp:sp>
    <dsp:sp modelId="{50493704-6C9A-49A8-BE15-16C8B4C99D9A}">
      <dsp:nvSpPr>
        <dsp:cNvPr id="0" name=""/>
        <dsp:cNvSpPr/>
      </dsp:nvSpPr>
      <dsp:spPr>
        <a:xfrm>
          <a:off x="2977107" y="486850"/>
          <a:ext cx="2977107" cy="414175"/>
        </a:xfrm>
        <a:prstGeom prst="rect">
          <a:avLst/>
        </a:prstGeom>
        <a:solidFill>
          <a:schemeClr val="accent2">
            <a:tint val="40000"/>
            <a:alpha val="90000"/>
            <a:hueOff val="-1841865"/>
            <a:satOff val="12270"/>
            <a:lumOff val="1122"/>
            <a:alphaOff val="0"/>
          </a:schemeClr>
        </a:solidFill>
        <a:ln w="22225" cap="rnd" cmpd="sng" algn="ctr">
          <a:solidFill>
            <a:schemeClr val="accent2">
              <a:tint val="40000"/>
              <a:alpha val="90000"/>
              <a:hueOff val="-1841865"/>
              <a:satOff val="12270"/>
              <a:lumOff val="1122"/>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142240" tIns="25400" rIns="142240" bIns="25400" numCol="1" spcCol="1270" anchor="ctr" anchorCtr="0">
          <a:noAutofit/>
        </a:bodyPr>
        <a:lstStyle/>
        <a:p>
          <a:pPr lvl="0" algn="ctr" defTabSz="889000">
            <a:lnSpc>
              <a:spcPct val="90000"/>
            </a:lnSpc>
            <a:spcBef>
              <a:spcPct val="0"/>
            </a:spcBef>
            <a:spcAft>
              <a:spcPct val="35000"/>
            </a:spcAft>
          </a:pPr>
          <a:r>
            <a:rPr lang="el-GR" sz="2000" kern="1200" dirty="0">
              <a:solidFill>
                <a:schemeClr val="tx2"/>
              </a:solidFill>
              <a:latin typeface="Calibri" panose="020F0502020204030204" pitchFamily="34" charset="0"/>
              <a:cs typeface="Calibri" panose="020F0502020204030204" pitchFamily="34" charset="0"/>
            </a:rPr>
            <a:t>27 αποτελέσματος</a:t>
          </a:r>
        </a:p>
      </dsp:txBody>
      <dsp:txXfrm>
        <a:off x="2977107" y="486850"/>
        <a:ext cx="2977107" cy="414175"/>
      </dsp:txXfrm>
    </dsp:sp>
  </dsp:spTree>
</dsp:drawing>
</file>

<file path=ppt/diagrams/layout1.xml><?xml version="1.0" encoding="utf-8"?>
<dgm:layoutDef xmlns:dgm="http://schemas.openxmlformats.org/drawingml/2006/diagram" xmlns:a="http://schemas.openxmlformats.org/drawingml/2006/main" uniqueId="urn:microsoft.com/office/officeart/2016/7/layout/RoundedRectangleTimeline">
  <dgm:title val="Rounded Rectangle Timeline"/>
  <dgm:desc val="Use to show a list of events in chronological order. An invisible box contains the description while the date is shown in rectangles, except for the first and last node where the corners of the rectangle are rounded. It can display large amount of text and long descriptive date format."/>
  <dgm:catLst>
    <dgm:cat type="timeline" pri="500"/>
    <dgm:cat type="process" pri="600"/>
  </dgm:catLst>
  <dgm:sampData>
    <dgm:dataModel>
      <dgm:ptLst>
        <dgm:pt modelId="0" type="doc"/>
        <dgm:pt modelId="10">
          <dgm:prSet phldr="1"/>
        </dgm:pt>
        <dgm:pt modelId="11">
          <dgm:prSet phldr="1"/>
        </dgm:pt>
        <dgm:pt modelId="20">
          <dgm:prSet phldr="1"/>
        </dgm:pt>
        <dgm:pt modelId="21">
          <dgm:prSet phldr="1"/>
        </dgm:pt>
        <dgm:pt modelId="30">
          <dgm:prSet phldr="1"/>
        </dgm:pt>
        <dgm:pt modelId="31">
          <dgm:prSet phldr="1"/>
        </dgm:pt>
      </dgm:ptLst>
      <dgm:cxnLst>
        <dgm:cxn modelId="40" srcId="0" destId="10" srcOrd="0" destOrd="0"/>
        <dgm:cxn modelId="12" srcId="10" destId="11" srcOrd="0" destOrd="0"/>
        <dgm:cxn modelId="50" srcId="0" destId="20" srcOrd="1" destOrd="0"/>
        <dgm:cxn modelId="22" srcId="20" destId="21" srcOrd="0" destOrd="0"/>
        <dgm:cxn modelId="60" srcId="0" destId="30" srcOrd="1" destOrd="0"/>
        <dgm:cxn modelId="32" srcId="30" destId="31" srcOrd="0" destOrd="0"/>
      </dgm:cxnLst>
      <dgm:bg/>
      <dgm:whole/>
    </dgm:dataModel>
  </dgm:sampData>
  <dgm:styleData>
    <dgm:dataModel>
      <dgm:ptLst>
        <dgm:pt modelId="0" type="doc"/>
        <dgm:pt modelId="10">
          <dgm:prSet phldr="1"/>
        </dgm:pt>
        <dgm:pt modelId="20">
          <dgm:prSet phldr="1"/>
        </dgm:pt>
      </dgm:ptLst>
      <dgm:cxnLst>
        <dgm:cxn modelId="60" srcId="0" destId="10" srcOrd="0" destOrd="0"/>
        <dgm:cxn modelId="70" srcId="0" destId="20" srcOrd="1" destOrd="0"/>
      </dgm:cxnLst>
      <dgm:bg/>
      <dgm:whole/>
    </dgm:dataModel>
  </dgm:styleData>
  <dgm:clrData>
    <dgm:dataModel>
      <dgm:ptLst>
        <dgm:pt modelId="0" type="doc"/>
        <dgm:pt modelId="10">
          <dgm:prSet phldr="1"/>
        </dgm:pt>
        <dgm:pt modelId="20">
          <dgm:prSet phldr="1"/>
        </dgm:pt>
        <dgm:pt modelId="30">
          <dgm:prSet phldr="1"/>
        </dgm:pt>
        <dgm:pt modelId="40">
          <dgm:prSet phldr="1"/>
        </dgm:pt>
      </dgm:ptLst>
      <dgm:cxnLst>
        <dgm:cxn modelId="60" srcId="0" destId="10" srcOrd="0" destOrd="0"/>
        <dgm:cxn modelId="70" srcId="0" destId="20" srcOrd="1" destOrd="0"/>
        <dgm:cxn modelId="80" srcId="0" destId="30" srcOrd="2" destOrd="0"/>
        <dgm:cxn modelId="90" srcId="0" destId="40" srcOrd="3" destOrd="0"/>
      </dgm:cxnLst>
      <dgm:bg/>
      <dgm:whole/>
    </dgm:dataModel>
  </dgm:clrData>
  <dgm:layoutNode name="Name0">
    <dgm:varLst>
      <dgm:chMax/>
      <dgm:chPref/>
      <dgm:animLvl val="lvl"/>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constrLst>
      <dgm:constr type="primFontSz" for="des" forName="parent" val="18"/>
      <dgm:constr type="primFontSz" for="des" forName="Childtext" val="18"/>
      <dgm:constr type="primFontSz" for="des" forName="Childtext" refType="primFontSz" refFor="des" refForName="parent" op="lte"/>
      <dgm:constr type="w" for="ch" forName="composite" refType="w"/>
      <dgm:constr type="h" for="ch" forName="composite" refType="h"/>
      <dgm:constr type="w" for="ch" forName="spaceBetweenRectangles" refType="w" refFor="ch" refForName="composite" fact="-0.4"/>
      <dgm:constr type="w" for="ch" ptType="sibTrans" op="equ"/>
      <dgm:constr type="primFontSz" for="des" forName="parent" op="equ"/>
      <dgm:constr type="primFontSz" for="des" forName="Childtext" op="equ"/>
      <dgm:constr type="primFontSz" for="des" forName="parent1" val="18"/>
      <dgm:constr type="primFontSz" for="des" forName="Childtext1" val="18"/>
      <dgm:constr type="primFontSz" for="des" forName="Childtext1" refType="primFontSz" refFor="des" refForName="parent1" op="lte"/>
      <dgm:constr type="w" for="ch" forName="composite1" refType="w"/>
      <dgm:constr type="h" for="ch" forName="composite1" refType="h"/>
      <dgm:constr type="w" for="ch" forName="spaceBetweenRectangles1" refType="w" refFor="ch" refForName="composite1" fact="-0.4"/>
      <dgm:constr type="primFontSz" for="des" forName="parent1" op="equ"/>
      <dgm:constr type="primFontSz" for="des" forName="Childtext1" op="equ"/>
    </dgm:constrLst>
    <dgm:choose name="layoutByNodeCnt">
      <dgm:if name="twoOrLessNodes" axis="ch" ptType="node" func="cnt" op="lte" val="2">
        <dgm:forEach name="nodesForEach" axis="ch" ptType="node">
          <dgm:layoutNode name="composite">
            <dgm:alg type="composite"/>
            <dgm:shape xmlns:r="http://schemas.openxmlformats.org/officeDocument/2006/relationships" r:blip="">
              <dgm:adjLst/>
            </dgm:shape>
            <dgm:choose name="casesForFirstAndLastNode1">
              <dgm:if name="startNode1" axis="self" ptType="node" func="pos" op="equ" val="1">
                <dgm:choose name="removeLineWhenOnlyOneNode1">
                  <dgm:if name="ifOnlyOneNode1" axis="followSib" ptType="node" func="cnt" op="equ" val="0">
                    <dgm:constrLst>
                      <dgm:constr type="w" for="ch" forName="parent" refType="w" fact="0.95"/>
                      <dgm:constr type="l" for="ch" forName="parent" refType="w" fact="0.025"/>
                      <dgm:constr type="t" for="ch" forName="parent" refType="h" fact="0.45"/>
                      <dgm:constr type="h" for="ch" forName="parent" refType="h" fact="0.1"/>
                      <dgm:constr type="l" for="ch" forName="Childtext" refType="w" fact="0.025"/>
                      <dgm:constr type="w" for="ch" forName="Childtext" refType="w" fact="0.95"/>
                      <dgm:constr type="h" for="ch" forName="Childtext" refType="h" fact="0.35"/>
                      <dgm:constr type="w" for="ch" forName="ConnectLine"/>
                      <dgm:constr type="h" for="ch" forName="ConnectLine" refType="h" fact="0.08"/>
                      <dgm:constr type="t" for="ch" forName="ConnectLine" refType="h" fact="0.37"/>
                      <dgm:constr type="ctrX" for="ch" forName="ConnectLine" refType="w" fact="0.5"/>
                      <dgm:constr type="w" for="ch" forName="ConnectLineEnd" refType="h" fact="0.02"/>
                      <dgm:constr type="h" for="ch" forName="ConnectLineEnd" refType="h" fact="0.02"/>
                      <dgm:constr type="t" for="ch" forName="ConnectLineEnd" refType="h" fact="0.35"/>
                      <dgm:constr type="ctrX" for="ch" forName="ConnectLineEnd" refType="w" fact="0.5"/>
                      <dgm:constr type="w" for="ch" forName="EmptyPane" refType="w"/>
                      <dgm:constr type="t" for="ch" forName="EmptyPane" refType="h" fact="0.55"/>
                      <dgm:constr type="h" for="ch" forName="EmptyPane" refType="h" fact="0.45"/>
                    </dgm:constrLst>
                  </dgm:if>
                  <dgm:else name="ifMoreThanOneNode1">
                    <dgm:constrLst>
                      <dgm:constr type="w" for="ch" forName="parent" refType="w" fact="0.6"/>
                      <dgm:constr type="l" for="ch" forName="parent" refType="w" fact="0.2"/>
                      <dgm:constr type="t" for="ch" forName="parent" refType="h" fact="0.45"/>
                      <dgm:constr type="h" for="ch" forName="parent" refType="h" fact="0.1"/>
                      <dgm:constr type="l" for="ch" forName="Childtext" refType="w" fact="0.2"/>
                      <dgm:constr type="w" for="ch" forName="Childtext" refType="w" fact="0.6"/>
                      <dgm:constr type="h" for="ch" forName="Childtext" refType="h" fact="0.35"/>
                      <dgm:constr type="w" for="ch" forName="ConnectLine"/>
                      <dgm:constr type="h" for="ch" forName="ConnectLine" refType="h" fact="0.08"/>
                      <dgm:constr type="t" for="ch" forName="ConnectLine" refType="h" fact="0.37"/>
                      <dgm:constr type="ctrX" for="ch" forName="ConnectLine" refType="w" fact="0.5"/>
                      <dgm:constr type="w" for="ch" forName="ConnectLineEnd" refType="h" fact="0.02"/>
                      <dgm:constr type="h" for="ch" forName="ConnectLineEnd" refType="h" fact="0.02"/>
                      <dgm:constr type="t" for="ch" forName="ConnectLineEnd" refType="h" fact="0.35"/>
                      <dgm:constr type="ctrX" for="ch" forName="ConnectLineEnd" refType="w" fact="0.5"/>
                      <dgm:constr type="w" for="ch" forName="EmptyPane" refType="w"/>
                      <dgm:constr type="t" for="ch" forName="EmptyPane" refType="h" fact="0.55"/>
                      <dgm:constr type="h" for="ch" forName="EmptyPane" refType="h" fact="0.45"/>
                    </dgm:constrLst>
                  </dgm:else>
                </dgm:choose>
              </dgm:if>
              <dgm:else name="notStartNode1">
                <dgm:constrLst>
                  <dgm:constr type="w" for="ch" forName="parent" refType="w" fact="0.6"/>
                  <dgm:constr type="l" for="ch" forName="parent" refType="w" fact="0.2"/>
                  <dgm:constr type="t" for="ch" forName="parent" refType="h" fact="0.45"/>
                  <dgm:constr type="h" for="ch" forName="parent" refType="h" fact="0.1"/>
                  <dgm:constr type="l" for="ch" forName="Childtext" refType="w" fact="0.2"/>
                  <dgm:constr type="w" for="ch" forName="Childtext" refType="w" fact="0.6"/>
                  <dgm:constr type="h" for="ch" forName="Childtext" refType="h" fact="0.35"/>
                  <dgm:constr type="t" for="ch" forName="Childtext" refType="h" fact="0.65"/>
                  <dgm:constr type="w" for="ch" forName="ConnectLine"/>
                  <dgm:constr type="h" for="ch" forName="ConnectLine" refType="h" fact="0.08"/>
                  <dgm:constr type="t" for="ch" forName="ConnectLine" refType="h" fact="0.55"/>
                  <dgm:constr type="ctrX" for="ch" forName="ConnectLine" refType="w" fact="0.5"/>
                  <dgm:constr type="w" for="ch" forName="ConnectLineEnd" refType="h" fact="0.02"/>
                  <dgm:constr type="h" for="ch" forName="ConnectLineEnd" refType="h" fact="0.02"/>
                  <dgm:constr type="b" for="ch" forName="ConnectLineEnd" refType="h" fact="0.65"/>
                  <dgm:constr type="ctrX" for="ch" forName="ConnectLineEnd" refType="w" fact="0.5"/>
                  <dgm:constr type="w" for="ch" forName="EmptyPane" refType="w"/>
                  <dgm:constr type="h" for="ch" forName="EmptyPane" refType="h" fact="0.45"/>
                </dgm:constrLst>
              </dgm:else>
            </dgm:choose>
            <dgm:layoutNode name="parent" styleLbl="alignNode1">
              <dgm:varLst>
                <dgm:chMax val="1"/>
                <dgm:chPref val="1"/>
                <dgm:bulletEnabled val="1"/>
              </dgm:varLst>
              <dgm:alg type="tx">
                <dgm:param type="txAnchorHorz" val="ctr"/>
                <dgm:param type="txAnchorVert" val="mid"/>
                <dgm:param type="parTxLTRAlign" val="ctr"/>
                <dgm:param type="parTxRTLAlign" val="ctr"/>
              </dgm:alg>
              <dgm:choose name="casesForFirstAndLastNode">
                <dgm:if name="startNode" axis="self" ptType="node" func="pos" op="equ" val="1">
                  <dgm:choose name="removeLineWhenOnlyOneNode">
                    <dgm:if name="ifOnlyOneNode" axis="followSib" ptType="node" func="cnt" op="equ" val="0">
                      <dgm:shape xmlns:r="http://schemas.openxmlformats.org/officeDocument/2006/relationships" type="roundRect" r:blip="">
                        <dgm:adjLst/>
                      </dgm:shape>
                    </dgm:if>
                    <dgm:else name="ifMoreThanOneNode">
                      <dgm:choose name="Name18">
                        <dgm:if name="Name19" func="var" arg="dir" op="equ" val="norm">
                          <dgm:shape xmlns:r="http://schemas.openxmlformats.org/officeDocument/2006/relationships" rot="-90" type="round2SameRect" r:blip="">
                            <dgm:adjLst/>
                          </dgm:shape>
                        </dgm:if>
                        <dgm:else name="Name20">
                          <dgm:shape xmlns:r="http://schemas.openxmlformats.org/officeDocument/2006/relationships" rot="90" type="round2SameRect" r:blip="">
                            <dgm:adjLst/>
                          </dgm:shape>
                        </dgm:else>
                      </dgm:choose>
                    </dgm:else>
                  </dgm:choose>
                </dgm:if>
                <dgm:else name="notStartNode">
                  <dgm:choose name="Name22">
                    <dgm:if name="Name23" axis="self" ptType="node" func="revPos" op="equ" val="1">
                      <dgm:choose name="Name24">
                        <dgm:if name="Name25" func="var" arg="dir" op="equ" val="norm">
                          <dgm:shape xmlns:r="http://schemas.openxmlformats.org/officeDocument/2006/relationships" rot="90" type="round2SameRect" r:blip="">
                            <dgm:adjLst/>
                          </dgm:shape>
                        </dgm:if>
                        <dgm:else name="Name26">
                          <dgm:shape xmlns:r="http://schemas.openxmlformats.org/officeDocument/2006/relationships" rot="-90" type="round2SameRect" r:blip="">
                            <dgm:adjLst/>
                          </dgm:shape>
                        </dgm:else>
                      </dgm:choose>
                    </dgm:if>
                    <dgm:else name="Name27">
                      <dgm:shape xmlns:r="http://schemas.openxmlformats.org/officeDocument/2006/relationships" type="rect" r:blip="">
                        <dgm:adjLst/>
                      </dgm:shape>
                    </dgm:else>
                  </dgm:choose>
                </dgm:else>
              </dgm:choose>
              <dgm:presOf axis="self" ptType="node"/>
              <dgm:constrLst>
                <dgm:constr type="lMarg" refType="primFontSz" fact="0.6"/>
                <dgm:constr type="rMarg" refType="primFontSz" fact="0.6"/>
                <dgm:constr type="tMarg" refType="primFontSz" fact="0.6"/>
                <dgm:constr type="bMarg" refType="primFontSz" fact="0.6"/>
              </dgm:constrLst>
              <dgm:ruleLst>
                <dgm:rule type="primFontSz" val="11" fact="NaN" max="NaN"/>
              </dgm:ruleLst>
            </dgm:layoutNode>
            <dgm:layoutNode name="Childtext" styleLbl="revTx">
              <dgm:varLst>
                <dgm:bulletEnabled val="1"/>
              </dgm:varLst>
              <dgm:choose name="casesForTxtDirLogic">
                <dgm:if name="Name77" axis="self" ptType="node" func="posOdd" op="equ" val="1">
                  <dgm:alg type="tx">
                    <dgm:param type="txAnchorVert" val="b"/>
                    <dgm:param type="txAnchorHorz" val="ctr"/>
                    <dgm:param type="parTxLTRAlign" val="ctr"/>
                    <dgm:param type="parTxRTLAlign" val="ctr"/>
                  </dgm:alg>
                  <dgm:constrLst>
                    <dgm:constr type="lMarg"/>
                    <dgm:constr type="rMarg"/>
                    <dgm:constr type="tMarg"/>
                    <dgm:constr type="bMarg" refType="primFontSz" fact="0.6"/>
                  </dgm:constrLst>
                </dgm:if>
                <dgm:else name="Name88">
                  <dgm:alg type="tx">
                    <dgm:param type="txAnchorVert" val="t"/>
                    <dgm:param type="txAnchorHorz" val="ctr"/>
                    <dgm:param type="parTxLTRAlign" val="ctr"/>
                    <dgm:param type="parTxRTLAlign" val="ctr"/>
                  </dgm:alg>
                  <dgm:constrLst>
                    <dgm:constr type="lMarg"/>
                    <dgm:constr type="rMarg"/>
                    <dgm:constr type="tMarg" refType="primFontSz" fact="0.6"/>
                    <dgm:constr type="bMarg"/>
                  </dgm:constrLst>
                </dgm:else>
              </dgm:choose>
              <dgm:shape xmlns:r="http://schemas.openxmlformats.org/officeDocument/2006/relationships" type="rect" r:blip="">
                <dgm:adjLst/>
              </dgm:shape>
              <dgm:presOf axis="ch" ptType="node"/>
              <dgm:ruleLst>
                <dgm:rule type="primFontSz" val="11" fact="NaN" max="NaN"/>
              </dgm:ruleLst>
            </dgm:layoutNode>
            <dgm:layoutNode name="ConnectLine" styleLbl="sibTrans1D1">
              <dgm:alg type="sp"/>
              <dgm:shape xmlns:r="http://schemas.openxmlformats.org/officeDocument/2006/relationships" type="line" r:blip="">
                <dgm:adjLst/>
                <dgm:extLst>
                  <a:ext uri="{B698B0E9-8C71-41B9-8309-B3DCBF30829C}">
                    <dgm1612:spPr xmlns:dgm1612="http://schemas.microsoft.com/office/drawing/2016/12/diagram" xmlns="">
                      <a:ln>
                        <a:prstDash val="dash"/>
                      </a:ln>
                    </dgm1612:spPr>
                  </a:ext>
                </dgm:extLst>
              </dgm:shape>
              <dgm:presOf/>
              <dgm:constrLst/>
            </dgm:layoutNode>
            <dgm:layoutNode name="ConnectLineEnd" styleLbl="lnNode1">
              <dgm:alg type="sp"/>
              <dgm:shape xmlns:r="http://schemas.openxmlformats.org/officeDocument/2006/relationships" type="ellipse" r:blip="">
                <dgm:adjLst/>
              </dgm:shape>
              <dgm:presOf/>
              <dgm:constrLst/>
            </dgm:layoutNode>
            <dgm:layoutNode name="EmptyPane">
              <dgm:alg type="sp"/>
              <dgm:shape xmlns:r="http://schemas.openxmlformats.org/officeDocument/2006/relationships" r:blip="">
                <dgm:adjLst/>
              </dgm:shape>
              <dgm:presOf/>
              <dgm:constrLst/>
            </dgm:layoutNode>
          </dgm:layoutNode>
          <dgm:forEach name="Name28" axis="followSib" ptType="sibTrans" cnt="1">
            <dgm:layoutNode name="spaceBetweenRectangles">
              <dgm:alg type="sp"/>
              <dgm:shape xmlns:r="http://schemas.openxmlformats.org/officeDocument/2006/relationships" r:blip="">
                <dgm:adjLst/>
              </dgm:shape>
              <dgm:presOf/>
              <dgm:constrLst/>
              <dgm:ruleLst/>
            </dgm:layoutNode>
          </dgm:forEach>
        </dgm:forEach>
      </dgm:if>
      <dgm:else name="moreThanTwoNodes">
        <dgm:forEach name="nodesForEach1" axis="ch" ptType="node">
          <dgm:layoutNode name="composite1">
            <dgm:alg type="composite"/>
            <dgm:shape xmlns:r="http://schemas.openxmlformats.org/officeDocument/2006/relationships" r:blip="">
              <dgm:adjLst/>
            </dgm:shape>
            <dgm:choose name="casesForSnakingLogic21">
              <dgm:if name="oddNode21" axis="self" ptType="node" func="posOdd" op="equ" val="1">
                <dgm:constrLst>
                  <dgm:constr type="w" for="ch" forName="parent1" refType="w" fact="0.6"/>
                  <dgm:constr type="l" for="ch" forName="parent1" refType="w" fact="0.2"/>
                  <dgm:constr type="t" for="ch" forName="parent1" refType="h" fact="0.45"/>
                  <dgm:constr type="h" for="ch" forName="parent1" refType="h" fact="0.1"/>
                  <dgm:constr type="w" for="ch" forName="Childtext1" refType="w"/>
                  <dgm:constr type="h" for="ch" forName="Childtext1" refType="h" fact="0.35"/>
                  <dgm:constr type="w" for="ch" forName="ConnectLine1"/>
                  <dgm:constr type="h" for="ch" forName="ConnectLine1" refType="h" fact="0.08"/>
                  <dgm:constr type="t" for="ch" forName="ConnectLine1" refType="h" fact="0.37"/>
                  <dgm:constr type="ctrX" for="ch" forName="ConnectLine1" refType="w" fact="0.5"/>
                  <dgm:constr type="w" for="ch" forName="ConnectLineEnd1" refType="h" fact="0.02"/>
                  <dgm:constr type="h" for="ch" forName="ConnectLineEnd1" refType="h" fact="0.02"/>
                  <dgm:constr type="t" for="ch" forName="ConnectLineEnd1" refType="h" fact="0.35"/>
                  <dgm:constr type="ctrX" for="ch" forName="ConnectLineEnd1" refType="w" fact="0.5"/>
                  <dgm:constr type="w" for="ch" forName="EmptyPane1" refType="w"/>
                  <dgm:constr type="t" for="ch" forName="EmptyPane1" refType="h" fact="0.55"/>
                  <dgm:constr type="h" for="ch" forName="EmptyPane1" refType="h" fact="0.45"/>
                </dgm:constrLst>
              </dgm:if>
              <dgm:else name="evenNode2">
                <dgm:constrLst>
                  <dgm:constr type="w" for="ch" forName="parent1" refType="w" fact="0.6"/>
                  <dgm:constr type="l" for="ch" forName="parent1" refType="w" fact="0.2"/>
                  <dgm:constr type="t" for="ch" forName="parent1" refType="h" fact="0.45"/>
                  <dgm:constr type="h" for="ch" forName="parent1" refType="h" fact="0.1"/>
                  <dgm:constr type="w" for="ch" forName="Childtext1" refType="w"/>
                  <dgm:constr type="h" for="ch" forName="Childtext1" refType="h" fact="0.35"/>
                  <dgm:constr type="t" for="ch" forName="Childtext1" refType="h" fact="0.65"/>
                  <dgm:constr type="w" for="ch" forName="ConnectLine1"/>
                  <dgm:constr type="h" for="ch" forName="ConnectLine1" refType="h" fact="0.08"/>
                  <dgm:constr type="t" for="ch" forName="ConnectLine1" refType="h" fact="0.55"/>
                  <dgm:constr type="ctrX" for="ch" forName="ConnectLine1" refType="w" fact="0.5"/>
                  <dgm:constr type="w" for="ch" forName="ConnectLineEnd1" refType="h" fact="0.02"/>
                  <dgm:constr type="h" for="ch" forName="ConnectLineEnd1" refType="h" fact="0.02"/>
                  <dgm:constr type="b" for="ch" forName="ConnectLineEnd1" refType="h" fact="0.65"/>
                  <dgm:constr type="ctrX" for="ch" forName="ConnectLineEnd1" refType="w" fact="0.5"/>
                  <dgm:constr type="w" for="ch" forName="EmptyPane1" refType="w"/>
                  <dgm:constr type="h" for="ch" forName="EmptyPane1" refType="h" fact="0.45"/>
                </dgm:constrLst>
              </dgm:else>
            </dgm:choose>
            <dgm:layoutNode name="parent1" styleLbl="alignNode1">
              <dgm:varLst>
                <dgm:chMax val="1"/>
                <dgm:chPref val="1"/>
                <dgm:bulletEnabled val="1"/>
              </dgm:varLst>
              <dgm:alg type="tx">
                <dgm:param type="txAnchorHorz" val="ctr"/>
                <dgm:param type="txAnchorVert" val="mid"/>
                <dgm:param type="parTxLTRAlign" val="ctr"/>
                <dgm:param type="parTxRTLAlign" val="ctr"/>
              </dgm:alg>
              <dgm:choose name="casesForFirstAndLastNode12">
                <dgm:if name="startNode12" axis="self" ptType="node" func="pos" op="equ" val="1">
                  <dgm:choose name="removeLineWhenOnlyOneNode12">
                    <dgm:if name="ifOnlyOneNode12" axis="followSib" ptType="node" func="cnt" op="equ" val="0">
                      <dgm:shape xmlns:r="http://schemas.openxmlformats.org/officeDocument/2006/relationships" type="roundRect" r:blip="">
                        <dgm:adjLst/>
                      </dgm:shape>
                    </dgm:if>
                    <dgm:else name="ifMoreThanOneNode12">
                      <dgm:choose name="Name181">
                        <dgm:if name="Name191" func="var" arg="dir" op="equ" val="norm">
                          <dgm:shape xmlns:r="http://schemas.openxmlformats.org/officeDocument/2006/relationships" rot="-90" type="round2SameRect" r:blip="">
                            <dgm:adjLst/>
                          </dgm:shape>
                        </dgm:if>
                        <dgm:else name="Name201">
                          <dgm:shape xmlns:r="http://schemas.openxmlformats.org/officeDocument/2006/relationships" rot="90" type="round2SameRect" r:blip="">
                            <dgm:adjLst/>
                          </dgm:shape>
                        </dgm:else>
                      </dgm:choose>
                    </dgm:else>
                  </dgm:choose>
                </dgm:if>
                <dgm:else name="notStartNode12">
                  <dgm:choose name="Name221">
                    <dgm:if name="Name231" axis="self" ptType="node" func="revPos" op="equ" val="1">
                      <dgm:choose name="Name241">
                        <dgm:if name="Name251" func="var" arg="dir" op="equ" val="norm">
                          <dgm:shape xmlns:r="http://schemas.openxmlformats.org/officeDocument/2006/relationships" rot="90" type="round2SameRect" r:blip="">
                            <dgm:adjLst/>
                          </dgm:shape>
                        </dgm:if>
                        <dgm:else name="Name261">
                          <dgm:shape xmlns:r="http://schemas.openxmlformats.org/officeDocument/2006/relationships" rot="-90" type="round2SameRect" r:blip="">
                            <dgm:adjLst/>
                          </dgm:shape>
                        </dgm:else>
                      </dgm:choose>
                    </dgm:if>
                    <dgm:else name="Name271">
                      <dgm:shape xmlns:r="http://schemas.openxmlformats.org/officeDocument/2006/relationships" type="rect" r:blip="">
                        <dgm:adjLst/>
                      </dgm:shape>
                    </dgm:else>
                  </dgm:choose>
                </dgm:else>
              </dgm:choose>
              <dgm:presOf axis="self" ptType="node"/>
              <dgm:constrLst>
                <dgm:constr type="lMarg" refType="primFontSz" fact="0.6"/>
                <dgm:constr type="rMarg" refType="primFontSz" fact="0.6"/>
                <dgm:constr type="tMarg" refType="primFontSz" fact="0.6"/>
                <dgm:constr type="bMarg" refType="primFontSz" fact="0.6"/>
              </dgm:constrLst>
              <dgm:ruleLst>
                <dgm:rule type="primFontSz" val="11" fact="NaN" max="NaN"/>
              </dgm:ruleLst>
            </dgm:layoutNode>
            <dgm:layoutNode name="Childtext1" styleLbl="revTx">
              <dgm:varLst>
                <dgm:bulletEnabled val="1"/>
              </dgm:varLst>
              <dgm:choose name="casesForTxtDirLogic1">
                <dgm:if name="Name771" axis="self" ptType="node" func="posOdd" op="equ" val="1">
                  <dgm:alg type="tx">
                    <dgm:param type="txAnchorVert" val="b"/>
                    <dgm:param type="txAnchorHorz" val="ctr"/>
                    <dgm:param type="parTxLTRAlign" val="ctr"/>
                    <dgm:param type="parTxRTLAlign" val="ctr"/>
                  </dgm:alg>
                  <dgm:constrLst>
                    <dgm:constr type="lMarg"/>
                    <dgm:constr type="rMarg"/>
                    <dgm:constr type="tMarg"/>
                    <dgm:constr type="bMarg" refType="primFontSz" fact="0.6"/>
                  </dgm:constrLst>
                </dgm:if>
                <dgm:else name="Name881">
                  <dgm:alg type="tx">
                    <dgm:param type="txAnchorVert" val="t"/>
                    <dgm:param type="txAnchorHorz" val="ctr"/>
                    <dgm:param type="parTxLTRAlign" val="ctr"/>
                    <dgm:param type="parTxRTLAlign" val="ctr"/>
                  </dgm:alg>
                  <dgm:constrLst>
                    <dgm:constr type="lMarg"/>
                    <dgm:constr type="rMarg"/>
                    <dgm:constr type="tMarg" refType="primFontSz" fact="0.6"/>
                    <dgm:constr type="bMarg"/>
                  </dgm:constrLst>
                </dgm:else>
              </dgm:choose>
              <dgm:shape xmlns:r="http://schemas.openxmlformats.org/officeDocument/2006/relationships" type="rect" r:blip="">
                <dgm:adjLst/>
              </dgm:shape>
              <dgm:presOf axis="ch" ptType="node"/>
              <dgm:ruleLst>
                <dgm:rule type="primFontSz" val="11" fact="NaN" max="NaN"/>
              </dgm:ruleLst>
            </dgm:layoutNode>
            <dgm:layoutNode name="ConnectLine1" styleLbl="sibTrans1D1">
              <dgm:alg type="sp"/>
              <dgm:shape xmlns:r="http://schemas.openxmlformats.org/officeDocument/2006/relationships" type="line" r:blip="">
                <dgm:adjLst/>
                <dgm:extLst>
                  <a:ext uri="{B698B0E9-8C71-41B9-8309-B3DCBF30829C}">
                    <dgm1612:spPr xmlns:dgm1612="http://schemas.microsoft.com/office/drawing/2016/12/diagram" xmlns="">
                      <a:ln>
                        <a:prstDash val="dash"/>
                      </a:ln>
                    </dgm1612:spPr>
                  </a:ext>
                </dgm:extLst>
              </dgm:shape>
              <dgm:presOf/>
              <dgm:constrLst/>
            </dgm:layoutNode>
            <dgm:layoutNode name="ConnectLineEnd1" styleLbl="lnNode1">
              <dgm:alg type="sp"/>
              <dgm:shape xmlns:r="http://schemas.openxmlformats.org/officeDocument/2006/relationships" type="ellipse" r:blip="">
                <dgm:adjLst/>
              </dgm:shape>
              <dgm:presOf/>
              <dgm:constrLst/>
            </dgm:layoutNode>
            <dgm:layoutNode name="EmptyPane1">
              <dgm:alg type="sp"/>
              <dgm:shape xmlns:r="http://schemas.openxmlformats.org/officeDocument/2006/relationships" r:blip="">
                <dgm:adjLst/>
              </dgm:shape>
              <dgm:presOf/>
              <dgm:constrLst/>
            </dgm:layoutNode>
          </dgm:layoutNode>
          <dgm:forEach name="Name281" axis="followSib" ptType="sibTrans" cnt="1">
            <dgm:layoutNode name="spaceBetweenRectangles1">
              <dgm:alg type="sp"/>
              <dgm:shape xmlns:r="http://schemas.openxmlformats.org/officeDocument/2006/relationships" r:blip="">
                <dgm:adjLst/>
              </dgm:shape>
              <dgm:presOf/>
              <dgm:constrLst/>
              <dgm:ruleLst/>
            </dgm:layoutNode>
          </dgm:forEach>
        </dgm:forEach>
      </dgm:else>
    </dgm:choose>
  </dgm:layoutNode>
</dgm:layoutDef>
</file>

<file path=ppt/diagrams/layout2.xml><?xml version="1.0" encoding="utf-8"?>
<dgm:layoutDef xmlns:dgm="http://schemas.openxmlformats.org/drawingml/2006/diagram" xmlns:a="http://schemas.openxmlformats.org/drawingml/2006/main" uniqueId="urn:microsoft.com/office/officeart/2005/8/layout/process4">
  <dgm:title val=""/>
  <dgm:desc val=""/>
  <dgm:catLst>
    <dgm:cat type="process" pri="16000"/>
    <dgm:cat type="list" pri="20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alg type="lin">
      <dgm:param type="linDir" val="fromB"/>
    </dgm:alg>
    <dgm:shape xmlns:r="http://schemas.openxmlformats.org/officeDocument/2006/relationships" r:blip="">
      <dgm:adjLst/>
    </dgm:shape>
    <dgm:presOf/>
    <dgm:constrLst>
      <dgm:constr type="h" for="ch" forName="boxAndChildren" refType="h"/>
      <dgm:constr type="h" for="ch" forName="arrowAndChildren" refType="h" refFor="ch" refForName="boxAndChildren" op="equ" fact="1.538"/>
      <dgm:constr type="w" for="ch" forName="arrowAndChildren" refType="w"/>
      <dgm:constr type="w" for="ch" forName="boxAndChildren" refType="w"/>
      <dgm:constr type="h" for="ch" forName="sp" refType="h" fact="-0.015"/>
      <dgm:constr type="primFontSz" for="des" forName="parentTextBox" val="65"/>
      <dgm:constr type="primFontSz" for="des" forName="parentTextArrow" refType="primFontSz" refFor="des" refForName="parentTextBox" op="equ"/>
      <dgm:constr type="primFontSz" for="des" forName="childTextArrow" val="65"/>
      <dgm:constr type="primFontSz" for="des" forName="childTextBox" refType="primFontSz" refFor="des" refForName="childTextArrow" op="equ"/>
    </dgm:constrLst>
    <dgm:ruleLst/>
    <dgm:forEach name="Name1" axis="ch" ptType="node" st="-1" step="-1">
      <dgm:choose name="Name2">
        <dgm:if name="Name3" axis="self" ptType="node" func="revPos" op="equ" val="1">
          <dgm:layoutNode name="boxAndChildren">
            <dgm:alg type="composite"/>
            <dgm:shape xmlns:r="http://schemas.openxmlformats.org/officeDocument/2006/relationships" r:blip="">
              <dgm:adjLst/>
            </dgm:shape>
            <dgm:presOf/>
            <dgm:choose name="Name4">
              <dgm:if name="Name5" axis="ch" ptType="node" func="cnt" op="gte" val="1">
                <dgm:constrLst>
                  <dgm:constr type="w" for="ch" forName="parentTextBox" refType="w"/>
                  <dgm:constr type="h" for="ch" forName="parentTextBox" refType="h" fact="0.54"/>
                  <dgm:constr type="t" for="ch" forName="parentTextBox"/>
                  <dgm:constr type="w" for="ch" forName="entireBox" refType="w"/>
                  <dgm:constr type="h" for="ch" forName="entireBox" refType="h"/>
                  <dgm:constr type="w" for="ch" forName="descendantBox" refType="w"/>
                  <dgm:constr type="b" for="ch" forName="descendantBox" refType="h" fact="0.98"/>
                  <dgm:constr type="h" for="ch" forName="descendantBox" refType="h" fact="0.46"/>
                </dgm:constrLst>
              </dgm:if>
              <dgm:else name="Name6">
                <dgm:constrLst>
                  <dgm:constr type="w" for="ch" forName="parentTextBox" refType="w"/>
                  <dgm:constr type="h" for="ch" forName="parentTextBox" refType="h"/>
                </dgm:constrLst>
              </dgm:else>
            </dgm:choose>
            <dgm:ruleLst/>
            <dgm:layoutNode name="parentTextBox">
              <dgm:alg type="tx"/>
              <dgm:choose name="Name7">
                <dgm:if name="Name8" axis="ch" ptType="node" func="cnt" op="gte" val="1">
                  <dgm:shape xmlns:r="http://schemas.openxmlformats.org/officeDocument/2006/relationships" type="rect" r:blip="" zOrderOff="1" hideGeom="1">
                    <dgm:adjLst/>
                  </dgm:shape>
                </dgm:if>
                <dgm:else name="Name9">
                  <dgm:shape xmlns:r="http://schemas.openxmlformats.org/officeDocument/2006/relationships" type="rect" r:blip="">
                    <dgm:adjLst/>
                  </dgm:shape>
                </dgm:else>
              </dgm:choose>
              <dgm:presOf axis="self"/>
              <dgm:constrLst/>
              <dgm:ruleLst>
                <dgm:rule type="primFontSz" val="5" fact="NaN" max="NaN"/>
              </dgm:ruleLst>
            </dgm:layoutNode>
            <dgm:choose name="Name10">
              <dgm:if name="Name11" axis="ch" ptType="node" func="cnt" op="gte" val="1">
                <dgm:layoutNode name="entireBox">
                  <dgm:alg type="sp"/>
                  <dgm:shape xmlns:r="http://schemas.openxmlformats.org/officeDocument/2006/relationships" type="rect" r:blip="">
                    <dgm:adjLst/>
                  </dgm:shape>
                  <dgm:presOf axis="self"/>
                  <dgm:constrLst/>
                  <dgm:ruleLst/>
                </dgm:layoutNode>
                <dgm:layoutNode name="descendantBox" styleLbl="fgAccFollowNode1">
                  <dgm:choose name="Name12">
                    <dgm:if name="Name13" func="var" arg="dir" op="equ" val="norm">
                      <dgm:alg type="lin"/>
                    </dgm:if>
                    <dgm:else name="Name14">
                      <dgm:alg type="lin">
                        <dgm:param type="linDir" val="fromR"/>
                      </dgm:alg>
                    </dgm:else>
                  </dgm:choose>
                  <dgm:shape xmlns:r="http://schemas.openxmlformats.org/officeDocument/2006/relationships" r:blip="">
                    <dgm:adjLst/>
                  </dgm:shape>
                  <dgm:presOf/>
                  <dgm:constrLst>
                    <dgm:constr type="w" for="ch" forName="childTextBox" refType="w"/>
                    <dgm:constr type="h" for="ch" forName="childTextBox" refType="h"/>
                  </dgm:constrLst>
                  <dgm:ruleLst/>
                  <dgm:forEach name="Name15" axis="ch" ptType="node">
                    <dgm:layoutNode name="childTextBox" styleLbl="fgAccFollowNode1">
                      <dgm:varLst>
                        <dgm:bulletEnabled val="1"/>
                      </dgm:varLst>
                      <dgm:alg type="tx"/>
                      <dgm:shape xmlns:r="http://schemas.openxmlformats.org/officeDocument/2006/relationships" type="rect" r:blip="">
                        <dgm:adjLst/>
                      </dgm:shape>
                      <dgm:presOf axis="desOrSelf" ptType="node"/>
                      <dgm:constrLst>
                        <dgm:constr type="tMarg" refType="primFontSz" fact="0.1"/>
                        <dgm:constr type="bMarg" refType="primFontSz" fact="0.1"/>
                      </dgm:constrLst>
                      <dgm:ruleLst>
                        <dgm:rule type="primFontSz" val="5" fact="NaN" max="NaN"/>
                      </dgm:ruleLst>
                    </dgm:layoutNode>
                  </dgm:forEach>
                </dgm:layoutNode>
              </dgm:if>
              <dgm:else name="Name16"/>
            </dgm:choose>
          </dgm:layoutNode>
        </dgm:if>
        <dgm:else name="Name17">
          <dgm:layoutNode name="arrowAndChildren">
            <dgm:alg type="composite"/>
            <dgm:shape xmlns:r="http://schemas.openxmlformats.org/officeDocument/2006/relationships" r:blip="">
              <dgm:adjLst/>
            </dgm:shape>
            <dgm:presOf/>
            <dgm:choose name="Name18">
              <dgm:if name="Name19" axis="ch" ptType="node" func="cnt" op="gte" val="1">
                <dgm:constrLst>
                  <dgm:constr type="w" for="ch" forName="parentTextArrow" refType="w"/>
                  <dgm:constr type="t" for="ch" forName="parentTextArrow"/>
                  <dgm:constr type="h" for="ch" forName="parentTextArrow" refType="h" fact="0.351"/>
                  <dgm:constr type="w" for="ch" forName="arrow" refType="w"/>
                  <dgm:constr type="h" for="ch" forName="arrow" refType="h"/>
                  <dgm:constr type="w" for="ch" forName="descendantArrow" refType="w"/>
                  <dgm:constr type="b" for="ch" forName="descendantArrow" refType="h" fact="0.65"/>
                  <dgm:constr type="h" for="ch" forName="descendantArrow" refType="h" fact="0.299"/>
                </dgm:constrLst>
              </dgm:if>
              <dgm:else name="Name20">
                <dgm:constrLst>
                  <dgm:constr type="w" for="ch" forName="parentTextArrow" refType="w"/>
                  <dgm:constr type="h" for="ch" forName="parentTextArrow" refType="h"/>
                </dgm:constrLst>
              </dgm:else>
            </dgm:choose>
            <dgm:ruleLst/>
            <dgm:layoutNode name="parentTextArrow">
              <dgm:alg type="tx"/>
              <dgm:choose name="Name21">
                <dgm:if name="Name22" axis="ch" ptType="node" func="cnt" op="gte" val="1">
                  <dgm:shape xmlns:r="http://schemas.openxmlformats.org/officeDocument/2006/relationships" type="rect" r:blip="" zOrderOff="1" hideGeom="1">
                    <dgm:adjLst/>
                  </dgm:shape>
                </dgm:if>
                <dgm:else name="Name23">
                  <dgm:shape xmlns:r="http://schemas.openxmlformats.org/officeDocument/2006/relationships" rot="180" type="upArrowCallout" r:blip="">
                    <dgm:adjLst/>
                  </dgm:shape>
                </dgm:else>
              </dgm:choose>
              <dgm:presOf axis="self"/>
              <dgm:constrLst/>
              <dgm:ruleLst>
                <dgm:rule type="primFontSz" val="5" fact="NaN" max="NaN"/>
              </dgm:ruleLst>
            </dgm:layoutNode>
            <dgm:choose name="Name24">
              <dgm:if name="Name25" axis="ch" ptType="node" func="cnt" op="gte" val="1">
                <dgm:layoutNode name="arrow">
                  <dgm:alg type="sp"/>
                  <dgm:shape xmlns:r="http://schemas.openxmlformats.org/officeDocument/2006/relationships" rot="180" type="upArrowCallout" r:blip="">
                    <dgm:adjLst/>
                  </dgm:shape>
                  <dgm:presOf axis="self"/>
                  <dgm:constrLst/>
                  <dgm:ruleLst/>
                </dgm:layoutNode>
                <dgm:layoutNode name="descendantArrow">
                  <dgm:choose name="Name26">
                    <dgm:if name="Name27" func="var" arg="dir" op="equ" val="norm">
                      <dgm:alg type="lin"/>
                    </dgm:if>
                    <dgm:else name="Name28">
                      <dgm:alg type="lin">
                        <dgm:param type="linDir" val="fromR"/>
                      </dgm:alg>
                    </dgm:else>
                  </dgm:choose>
                  <dgm:shape xmlns:r="http://schemas.openxmlformats.org/officeDocument/2006/relationships" r:blip="">
                    <dgm:adjLst/>
                  </dgm:shape>
                  <dgm:presOf/>
                  <dgm:constrLst>
                    <dgm:constr type="w" for="ch" forName="childTextArrow" refType="w"/>
                    <dgm:constr type="h" for="ch" forName="childTextArrow" refType="h"/>
                  </dgm:constrLst>
                  <dgm:ruleLst/>
                  <dgm:forEach name="Name29" axis="ch" ptType="node">
                    <dgm:layoutNode name="childTextArrow" styleLbl="fgAccFollowNode1">
                      <dgm:varLst>
                        <dgm:bulletEnabled val="1"/>
                      </dgm:varLst>
                      <dgm:alg type="tx"/>
                      <dgm:shape xmlns:r="http://schemas.openxmlformats.org/officeDocument/2006/relationships" type="rect" r:blip="">
                        <dgm:adjLst/>
                      </dgm:shape>
                      <dgm:presOf axis="desOrSelf" ptType="node"/>
                      <dgm:constrLst>
                        <dgm:constr type="tMarg" refType="primFontSz" fact="0.1"/>
                        <dgm:constr type="bMarg" refType="primFontSz" fact="0.1"/>
                      </dgm:constrLst>
                      <dgm:ruleLst>
                        <dgm:rule type="primFontSz" val="5" fact="NaN" max="NaN"/>
                      </dgm:ruleLst>
                    </dgm:layoutNode>
                  </dgm:forEach>
                </dgm:layoutNode>
              </dgm:if>
              <dgm:else name="Name30"/>
            </dgm:choose>
          </dgm:layoutNode>
        </dgm:else>
      </dgm:choose>
      <dgm:forEach name="Name31" axis="precedSib" ptType="sibTrans" st="-1" cnt="1">
        <dgm:layoutNode name="sp">
          <dgm:alg type="sp"/>
          <dgm:shape xmlns:r="http://schemas.openxmlformats.org/officeDocument/2006/relationships" r:blip="">
            <dgm:adjLst/>
          </dgm:shape>
          <dgm:presOf axis="sel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l-GR"/>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07D49DC-D83D-4625-B2ED-5DFEBD202DCC}" type="datetimeFigureOut">
              <a:rPr lang="el-GR" smtClean="0"/>
              <a:t>14/11/2022</a:t>
            </a:fld>
            <a:endParaRPr lang="el-GR"/>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l-GR"/>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l-G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l-GR"/>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86BA2F25-E893-46F1-9109-C41779E303F4}" type="slidenum">
              <a:rPr lang="el-GR" smtClean="0"/>
              <a:t>‹#›</a:t>
            </a:fld>
            <a:endParaRPr lang="el-GR"/>
          </a:p>
        </p:txBody>
      </p:sp>
    </p:spTree>
    <p:extLst>
      <p:ext uri="{BB962C8B-B14F-4D97-AF65-F5344CB8AC3E}">
        <p14:creationId xmlns:p14="http://schemas.microsoft.com/office/powerpoint/2010/main" val="224830709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l-GR"/>
          </a:p>
        </p:txBody>
      </p:sp>
      <p:sp>
        <p:nvSpPr>
          <p:cNvPr id="4" name="Slide Number Placeholder 3"/>
          <p:cNvSpPr>
            <a:spLocks noGrp="1"/>
          </p:cNvSpPr>
          <p:nvPr>
            <p:ph type="sldNum" sz="quarter" idx="5"/>
          </p:nvPr>
        </p:nvSpPr>
        <p:spPr/>
        <p:txBody>
          <a:bodyPr/>
          <a:lstStyle/>
          <a:p>
            <a:fld id="{86BA2F25-E893-46F1-9109-C41779E303F4}" type="slidenum">
              <a:rPr lang="el-GR" smtClean="0"/>
              <a:t>9</a:t>
            </a:fld>
            <a:endParaRPr lang="el-GR"/>
          </a:p>
        </p:txBody>
      </p:sp>
    </p:spTree>
    <p:extLst>
      <p:ext uri="{BB962C8B-B14F-4D97-AF65-F5344CB8AC3E}">
        <p14:creationId xmlns:p14="http://schemas.microsoft.com/office/powerpoint/2010/main" val="11213372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l-GR" dirty="0"/>
          </a:p>
        </p:txBody>
      </p:sp>
      <p:sp>
        <p:nvSpPr>
          <p:cNvPr id="4" name="Slide Number Placeholder 3"/>
          <p:cNvSpPr>
            <a:spLocks noGrp="1"/>
          </p:cNvSpPr>
          <p:nvPr>
            <p:ph type="sldNum" sz="quarter" idx="5"/>
          </p:nvPr>
        </p:nvSpPr>
        <p:spPr/>
        <p:txBody>
          <a:bodyPr/>
          <a:lstStyle/>
          <a:p>
            <a:fld id="{86BA2F25-E893-46F1-9109-C41779E303F4}" type="slidenum">
              <a:rPr lang="el-GR" smtClean="0"/>
              <a:t>13</a:t>
            </a:fld>
            <a:endParaRPr lang="el-GR"/>
          </a:p>
        </p:txBody>
      </p:sp>
    </p:spTree>
    <p:extLst>
      <p:ext uri="{BB962C8B-B14F-4D97-AF65-F5344CB8AC3E}">
        <p14:creationId xmlns:p14="http://schemas.microsoft.com/office/powerpoint/2010/main" val="379095577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l-GR" dirty="0"/>
          </a:p>
        </p:txBody>
      </p:sp>
      <p:sp>
        <p:nvSpPr>
          <p:cNvPr id="4" name="Slide Number Placeholder 3"/>
          <p:cNvSpPr>
            <a:spLocks noGrp="1"/>
          </p:cNvSpPr>
          <p:nvPr>
            <p:ph type="sldNum" sz="quarter" idx="5"/>
          </p:nvPr>
        </p:nvSpPr>
        <p:spPr/>
        <p:txBody>
          <a:bodyPr/>
          <a:lstStyle/>
          <a:p>
            <a:fld id="{86BA2F25-E893-46F1-9109-C41779E303F4}" type="slidenum">
              <a:rPr lang="el-GR" smtClean="0"/>
              <a:t>15</a:t>
            </a:fld>
            <a:endParaRPr lang="el-GR"/>
          </a:p>
        </p:txBody>
      </p:sp>
    </p:spTree>
    <p:extLst>
      <p:ext uri="{BB962C8B-B14F-4D97-AF65-F5344CB8AC3E}">
        <p14:creationId xmlns:p14="http://schemas.microsoft.com/office/powerpoint/2010/main" val="222202463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l-GR" dirty="0"/>
          </a:p>
        </p:txBody>
      </p:sp>
      <p:sp>
        <p:nvSpPr>
          <p:cNvPr id="4" name="Slide Number Placeholder 3"/>
          <p:cNvSpPr>
            <a:spLocks noGrp="1"/>
          </p:cNvSpPr>
          <p:nvPr>
            <p:ph type="sldNum" sz="quarter" idx="5"/>
          </p:nvPr>
        </p:nvSpPr>
        <p:spPr/>
        <p:txBody>
          <a:bodyPr/>
          <a:lstStyle/>
          <a:p>
            <a:fld id="{86BA2F25-E893-46F1-9109-C41779E303F4}" type="slidenum">
              <a:rPr lang="el-GR" smtClean="0"/>
              <a:t>17</a:t>
            </a:fld>
            <a:endParaRPr lang="el-GR"/>
          </a:p>
        </p:txBody>
      </p:sp>
    </p:spTree>
    <p:extLst>
      <p:ext uri="{BB962C8B-B14F-4D97-AF65-F5344CB8AC3E}">
        <p14:creationId xmlns:p14="http://schemas.microsoft.com/office/powerpoint/2010/main" val="283156732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l-GR" dirty="0"/>
          </a:p>
        </p:txBody>
      </p:sp>
      <p:sp>
        <p:nvSpPr>
          <p:cNvPr id="4" name="Slide Number Placeholder 3"/>
          <p:cNvSpPr>
            <a:spLocks noGrp="1"/>
          </p:cNvSpPr>
          <p:nvPr>
            <p:ph type="sldNum" sz="quarter" idx="5"/>
          </p:nvPr>
        </p:nvSpPr>
        <p:spPr/>
        <p:txBody>
          <a:bodyPr/>
          <a:lstStyle/>
          <a:p>
            <a:fld id="{86BA2F25-E893-46F1-9109-C41779E303F4}" type="slidenum">
              <a:rPr lang="el-GR" smtClean="0"/>
              <a:t>20</a:t>
            </a:fld>
            <a:endParaRPr lang="el-GR"/>
          </a:p>
        </p:txBody>
      </p:sp>
    </p:spTree>
    <p:extLst>
      <p:ext uri="{BB962C8B-B14F-4D97-AF65-F5344CB8AC3E}">
        <p14:creationId xmlns:p14="http://schemas.microsoft.com/office/powerpoint/2010/main" val="421897268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l-GR" dirty="0"/>
          </a:p>
        </p:txBody>
      </p:sp>
      <p:sp>
        <p:nvSpPr>
          <p:cNvPr id="4" name="Slide Number Placeholder 3"/>
          <p:cNvSpPr>
            <a:spLocks noGrp="1"/>
          </p:cNvSpPr>
          <p:nvPr>
            <p:ph type="sldNum" sz="quarter" idx="5"/>
          </p:nvPr>
        </p:nvSpPr>
        <p:spPr/>
        <p:txBody>
          <a:bodyPr/>
          <a:lstStyle/>
          <a:p>
            <a:fld id="{86BA2F25-E893-46F1-9109-C41779E303F4}" type="slidenum">
              <a:rPr lang="el-GR" smtClean="0"/>
              <a:t>22</a:t>
            </a:fld>
            <a:endParaRPr lang="el-GR"/>
          </a:p>
        </p:txBody>
      </p:sp>
    </p:spTree>
    <p:extLst>
      <p:ext uri="{BB962C8B-B14F-4D97-AF65-F5344CB8AC3E}">
        <p14:creationId xmlns:p14="http://schemas.microsoft.com/office/powerpoint/2010/main" val="281793469"/>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8" name="Date Placeholder 7">
            <a:extLst>
              <a:ext uri="{FF2B5EF4-FFF2-40B4-BE49-F238E27FC236}">
                <a16:creationId xmlns:a16="http://schemas.microsoft.com/office/drawing/2014/main" id="{7FA0ACE7-29A8-47D3-A7D9-257B711D8023}"/>
              </a:ext>
            </a:extLst>
          </p:cNvPr>
          <p:cNvSpPr>
            <a:spLocks noGrp="1"/>
          </p:cNvSpPr>
          <p:nvPr>
            <p:ph type="dt" sz="half" idx="10"/>
          </p:nvPr>
        </p:nvSpPr>
        <p:spPr/>
        <p:txBody>
          <a:bodyPr/>
          <a:lstStyle/>
          <a:p>
            <a:fld id="{ED291B17-9318-49DB-B28B-6E5994AE9581}" type="datetime1">
              <a:rPr lang="en-US" smtClean="0"/>
              <a:t>11/14/2022</a:t>
            </a:fld>
            <a:endParaRPr lang="en-US" dirty="0"/>
          </a:p>
        </p:txBody>
      </p:sp>
      <p:sp>
        <p:nvSpPr>
          <p:cNvPr id="9" name="Footer Placeholder 8">
            <a:extLst>
              <a:ext uri="{FF2B5EF4-FFF2-40B4-BE49-F238E27FC236}">
                <a16:creationId xmlns:a16="http://schemas.microsoft.com/office/drawing/2014/main" id="{DEC604B9-52E9-4810-8359-47206518D038}"/>
              </a:ext>
            </a:extLst>
          </p:cNvPr>
          <p:cNvSpPr>
            <a:spLocks noGrp="1"/>
          </p:cNvSpPr>
          <p:nvPr>
            <p:ph type="ftr" sz="quarter" idx="11"/>
          </p:nvPr>
        </p:nvSpPr>
        <p:spPr/>
        <p:txBody>
          <a:bodyPr/>
          <a:lstStyle/>
          <a:p>
            <a:endParaRPr lang="en-US" dirty="0"/>
          </a:p>
        </p:txBody>
      </p:sp>
      <p:sp>
        <p:nvSpPr>
          <p:cNvPr id="10" name="Slide Number Placeholder 9">
            <a:extLst>
              <a:ext uri="{FF2B5EF4-FFF2-40B4-BE49-F238E27FC236}">
                <a16:creationId xmlns:a16="http://schemas.microsoft.com/office/drawing/2014/main" id="{5898A89F-CA25-400F-B05A-AECBF2517E4F}"/>
              </a:ext>
            </a:extLst>
          </p:cNvPr>
          <p:cNvSpPr>
            <a:spLocks noGrp="1"/>
          </p:cNvSpPr>
          <p:nvPr>
            <p:ph type="sldNum" sz="quarter" idx="12"/>
          </p:nvPr>
        </p:nvSpPr>
        <p:spPr/>
        <p:txBody>
          <a:bodyPr/>
          <a:lstStyle/>
          <a:p>
            <a:fld id="{3A98EE3D-8CD1-4C3F-BD1C-C98C9596463C}" type="slidenum">
              <a:rPr lang="en-US" smtClean="0"/>
              <a:t>‹#›</a:t>
            </a:fld>
            <a:endParaRPr lang="en-US" dirty="0"/>
          </a:p>
        </p:txBody>
      </p:sp>
      <p:pic>
        <p:nvPicPr>
          <p:cNvPr id="5" name="Picture 4">
            <a:extLst>
              <a:ext uri="{FF2B5EF4-FFF2-40B4-BE49-F238E27FC236}">
                <a16:creationId xmlns:a16="http://schemas.microsoft.com/office/drawing/2014/main" id="{86CFB1BB-172E-4F12-B91A-ADA663665718}"/>
              </a:ext>
            </a:extLst>
          </p:cNvPr>
          <p:cNvPicPr>
            <a:picLocks noChangeAspect="1"/>
          </p:cNvPicPr>
          <p:nvPr userDrawn="1"/>
        </p:nvPicPr>
        <p:blipFill>
          <a:blip r:embed="rId2"/>
          <a:stretch>
            <a:fillRect/>
          </a:stretch>
        </p:blipFill>
        <p:spPr>
          <a:xfrm>
            <a:off x="0" y="850777"/>
            <a:ext cx="12192000" cy="6007223"/>
          </a:xfrm>
          <a:prstGeom prst="rect">
            <a:avLst/>
          </a:prstGeom>
        </p:spPr>
      </p:pic>
      <p:sp>
        <p:nvSpPr>
          <p:cNvPr id="2" name="Title 1"/>
          <p:cNvSpPr>
            <a:spLocks noGrp="1"/>
          </p:cNvSpPr>
          <p:nvPr>
            <p:ph type="ctrTitle"/>
          </p:nvPr>
        </p:nvSpPr>
        <p:spPr>
          <a:xfrm>
            <a:off x="581191" y="1020431"/>
            <a:ext cx="10993549" cy="1475013"/>
          </a:xfrm>
          <a:effectLst/>
        </p:spPr>
        <p:txBody>
          <a:bodyPr anchor="b">
            <a:normAutofit/>
          </a:bodyPr>
          <a:lstStyle>
            <a:lvl1pPr>
              <a:defRPr sz="3600">
                <a:solidFill>
                  <a:schemeClr val="tx1">
                    <a:lumMod val="75000"/>
                    <a:lumOff val="2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581194" y="2495445"/>
            <a:ext cx="10993546" cy="590321"/>
          </a:xfrm>
        </p:spPr>
        <p:txBody>
          <a:bodyPr anchor="t">
            <a:normAutofit/>
          </a:bodyPr>
          <a:lstStyle>
            <a:lvl1pPr marL="0" indent="0" algn="l">
              <a:buNone/>
              <a:defRPr sz="1600" cap="all">
                <a:solidFill>
                  <a:schemeClr val="accent1"/>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Tree>
    <p:extLst>
      <p:ext uri="{BB962C8B-B14F-4D97-AF65-F5344CB8AC3E}">
        <p14:creationId xmlns:p14="http://schemas.microsoft.com/office/powerpoint/2010/main" val="4900175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9" name="Title 1"/>
          <p:cNvSpPr>
            <a:spLocks noGrp="1"/>
          </p:cNvSpPr>
          <p:nvPr>
            <p:ph type="title"/>
          </p:nvPr>
        </p:nvSpPr>
        <p:spPr>
          <a:xfrm>
            <a:off x="581192" y="702156"/>
            <a:ext cx="11029616" cy="1013800"/>
          </a:xfrm>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lstStyle>
            <a:lvl1pPr algn="l">
              <a:defRPr/>
            </a:lvl1pPr>
            <a:lvl2pPr algn="l">
              <a:defRPr/>
            </a:lvl2pPr>
            <a:lvl3pPr algn="l">
              <a:defRPr/>
            </a:lvl3pPr>
            <a:lvl4pPr algn="l">
              <a:defRPr/>
            </a:lvl4pPr>
            <a:lvl5pPr algn="l">
              <a:defRPr/>
            </a:lvl5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CED4963-E985-44C4-B8C4-FDD613B7C2F8}" type="datetime1">
              <a:rPr lang="en-US" smtClean="0"/>
              <a:t>11/14/2022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128359114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a:spLocks noChangeAspect="1"/>
          </p:cNvSpPr>
          <p:nvPr/>
        </p:nvSpPr>
        <p:spPr>
          <a:xfrm>
            <a:off x="8058151" y="599725"/>
            <a:ext cx="3687316" cy="5816950"/>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Vertical Title 1"/>
          <p:cNvSpPr>
            <a:spLocks noGrp="1"/>
          </p:cNvSpPr>
          <p:nvPr>
            <p:ph type="title" orient="vert"/>
          </p:nvPr>
        </p:nvSpPr>
        <p:spPr>
          <a:xfrm>
            <a:off x="8204200" y="863600"/>
            <a:ext cx="3124200" cy="4807326"/>
          </a:xfrm>
        </p:spPr>
        <p:txBody>
          <a:bodyPr vert="eaVert" anchor="ctr"/>
          <a:lstStyle>
            <a:lvl1pPr>
              <a:defRPr>
                <a:solidFill>
                  <a:srgbClr val="FFFFFF"/>
                </a:solidFill>
              </a:defRPr>
            </a:lvl1pPr>
          </a:lstStyle>
          <a:p>
            <a:r>
              <a:rPr lang="en-US"/>
              <a:t>Click to edit Master title style</a:t>
            </a:r>
            <a:endParaRPr lang="en-US" dirty="0"/>
          </a:p>
        </p:txBody>
      </p:sp>
      <p:sp>
        <p:nvSpPr>
          <p:cNvPr id="3" name="Vertical Text Placeholder 2"/>
          <p:cNvSpPr>
            <a:spLocks noGrp="1"/>
          </p:cNvSpPr>
          <p:nvPr>
            <p:ph type="body" orient="vert" idx="1"/>
          </p:nvPr>
        </p:nvSpPr>
        <p:spPr>
          <a:xfrm>
            <a:off x="774923" y="863600"/>
            <a:ext cx="7161625" cy="4807326"/>
          </a:xfrm>
        </p:spPr>
        <p:txBody>
          <a:bodyPr vert="eaVert" ancho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Rectangle 7">
            <a:extLst>
              <a:ext uri="{FF2B5EF4-FFF2-40B4-BE49-F238E27FC236}">
                <a16:creationId xmlns:a16="http://schemas.microsoft.com/office/drawing/2014/main" id="{F6423B97-A5D4-47B9-8861-73B3707A04CF}"/>
              </a:ext>
            </a:extLst>
          </p:cNvPr>
          <p:cNvSpPr/>
          <p:nvPr/>
        </p:nvSpPr>
        <p:spPr>
          <a:xfrm>
            <a:off x="446534" y="457200"/>
            <a:ext cx="3703320" cy="94997"/>
          </a:xfrm>
          <a:prstGeom prst="rect">
            <a:avLst/>
          </a:prstGeom>
          <a:solidFill>
            <a:srgbClr val="969FA7"/>
          </a:solidFill>
          <a:ln>
            <a:noFill/>
          </a:ln>
          <a:effectLst/>
        </p:spPr>
        <p:style>
          <a:lnRef idx="1">
            <a:schemeClr val="accent1"/>
          </a:lnRef>
          <a:fillRef idx="3">
            <a:schemeClr val="accent1"/>
          </a:fillRef>
          <a:effectRef idx="2">
            <a:schemeClr val="accent1"/>
          </a:effectRef>
          <a:fontRef idx="minor">
            <a:schemeClr val="lt1"/>
          </a:fontRef>
        </p:style>
      </p:sp>
      <p:sp>
        <p:nvSpPr>
          <p:cNvPr id="9" name="Rectangle 8">
            <a:extLst>
              <a:ext uri="{FF2B5EF4-FFF2-40B4-BE49-F238E27FC236}">
                <a16:creationId xmlns:a16="http://schemas.microsoft.com/office/drawing/2014/main" id="{1AEC0421-37B4-4481-A10D-69FDF5EC7909}"/>
              </a:ext>
            </a:extLst>
          </p:cNvPr>
          <p:cNvSpPr/>
          <p:nvPr/>
        </p:nvSpPr>
        <p:spPr>
          <a:xfrm>
            <a:off x="8042147" y="453643"/>
            <a:ext cx="3703320" cy="98554"/>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9">
            <a:extLst>
              <a:ext uri="{FF2B5EF4-FFF2-40B4-BE49-F238E27FC236}">
                <a16:creationId xmlns:a16="http://schemas.microsoft.com/office/drawing/2014/main" id="{5F7265B5-9F97-4F1E-99E9-74F7B7E62337}"/>
              </a:ext>
            </a:extLst>
          </p:cNvPr>
          <p:cNvSpPr/>
          <p:nvPr/>
        </p:nvSpPr>
        <p:spPr>
          <a:xfrm>
            <a:off x="4241830" y="457200"/>
            <a:ext cx="3703320" cy="9144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11" name="Date Placeholder 10">
            <a:extLst>
              <a:ext uri="{FF2B5EF4-FFF2-40B4-BE49-F238E27FC236}">
                <a16:creationId xmlns:a16="http://schemas.microsoft.com/office/drawing/2014/main" id="{5C74A470-3BD3-4F33-80E5-67E6E87FCBE7}"/>
              </a:ext>
            </a:extLst>
          </p:cNvPr>
          <p:cNvSpPr>
            <a:spLocks noGrp="1"/>
          </p:cNvSpPr>
          <p:nvPr>
            <p:ph type="dt" sz="half" idx="10"/>
          </p:nvPr>
        </p:nvSpPr>
        <p:spPr/>
        <p:txBody>
          <a:bodyPr/>
          <a:lstStyle/>
          <a:p>
            <a:fld id="{ED291B17-9318-49DB-B28B-6E5994AE9581}" type="datetime1">
              <a:rPr lang="en-US" smtClean="0"/>
              <a:t>11/14/2022</a:t>
            </a:fld>
            <a:endParaRPr lang="en-US" dirty="0"/>
          </a:p>
        </p:txBody>
      </p:sp>
      <p:sp>
        <p:nvSpPr>
          <p:cNvPr id="12" name="Footer Placeholder 11">
            <a:extLst>
              <a:ext uri="{FF2B5EF4-FFF2-40B4-BE49-F238E27FC236}">
                <a16:creationId xmlns:a16="http://schemas.microsoft.com/office/drawing/2014/main" id="{9A3A30BA-DB50-4D7D-BCDE-17D20FB354DF}"/>
              </a:ext>
            </a:extLst>
          </p:cNvPr>
          <p:cNvSpPr>
            <a:spLocks noGrp="1"/>
          </p:cNvSpPr>
          <p:nvPr>
            <p:ph type="ftr" sz="quarter" idx="11"/>
          </p:nvPr>
        </p:nvSpPr>
        <p:spPr/>
        <p:txBody>
          <a:bodyPr/>
          <a:lstStyle/>
          <a:p>
            <a:endParaRPr lang="en-US" dirty="0"/>
          </a:p>
        </p:txBody>
      </p:sp>
      <p:sp>
        <p:nvSpPr>
          <p:cNvPr id="13" name="Slide Number Placeholder 12">
            <a:extLst>
              <a:ext uri="{FF2B5EF4-FFF2-40B4-BE49-F238E27FC236}">
                <a16:creationId xmlns:a16="http://schemas.microsoft.com/office/drawing/2014/main" id="{76FF9E58-C0B2-436B-A21C-DB45A00D6515}"/>
              </a:ext>
            </a:extLst>
          </p:cNvPr>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3888496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581192" y="702156"/>
            <a:ext cx="11029616" cy="1188720"/>
          </a:xfrm>
        </p:spPr>
        <p:txBody>
          <a:bodyPr/>
          <a:lstStyle/>
          <a:p>
            <a:r>
              <a:rPr lang="en-US"/>
              <a:t>Click to edit Master title style</a:t>
            </a:r>
            <a:endParaRPr lang="en-US" dirty="0"/>
          </a:p>
        </p:txBody>
      </p:sp>
      <p:sp>
        <p:nvSpPr>
          <p:cNvPr id="3" name="Content Placeholder 2"/>
          <p:cNvSpPr>
            <a:spLocks noGrp="1"/>
          </p:cNvSpPr>
          <p:nvPr>
            <p:ph idx="1"/>
          </p:nvPr>
        </p:nvSpPr>
        <p:spPr>
          <a:xfrm>
            <a:off x="581192" y="2340864"/>
            <a:ext cx="11029615" cy="3634486"/>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a:extLst>
              <a:ext uri="{FF2B5EF4-FFF2-40B4-BE49-F238E27FC236}">
                <a16:creationId xmlns:a16="http://schemas.microsoft.com/office/drawing/2014/main" id="{770E6237-3456-439F-802D-3BA93FC7E3E5}"/>
              </a:ext>
            </a:extLst>
          </p:cNvPr>
          <p:cNvSpPr>
            <a:spLocks noGrp="1"/>
          </p:cNvSpPr>
          <p:nvPr>
            <p:ph type="dt" sz="half" idx="10"/>
          </p:nvPr>
        </p:nvSpPr>
        <p:spPr/>
        <p:txBody>
          <a:bodyPr/>
          <a:lstStyle/>
          <a:p>
            <a:fld id="{78DD82B9-B8EE-4375-B6FF-88FA6ABB15D9}" type="datetime1">
              <a:rPr lang="en-US" smtClean="0"/>
              <a:t>11/14/2022</a:t>
            </a:fld>
            <a:endParaRPr lang="en-US" dirty="0"/>
          </a:p>
        </p:txBody>
      </p:sp>
      <p:sp>
        <p:nvSpPr>
          <p:cNvPr id="9" name="Footer Placeholder 8">
            <a:extLst>
              <a:ext uri="{FF2B5EF4-FFF2-40B4-BE49-F238E27FC236}">
                <a16:creationId xmlns:a16="http://schemas.microsoft.com/office/drawing/2014/main" id="{1356D3B5-6063-4A89-B88F-9D3043916FF8}"/>
              </a:ext>
            </a:extLst>
          </p:cNvPr>
          <p:cNvSpPr>
            <a:spLocks noGrp="1"/>
          </p:cNvSpPr>
          <p:nvPr>
            <p:ph type="ftr" sz="quarter" idx="11"/>
          </p:nvPr>
        </p:nvSpPr>
        <p:spPr/>
        <p:txBody>
          <a:bodyPr/>
          <a:lstStyle/>
          <a:p>
            <a:endParaRPr lang="en-US" dirty="0"/>
          </a:p>
        </p:txBody>
      </p:sp>
      <p:sp>
        <p:nvSpPr>
          <p:cNvPr id="10" name="Slide Number Placeholder 9">
            <a:extLst>
              <a:ext uri="{FF2B5EF4-FFF2-40B4-BE49-F238E27FC236}">
                <a16:creationId xmlns:a16="http://schemas.microsoft.com/office/drawing/2014/main" id="{02B78BF7-69D3-4CE0-A631-50EFD41EEEB8}"/>
              </a:ext>
            </a:extLst>
          </p:cNvPr>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85244341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8" name="Rectangle 7"/>
          <p:cNvSpPr>
            <a:spLocks noChangeAspect="1"/>
          </p:cNvSpPr>
          <p:nvPr/>
        </p:nvSpPr>
        <p:spPr>
          <a:xfrm>
            <a:off x="447817" y="5141974"/>
            <a:ext cx="11290860" cy="1258827"/>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581193" y="2393950"/>
            <a:ext cx="11029615" cy="2147467"/>
          </a:xfrm>
        </p:spPr>
        <p:txBody>
          <a:bodyPr anchor="b">
            <a:normAutofit/>
          </a:bodyPr>
          <a:lstStyle>
            <a:lvl1pPr algn="l">
              <a:defRPr sz="3600" b="0" cap="all">
                <a:solidFill>
                  <a:schemeClr val="tx1">
                    <a:lumMod val="75000"/>
                    <a:lumOff val="2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581192" y="4541417"/>
            <a:ext cx="11029615" cy="600556"/>
          </a:xfrm>
        </p:spPr>
        <p:txBody>
          <a:bodyPr anchor="t">
            <a:normAutofit/>
          </a:bodyPr>
          <a:lstStyle>
            <a:lvl1pPr marL="0" indent="0" algn="l">
              <a:buNone/>
              <a:defRPr sz="1800" cap="all">
                <a:solidFill>
                  <a:schemeClr val="accent1"/>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7" name="Date Placeholder 6">
            <a:extLst>
              <a:ext uri="{FF2B5EF4-FFF2-40B4-BE49-F238E27FC236}">
                <a16:creationId xmlns:a16="http://schemas.microsoft.com/office/drawing/2014/main" id="{61582016-5696-4A93-887F-BBB3B9002FE5}"/>
              </a:ext>
            </a:extLst>
          </p:cNvPr>
          <p:cNvSpPr>
            <a:spLocks noGrp="1"/>
          </p:cNvSpPr>
          <p:nvPr>
            <p:ph type="dt" sz="half" idx="10"/>
          </p:nvPr>
        </p:nvSpPr>
        <p:spPr/>
        <p:txBody>
          <a:bodyPr/>
          <a:lstStyle/>
          <a:p>
            <a:fld id="{B2497495-0637-405E-AE64-5CC7506D51F5}" type="datetime1">
              <a:rPr lang="en-US" smtClean="0"/>
              <a:t>11/14/2022</a:t>
            </a:fld>
            <a:endParaRPr lang="en-US" dirty="0"/>
          </a:p>
        </p:txBody>
      </p:sp>
      <p:sp>
        <p:nvSpPr>
          <p:cNvPr id="9" name="Footer Placeholder 8">
            <a:extLst>
              <a:ext uri="{FF2B5EF4-FFF2-40B4-BE49-F238E27FC236}">
                <a16:creationId xmlns:a16="http://schemas.microsoft.com/office/drawing/2014/main" id="{857CFCD5-1192-4E18-8A8F-29E153B44DA4}"/>
              </a:ext>
            </a:extLst>
          </p:cNvPr>
          <p:cNvSpPr>
            <a:spLocks noGrp="1"/>
          </p:cNvSpPr>
          <p:nvPr>
            <p:ph type="ftr" sz="quarter" idx="11"/>
          </p:nvPr>
        </p:nvSpPr>
        <p:spPr/>
        <p:txBody>
          <a:bodyPr/>
          <a:lstStyle/>
          <a:p>
            <a:endParaRPr lang="en-US" dirty="0"/>
          </a:p>
        </p:txBody>
      </p:sp>
      <p:sp>
        <p:nvSpPr>
          <p:cNvPr id="10" name="Slide Number Placeholder 9">
            <a:extLst>
              <a:ext uri="{FF2B5EF4-FFF2-40B4-BE49-F238E27FC236}">
                <a16:creationId xmlns:a16="http://schemas.microsoft.com/office/drawing/2014/main" id="{E39A109E-5018-4794-92B3-FD5E5BCD95E8}"/>
              </a:ext>
            </a:extLst>
          </p:cNvPr>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666809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581193" y="729658"/>
            <a:ext cx="11029616" cy="988332"/>
          </a:xfrm>
        </p:spPr>
        <p:txBody>
          <a:bodyPr/>
          <a:lstStyle/>
          <a:p>
            <a:r>
              <a:rPr lang="en-US"/>
              <a:t>Click to edit Master title style</a:t>
            </a:r>
            <a:endParaRPr lang="en-US" dirty="0"/>
          </a:p>
        </p:txBody>
      </p:sp>
      <p:sp>
        <p:nvSpPr>
          <p:cNvPr id="3" name="Content Placeholder 2"/>
          <p:cNvSpPr>
            <a:spLocks noGrp="1"/>
          </p:cNvSpPr>
          <p:nvPr>
            <p:ph sz="half" idx="1"/>
          </p:nvPr>
        </p:nvSpPr>
        <p:spPr>
          <a:xfrm>
            <a:off x="581193" y="2228003"/>
            <a:ext cx="5194767" cy="363304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416039" y="2228003"/>
            <a:ext cx="5194769" cy="3633047"/>
          </a:xfrm>
        </p:spPr>
        <p:txBody>
          <a:bodyPr>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7BFFD690-9426-415D-8B65-26881E07B2D4}" type="datetime1">
              <a:rPr lang="en-US" smtClean="0"/>
              <a:t>11/14/2022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248332321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Comparison">
    <p:spTree>
      <p:nvGrpSpPr>
        <p:cNvPr id="1" name=""/>
        <p:cNvGrpSpPr/>
        <p:nvPr/>
      </p:nvGrpSpPr>
      <p:grpSpPr>
        <a:xfrm>
          <a:off x="0" y="0"/>
          <a:ext cx="0" cy="0"/>
          <a:chOff x="0" y="0"/>
          <a:chExt cx="0" cy="0"/>
        </a:xfrm>
      </p:grpSpPr>
      <p:sp>
        <p:nvSpPr>
          <p:cNvPr id="12" name="Title 1"/>
          <p:cNvSpPr>
            <a:spLocks noGrp="1"/>
          </p:cNvSpPr>
          <p:nvPr>
            <p:ph type="title"/>
          </p:nvPr>
        </p:nvSpPr>
        <p:spPr>
          <a:xfrm>
            <a:off x="581193" y="729658"/>
            <a:ext cx="11029616" cy="988332"/>
          </a:xfrm>
        </p:spPr>
        <p:txBody>
          <a:bodyPr/>
          <a:lstStyle/>
          <a:p>
            <a:r>
              <a:rPr lang="en-US"/>
              <a:t>Click to edit Master title style</a:t>
            </a:r>
            <a:endParaRPr lang="en-US" dirty="0"/>
          </a:p>
        </p:txBody>
      </p:sp>
      <p:sp>
        <p:nvSpPr>
          <p:cNvPr id="3" name="Text Placeholder 2"/>
          <p:cNvSpPr>
            <a:spLocks noGrp="1"/>
          </p:cNvSpPr>
          <p:nvPr>
            <p:ph type="body" idx="1"/>
          </p:nvPr>
        </p:nvSpPr>
        <p:spPr>
          <a:xfrm>
            <a:off x="581191" y="2250891"/>
            <a:ext cx="5194769" cy="557784"/>
          </a:xfrm>
        </p:spPr>
        <p:txBody>
          <a:bodyPr anchor="ctr">
            <a:noAutofit/>
          </a:bodyPr>
          <a:lstStyle>
            <a:lvl1pPr marL="0" indent="0">
              <a:buNone/>
              <a:defRPr sz="2000" b="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581194" y="2926052"/>
            <a:ext cx="5194766" cy="2934999"/>
          </a:xfrm>
        </p:spPr>
        <p:txBody>
          <a:bodyPr anchor="t">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416039" y="2250892"/>
            <a:ext cx="5194770" cy="553373"/>
          </a:xfrm>
        </p:spPr>
        <p:txBody>
          <a:bodyPr anchor="ctr">
            <a:noAutofit/>
          </a:bodyPr>
          <a:lstStyle>
            <a:lvl1pPr marL="0" marR="0" indent="0" algn="l" defTabSz="457200" rtl="0" eaLnBrk="1" fontAlgn="auto" latinLnBrk="0" hangingPunct="1">
              <a:lnSpc>
                <a:spcPct val="100000"/>
              </a:lnSpc>
              <a:spcBef>
                <a:spcPct val="20000"/>
              </a:spcBef>
              <a:spcAft>
                <a:spcPts val="600"/>
              </a:spcAft>
              <a:buClr>
                <a:schemeClr val="accent1"/>
              </a:buClr>
              <a:buSzPct val="92000"/>
              <a:buFont typeface="Wingdings 2" panose="05020102010507070707" pitchFamily="18" charset="2"/>
              <a:buNone/>
              <a:tabLst/>
              <a:defRPr sz="2000" b="0">
                <a:solidFill>
                  <a:schemeClr val="tx1">
                    <a:lumMod val="75000"/>
                    <a:lumOff val="2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marR="0" lvl="0" indent="0" algn="l" defTabSz="457200" rtl="0" eaLnBrk="1" fontAlgn="auto" latinLnBrk="0" hangingPunct="1">
              <a:lnSpc>
                <a:spcPct val="100000"/>
              </a:lnSpc>
              <a:spcBef>
                <a:spcPct val="20000"/>
              </a:spcBef>
              <a:spcAft>
                <a:spcPts val="600"/>
              </a:spcAft>
              <a:buClr>
                <a:schemeClr val="accent1"/>
              </a:buClr>
              <a:buSzPct val="92000"/>
              <a:buFont typeface="Wingdings 2" panose="05020102010507070707" pitchFamily="18" charset="2"/>
              <a:buNone/>
              <a:tabLst/>
              <a:defRPr/>
            </a:pPr>
            <a:r>
              <a:rPr lang="en-US"/>
              <a:t>Click to edit Master text styles</a:t>
            </a:r>
          </a:p>
        </p:txBody>
      </p:sp>
      <p:sp>
        <p:nvSpPr>
          <p:cNvPr id="6" name="Content Placeholder 5"/>
          <p:cNvSpPr>
            <a:spLocks noGrp="1"/>
          </p:cNvSpPr>
          <p:nvPr>
            <p:ph sz="quarter" idx="4"/>
          </p:nvPr>
        </p:nvSpPr>
        <p:spPr>
          <a:xfrm>
            <a:off x="6416037" y="2926052"/>
            <a:ext cx="5194771" cy="2934999"/>
          </a:xfrm>
        </p:spPr>
        <p:txBody>
          <a:bodyPr anchor="t">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04C4989A-474C-40DE-95B9-011C28B71673}" type="datetime1">
              <a:rPr lang="en-US" smtClean="0"/>
              <a:t>11/14/2022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17480465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8" name="Title 1"/>
          <p:cNvSpPr>
            <a:spLocks noGrp="1"/>
          </p:cNvSpPr>
          <p:nvPr>
            <p:ph type="title"/>
          </p:nvPr>
        </p:nvSpPr>
        <p:spPr>
          <a:xfrm>
            <a:off x="575894" y="729658"/>
            <a:ext cx="11029616" cy="988332"/>
          </a:xfrm>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5DB4ED54-5B5E-4A04-93D3-5772E3CE3818}" type="datetime1">
              <a:rPr lang="en-US" smtClean="0"/>
              <a:t>11/14/2022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11293638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EDE50D6-574B-40AF-946F-D52A04ADE379}" type="datetime1">
              <a:rPr lang="en-US" smtClean="0"/>
              <a:t>11/14/2022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112949497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9" name="Rectangle 8"/>
          <p:cNvSpPr>
            <a:spLocks noChangeAspect="1"/>
          </p:cNvSpPr>
          <p:nvPr/>
        </p:nvSpPr>
        <p:spPr>
          <a:xfrm>
            <a:off x="500668" y="696091"/>
            <a:ext cx="3527868" cy="5323350"/>
          </a:xfrm>
          <a:prstGeom prst="rect">
            <a:avLst/>
          </a:prstGeom>
          <a:solidFill>
            <a:schemeClr val="tx2">
              <a:lumMod val="60000"/>
              <a:lumOff val="4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 name="Title 1"/>
          <p:cNvSpPr>
            <a:spLocks noGrp="1"/>
          </p:cNvSpPr>
          <p:nvPr>
            <p:ph type="title"/>
          </p:nvPr>
        </p:nvSpPr>
        <p:spPr>
          <a:xfrm>
            <a:off x="767857" y="933450"/>
            <a:ext cx="3031852" cy="1722419"/>
          </a:xfrm>
        </p:spPr>
        <p:txBody>
          <a:bodyPr anchor="b">
            <a:normAutofit/>
          </a:bodyPr>
          <a:lstStyle>
            <a:lvl1pPr algn="l">
              <a:defRPr sz="24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4900928" y="1179829"/>
            <a:ext cx="6650991" cy="4658216"/>
          </a:xfrm>
        </p:spPr>
        <p:txBody>
          <a:bodyPr anchor="ctr">
            <a:normAutofit/>
          </a:bodyPr>
          <a:lstStyle>
            <a:lvl1pPr>
              <a:defRPr sz="2000">
                <a:solidFill>
                  <a:schemeClr val="tx2"/>
                </a:solidFill>
              </a:defRPr>
            </a:lvl1pPr>
            <a:lvl2pPr>
              <a:defRPr sz="1800">
                <a:solidFill>
                  <a:schemeClr val="tx2"/>
                </a:solidFill>
              </a:defRPr>
            </a:lvl2pPr>
            <a:lvl3pPr>
              <a:defRPr sz="1600">
                <a:solidFill>
                  <a:schemeClr val="tx2"/>
                </a:solidFill>
              </a:defRPr>
            </a:lvl3pPr>
            <a:lvl4pPr>
              <a:defRPr sz="1400">
                <a:solidFill>
                  <a:schemeClr val="tx2"/>
                </a:solidFill>
              </a:defRPr>
            </a:lvl4pPr>
            <a:lvl5pPr>
              <a:defRPr sz="1400">
                <a:solidFill>
                  <a:schemeClr val="tx2"/>
                </a:solidFill>
              </a:defRPr>
            </a:lvl5pPr>
            <a:lvl6pPr>
              <a:defRPr sz="1400">
                <a:solidFill>
                  <a:schemeClr val="tx2"/>
                </a:solidFill>
              </a:defRPr>
            </a:lvl6pPr>
            <a:lvl7pPr>
              <a:defRPr sz="1400">
                <a:solidFill>
                  <a:schemeClr val="tx2"/>
                </a:solidFill>
              </a:defRPr>
            </a:lvl7pPr>
            <a:lvl8pPr>
              <a:defRPr sz="1400">
                <a:solidFill>
                  <a:schemeClr val="tx2"/>
                </a:solidFill>
              </a:defRPr>
            </a:lvl8pPr>
            <a:lvl9pPr>
              <a:defRPr sz="1400">
                <a:solidFill>
                  <a:schemeClr val="tx2"/>
                </a:solidFill>
              </a:defRPr>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767857" y="2836654"/>
            <a:ext cx="3031852" cy="3001392"/>
          </a:xfrm>
        </p:spPr>
        <p:txBody>
          <a:bodyPr anchor="t">
            <a:normAutofit/>
          </a:bodyPr>
          <a:lstStyle>
            <a:lvl1pPr marL="0" indent="0" algn="l">
              <a:buNone/>
              <a:defRPr sz="1600">
                <a:solidFill>
                  <a:srgbClr val="FFFFFF"/>
                </a:solidFill>
              </a:defRPr>
            </a:lvl1pPr>
            <a:lvl2pPr marL="457200" indent="0">
              <a:buNone/>
              <a:defRPr sz="11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8" name="Date Placeholder 7">
            <a:extLst>
              <a:ext uri="{FF2B5EF4-FFF2-40B4-BE49-F238E27FC236}">
                <a16:creationId xmlns:a16="http://schemas.microsoft.com/office/drawing/2014/main" id="{0B919CC2-2A65-446F-B538-9E6249035445}"/>
              </a:ext>
            </a:extLst>
          </p:cNvPr>
          <p:cNvSpPr>
            <a:spLocks noGrp="1"/>
          </p:cNvSpPr>
          <p:nvPr>
            <p:ph type="dt" sz="half" idx="10"/>
          </p:nvPr>
        </p:nvSpPr>
        <p:spPr>
          <a:xfrm>
            <a:off x="7605951" y="6456916"/>
            <a:ext cx="2844799" cy="365125"/>
          </a:xfrm>
        </p:spPr>
        <p:txBody>
          <a:bodyPr/>
          <a:lstStyle/>
          <a:p>
            <a:fld id="{D82884F1-FFEA-405F-9602-3DCA865EDA4E}" type="datetime1">
              <a:rPr lang="en-US" smtClean="0"/>
              <a:t>11/14/2022</a:t>
            </a:fld>
            <a:endParaRPr lang="en-US" dirty="0"/>
          </a:p>
        </p:txBody>
      </p:sp>
      <p:sp>
        <p:nvSpPr>
          <p:cNvPr id="10" name="Footer Placeholder 9">
            <a:extLst>
              <a:ext uri="{FF2B5EF4-FFF2-40B4-BE49-F238E27FC236}">
                <a16:creationId xmlns:a16="http://schemas.microsoft.com/office/drawing/2014/main" id="{B72412AE-119E-4982-8B24-63365EFCA796}"/>
              </a:ext>
            </a:extLst>
          </p:cNvPr>
          <p:cNvSpPr>
            <a:spLocks noGrp="1"/>
          </p:cNvSpPr>
          <p:nvPr>
            <p:ph type="ftr" sz="quarter" idx="11"/>
          </p:nvPr>
        </p:nvSpPr>
        <p:spPr>
          <a:xfrm>
            <a:off x="581192" y="6452590"/>
            <a:ext cx="6917210" cy="365125"/>
          </a:xfrm>
        </p:spPr>
        <p:txBody>
          <a:bodyPr/>
          <a:lstStyle/>
          <a:p>
            <a:endParaRPr lang="en-US" dirty="0"/>
          </a:p>
        </p:txBody>
      </p:sp>
      <p:sp>
        <p:nvSpPr>
          <p:cNvPr id="11" name="Slide Number Placeholder 10">
            <a:extLst>
              <a:ext uri="{FF2B5EF4-FFF2-40B4-BE49-F238E27FC236}">
                <a16:creationId xmlns:a16="http://schemas.microsoft.com/office/drawing/2014/main" id="{7FC4BB19-6AD1-45CF-9F99-00B109890FAB}"/>
              </a:ext>
            </a:extLst>
          </p:cNvPr>
          <p:cNvSpPr>
            <a:spLocks noGrp="1"/>
          </p:cNvSpPr>
          <p:nvPr>
            <p:ph type="sldNum" sz="quarter" idx="12"/>
          </p:nvPr>
        </p:nvSpPr>
        <p:spPr>
          <a:xfrm>
            <a:off x="10558300" y="6456916"/>
            <a:ext cx="1052510" cy="365125"/>
          </a:xfrm>
        </p:spPr>
        <p:txBody>
          <a:bodyPr/>
          <a:lstStyle/>
          <a:p>
            <a:fld id="{3A98EE3D-8CD1-4C3F-BD1C-C98C9596463C}" type="slidenum">
              <a:rPr lang="en-US" smtClean="0"/>
              <a:pPr/>
              <a:t>‹#›</a:t>
            </a:fld>
            <a:endParaRPr lang="en-US" dirty="0"/>
          </a:p>
        </p:txBody>
      </p:sp>
    </p:spTree>
    <p:extLst>
      <p:ext uri="{BB962C8B-B14F-4D97-AF65-F5344CB8AC3E}">
        <p14:creationId xmlns:p14="http://schemas.microsoft.com/office/powerpoint/2010/main" val="12617666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1193" y="4693389"/>
            <a:ext cx="11029616" cy="566738"/>
          </a:xfrm>
        </p:spPr>
        <p:txBody>
          <a:bodyPr anchor="b">
            <a:normAutofit/>
          </a:bodyPr>
          <a:lstStyle>
            <a:lvl1pPr algn="l">
              <a:defRPr sz="2400" b="0">
                <a:solidFill>
                  <a:schemeClr val="tx1">
                    <a:lumMod val="75000"/>
                    <a:lumOff val="25000"/>
                  </a:schemeClr>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447817" y="641350"/>
            <a:ext cx="11290859" cy="3651249"/>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581192" y="5260127"/>
            <a:ext cx="11029617" cy="998148"/>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7E18DB4A-8810-4A10-AD5C-D5E2C667F5B3}" type="datetime1">
              <a:rPr lang="en-US" smtClean="0"/>
              <a:t>11/14/2022</a:t>
            </a:fld>
            <a:endParaRPr lang="en-US" dirty="0"/>
          </a:p>
        </p:txBody>
      </p:sp>
      <p:sp>
        <p:nvSpPr>
          <p:cNvPr id="6" name="Footer Placeholder 5"/>
          <p:cNvSpPr>
            <a:spLocks noGrp="1"/>
          </p:cNvSpPr>
          <p:nvPr>
            <p:ph type="ftr" sz="quarter" idx="11"/>
          </p:nvPr>
        </p:nvSpPr>
        <p:spPr/>
        <p:txBody>
          <a:bodyPr/>
          <a:lstStyle/>
          <a:p>
            <a:pPr algn="l"/>
            <a:endParaRPr lang="en-US" dirty="0"/>
          </a:p>
        </p:txBody>
      </p:sp>
      <p:sp>
        <p:nvSpPr>
          <p:cNvPr id="7" name="Slide Number Placeholder 6"/>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57328955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4" name="Date Placeholder 3"/>
          <p:cNvSpPr>
            <a:spLocks noGrp="1"/>
          </p:cNvSpPr>
          <p:nvPr>
            <p:ph type="dt" sz="half" idx="2"/>
          </p:nvPr>
        </p:nvSpPr>
        <p:spPr>
          <a:xfrm>
            <a:off x="7605951" y="6423914"/>
            <a:ext cx="2844799" cy="365125"/>
          </a:xfrm>
          <a:prstGeom prst="rect">
            <a:avLst/>
          </a:prstGeom>
        </p:spPr>
        <p:txBody>
          <a:bodyPr vert="horz" lIns="91440" tIns="45720" rIns="91440" bIns="45720" rtlCol="0" anchor="ctr"/>
          <a:lstStyle>
            <a:lvl1pPr algn="r">
              <a:defRPr sz="900">
                <a:solidFill>
                  <a:schemeClr val="tx1">
                    <a:lumMod val="75000"/>
                    <a:lumOff val="25000"/>
                  </a:schemeClr>
                </a:solidFill>
              </a:defRPr>
            </a:lvl1pPr>
          </a:lstStyle>
          <a:p>
            <a:fld id="{ED291B17-9318-49DB-B28B-6E5994AE9581}" type="datetime1">
              <a:rPr lang="en-US" smtClean="0"/>
              <a:t>11/14/2022</a:t>
            </a:fld>
            <a:endParaRPr lang="en-US" dirty="0"/>
          </a:p>
        </p:txBody>
      </p:sp>
      <p:sp>
        <p:nvSpPr>
          <p:cNvPr id="5" name="Footer Placeholder 4"/>
          <p:cNvSpPr>
            <a:spLocks noGrp="1"/>
          </p:cNvSpPr>
          <p:nvPr>
            <p:ph type="ftr" sz="quarter" idx="3"/>
          </p:nvPr>
        </p:nvSpPr>
        <p:spPr>
          <a:xfrm>
            <a:off x="581192" y="6423914"/>
            <a:ext cx="6917210" cy="365125"/>
          </a:xfrm>
          <a:prstGeom prst="rect">
            <a:avLst/>
          </a:prstGeom>
        </p:spPr>
        <p:txBody>
          <a:bodyPr vert="horz" lIns="91440" tIns="45720" rIns="91440" bIns="45720" rtlCol="0" anchor="ctr"/>
          <a:lstStyle>
            <a:lvl1pPr algn="l">
              <a:defRPr sz="900" cap="all">
                <a:solidFill>
                  <a:schemeClr val="tx1">
                    <a:lumMod val="75000"/>
                    <a:lumOff val="25000"/>
                  </a:schemeClr>
                </a:solidFill>
              </a:defRPr>
            </a:lvl1pPr>
          </a:lstStyle>
          <a:p>
            <a:endParaRPr lang="en-US" dirty="0"/>
          </a:p>
        </p:txBody>
      </p:sp>
      <p:sp>
        <p:nvSpPr>
          <p:cNvPr id="6" name="Slide Number Placeholder 5"/>
          <p:cNvSpPr>
            <a:spLocks noGrp="1"/>
          </p:cNvSpPr>
          <p:nvPr>
            <p:ph type="sldNum" sz="quarter" idx="4"/>
          </p:nvPr>
        </p:nvSpPr>
        <p:spPr>
          <a:xfrm>
            <a:off x="10558300" y="6423914"/>
            <a:ext cx="1052510" cy="365125"/>
          </a:xfrm>
          <a:prstGeom prst="rect">
            <a:avLst/>
          </a:prstGeom>
        </p:spPr>
        <p:txBody>
          <a:bodyPr vert="horz" lIns="91440" tIns="45720" rIns="91440" bIns="45720" rtlCol="0" anchor="ctr"/>
          <a:lstStyle>
            <a:lvl1pPr algn="r">
              <a:defRPr sz="900">
                <a:solidFill>
                  <a:schemeClr val="tx1">
                    <a:lumMod val="75000"/>
                    <a:lumOff val="25000"/>
                  </a:schemeClr>
                </a:solidFill>
              </a:defRPr>
            </a:lvl1pPr>
          </a:lstStyle>
          <a:p>
            <a:fld id="{3A98EE3D-8CD1-4C3F-BD1C-C98C9596463C}" type="slidenum">
              <a:rPr lang="en-US" smtClean="0"/>
              <a:t>‹#›</a:t>
            </a:fld>
            <a:endParaRPr lang="en-US" dirty="0"/>
          </a:p>
        </p:txBody>
      </p:sp>
      <p:sp>
        <p:nvSpPr>
          <p:cNvPr id="9" name="Rectangle 8"/>
          <p:cNvSpPr/>
          <p:nvPr/>
        </p:nvSpPr>
        <p:spPr>
          <a:xfrm>
            <a:off x="446534" y="457200"/>
            <a:ext cx="3703320" cy="94997"/>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10" name="Rectangle 9"/>
          <p:cNvSpPr/>
          <p:nvPr/>
        </p:nvSpPr>
        <p:spPr>
          <a:xfrm>
            <a:off x="8042147" y="453643"/>
            <a:ext cx="3703320" cy="98554"/>
          </a:xfrm>
          <a:prstGeom prst="rect">
            <a:avLst/>
          </a:prstGeom>
          <a:solidFill>
            <a:srgbClr val="969FA7"/>
          </a:solidFill>
          <a:ln>
            <a:noFill/>
          </a:ln>
          <a:effectLst/>
        </p:spPr>
        <p:style>
          <a:lnRef idx="1">
            <a:schemeClr val="accent1"/>
          </a:lnRef>
          <a:fillRef idx="3">
            <a:schemeClr val="accent1"/>
          </a:fillRef>
          <a:effectRef idx="2">
            <a:schemeClr val="accent1"/>
          </a:effectRef>
          <a:fontRef idx="minor">
            <a:schemeClr val="lt1"/>
          </a:fontRef>
        </p:style>
      </p:sp>
      <p:sp>
        <p:nvSpPr>
          <p:cNvPr id="11" name="Rectangle 10"/>
          <p:cNvSpPr/>
          <p:nvPr/>
        </p:nvSpPr>
        <p:spPr>
          <a:xfrm>
            <a:off x="4241830" y="457200"/>
            <a:ext cx="3703320" cy="9144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pic>
        <p:nvPicPr>
          <p:cNvPr id="8" name="Picture 7">
            <a:extLst>
              <a:ext uri="{FF2B5EF4-FFF2-40B4-BE49-F238E27FC236}">
                <a16:creationId xmlns:a16="http://schemas.microsoft.com/office/drawing/2014/main" id="{2E1B64E2-90B3-48C6-9B2C-8D3EA9B8D81C}"/>
              </a:ext>
            </a:extLst>
          </p:cNvPr>
          <p:cNvPicPr>
            <a:picLocks noChangeAspect="1"/>
          </p:cNvPicPr>
          <p:nvPr userDrawn="1"/>
        </p:nvPicPr>
        <p:blipFill>
          <a:blip r:embed="rId13"/>
          <a:stretch>
            <a:fillRect/>
          </a:stretch>
        </p:blipFill>
        <p:spPr>
          <a:xfrm>
            <a:off x="0" y="869951"/>
            <a:ext cx="12192000" cy="6007224"/>
          </a:xfrm>
          <a:prstGeom prst="rect">
            <a:avLst/>
          </a:prstGeom>
        </p:spPr>
      </p:pic>
      <p:sp>
        <p:nvSpPr>
          <p:cNvPr id="2" name="Title Placeholder 1"/>
          <p:cNvSpPr>
            <a:spLocks noGrp="1"/>
          </p:cNvSpPr>
          <p:nvPr>
            <p:ph type="title"/>
          </p:nvPr>
        </p:nvSpPr>
        <p:spPr>
          <a:xfrm>
            <a:off x="581192" y="705124"/>
            <a:ext cx="11029616" cy="1189554"/>
          </a:xfrm>
          <a:prstGeom prst="rect">
            <a:avLst/>
          </a:prstGeom>
        </p:spPr>
        <p:txBody>
          <a:bodyPr vert="horz" lIns="91440" tIns="45720" rIns="91440" bIns="45720" rtlCol="0" anchor="b">
            <a:normAutofit/>
          </a:bodyPr>
          <a:lstStyle/>
          <a:p>
            <a:r>
              <a:rPr lang="en-US" dirty="0"/>
              <a:t>Click to edit Master title style</a:t>
            </a:r>
          </a:p>
        </p:txBody>
      </p:sp>
      <p:sp>
        <p:nvSpPr>
          <p:cNvPr id="3" name="Text Placeholder 2"/>
          <p:cNvSpPr>
            <a:spLocks noGrp="1"/>
          </p:cNvSpPr>
          <p:nvPr>
            <p:ph type="body" idx="1"/>
          </p:nvPr>
        </p:nvSpPr>
        <p:spPr>
          <a:xfrm>
            <a:off x="581192" y="2336002"/>
            <a:ext cx="11029616" cy="3652047"/>
          </a:xfrm>
          <a:prstGeom prst="rect">
            <a:avLst/>
          </a:prstGeom>
        </p:spPr>
        <p:txBody>
          <a:bodyPr vert="horz" lIns="91440" tIns="45720" rIns="91440" bIns="45720" rtlCol="0" anchor="ctr">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3000897896"/>
      </p:ext>
    </p:extLst>
  </p:cSld>
  <p:clrMap bg1="lt1" tx1="dk1" bg2="lt2" tx2="dk2" accent1="accent1" accent2="accent2" accent3="accent3" accent4="accent4" accent5="accent5" accent6="accent6" hlink="hlink" folHlink="folHlink"/>
  <p:sldLayoutIdLst>
    <p:sldLayoutId id="2147483756" r:id="rId1"/>
    <p:sldLayoutId id="2147483757" r:id="rId2"/>
    <p:sldLayoutId id="2147483758" r:id="rId3"/>
    <p:sldLayoutId id="2147483759" r:id="rId4"/>
    <p:sldLayoutId id="2147483711" r:id="rId5"/>
    <p:sldLayoutId id="2147483760" r:id="rId6"/>
    <p:sldLayoutId id="2147483762" r:id="rId7"/>
    <p:sldLayoutId id="2147483706" r:id="rId8"/>
    <p:sldLayoutId id="2147483709" r:id="rId9"/>
    <p:sldLayoutId id="2147483707" r:id="rId10"/>
    <p:sldLayoutId id="2147483708" r:id="rId11"/>
  </p:sldLayoutIdLst>
  <p:hf sldNum="0" hdr="0" ftr="0" dt="0"/>
  <p:txStyles>
    <p:titleStyle>
      <a:lvl1pPr algn="l" defTabSz="457200" rtl="0" eaLnBrk="1" latinLnBrk="0" hangingPunct="1">
        <a:lnSpc>
          <a:spcPct val="100000"/>
        </a:lnSpc>
        <a:spcBef>
          <a:spcPct val="0"/>
        </a:spcBef>
        <a:buNone/>
        <a:defRPr sz="2800" b="0" kern="1200" cap="all">
          <a:solidFill>
            <a:schemeClr val="tx1">
              <a:lumMod val="75000"/>
              <a:lumOff val="2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06000" indent="-306000" algn="l" defTabSz="457200" rtl="0" eaLnBrk="1" latinLnBrk="0" hangingPunct="1">
        <a:lnSpc>
          <a:spcPct val="110000"/>
        </a:lnSpc>
        <a:spcBef>
          <a:spcPct val="20000"/>
        </a:spcBef>
        <a:spcAft>
          <a:spcPts val="600"/>
        </a:spcAft>
        <a:buClr>
          <a:schemeClr val="accent1"/>
        </a:buClr>
        <a:buSzPct val="92000"/>
        <a:buFont typeface="Wingdings 2" panose="05020102010507070707" pitchFamily="18" charset="2"/>
        <a:buChar char=""/>
        <a:defRPr sz="1700" kern="1200">
          <a:solidFill>
            <a:schemeClr val="tx1">
              <a:lumMod val="75000"/>
              <a:lumOff val="25000"/>
            </a:schemeClr>
          </a:solidFill>
          <a:latin typeface="+mn-lt"/>
          <a:ea typeface="+mn-ea"/>
          <a:cs typeface="+mn-cs"/>
        </a:defRPr>
      </a:lvl1pPr>
      <a:lvl2pPr marL="630000" indent="-306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400" kern="1200">
          <a:solidFill>
            <a:schemeClr val="tx1">
              <a:lumMod val="75000"/>
              <a:lumOff val="25000"/>
            </a:schemeClr>
          </a:solidFill>
          <a:latin typeface="+mn-lt"/>
          <a:ea typeface="+mn-ea"/>
          <a:cs typeface="+mn-cs"/>
        </a:defRPr>
      </a:lvl2pPr>
      <a:lvl3pPr marL="900000" indent="-270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300" kern="1200">
          <a:solidFill>
            <a:schemeClr val="tx1">
              <a:lumMod val="75000"/>
              <a:lumOff val="25000"/>
            </a:schemeClr>
          </a:solidFill>
          <a:latin typeface="+mn-lt"/>
          <a:ea typeface="+mn-ea"/>
          <a:cs typeface="+mn-cs"/>
        </a:defRPr>
      </a:lvl3pPr>
      <a:lvl4pPr marL="1242000" indent="-234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100" kern="1200">
          <a:solidFill>
            <a:schemeClr val="tx1">
              <a:lumMod val="75000"/>
              <a:lumOff val="25000"/>
            </a:schemeClr>
          </a:solidFill>
          <a:latin typeface="+mn-lt"/>
          <a:ea typeface="+mn-ea"/>
          <a:cs typeface="+mn-cs"/>
        </a:defRPr>
      </a:lvl4pPr>
      <a:lvl5pPr marL="1602000" indent="-234000" algn="l" defTabSz="457200" rtl="0" eaLnBrk="1" latinLnBrk="0" hangingPunct="1">
        <a:spcBef>
          <a:spcPct val="20000"/>
        </a:spcBef>
        <a:spcAft>
          <a:spcPts val="600"/>
        </a:spcAft>
        <a:buClr>
          <a:schemeClr val="accent1"/>
        </a:buClr>
        <a:buSzPct val="92000"/>
        <a:buFont typeface="Wingdings 2" panose="05020102010507070707" pitchFamily="18" charset="2"/>
        <a:buChar char=""/>
        <a:defRPr sz="1100" kern="1200">
          <a:solidFill>
            <a:schemeClr val="tx1">
              <a:lumMod val="75000"/>
              <a:lumOff val="25000"/>
            </a:schemeClr>
          </a:solidFill>
          <a:latin typeface="+mn-lt"/>
          <a:ea typeface="+mn-ea"/>
          <a:cs typeface="+mn-cs"/>
        </a:defRPr>
      </a:lvl5pPr>
      <a:lvl6pPr marL="19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6pPr>
      <a:lvl7pPr marL="22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7pPr>
      <a:lvl8pPr marL="25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8pPr>
      <a:lvl9pPr marL="2800000" indent="-228600" algn="l" defTabSz="457200" rtl="0" eaLnBrk="1" latinLnBrk="0" hangingPunct="1">
        <a:spcBef>
          <a:spcPct val="20000"/>
        </a:spcBef>
        <a:spcAft>
          <a:spcPts val="600"/>
        </a:spcAft>
        <a:buClr>
          <a:schemeClr val="accent2"/>
        </a:buClr>
        <a:buSzPct val="92000"/>
        <a:buFont typeface="Wingdings 2" panose="05020102010507070707" pitchFamily="18" charset="2"/>
        <a:buChar char=""/>
        <a:defRPr sz="1200" kern="1200">
          <a:solidFill>
            <a:schemeClr val="tx2"/>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2" Type="http://schemas.openxmlformats.org/officeDocument/2006/relationships/chart" Target="../charts/chart5.xml"/><Relationship Id="rId1" Type="http://schemas.openxmlformats.org/officeDocument/2006/relationships/slideLayout" Target="../slideLayouts/slideLayout8.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3" Type="http://schemas.openxmlformats.org/officeDocument/2006/relationships/chart" Target="../charts/chart6.xml"/><Relationship Id="rId2" Type="http://schemas.openxmlformats.org/officeDocument/2006/relationships/notesSlide" Target="../notesSlides/notesSlide2.xml"/><Relationship Id="rId1" Type="http://schemas.openxmlformats.org/officeDocument/2006/relationships/slideLayout" Target="../slideLayouts/slideLayout8.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3" Type="http://schemas.openxmlformats.org/officeDocument/2006/relationships/chart" Target="../charts/chart7.xml"/><Relationship Id="rId2" Type="http://schemas.openxmlformats.org/officeDocument/2006/relationships/notesSlide" Target="../notesSlides/notesSlide3.xml"/><Relationship Id="rId1" Type="http://schemas.openxmlformats.org/officeDocument/2006/relationships/slideLayout" Target="../slideLayouts/slideLayout8.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7.xml.rels><?xml version="1.0" encoding="UTF-8" standalone="yes"?>
<Relationships xmlns="http://schemas.openxmlformats.org/package/2006/relationships"><Relationship Id="rId3" Type="http://schemas.openxmlformats.org/officeDocument/2006/relationships/chart" Target="../charts/chart8.xml"/><Relationship Id="rId2" Type="http://schemas.openxmlformats.org/officeDocument/2006/relationships/notesSlide" Target="../notesSlides/notesSlide4.xml"/><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0.xml.rels><?xml version="1.0" encoding="UTF-8" standalone="yes"?>
<Relationships xmlns="http://schemas.openxmlformats.org/package/2006/relationships"><Relationship Id="rId3" Type="http://schemas.openxmlformats.org/officeDocument/2006/relationships/chart" Target="../charts/chart9.xml"/><Relationship Id="rId2" Type="http://schemas.openxmlformats.org/officeDocument/2006/relationships/notesSlide" Target="../notesSlides/notesSlide5.xml"/><Relationship Id="rId1" Type="http://schemas.openxmlformats.org/officeDocument/2006/relationships/slideLayout" Target="../slideLayouts/slideLayout8.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2.xml.rels><?xml version="1.0" encoding="UTF-8" standalone="yes"?>
<Relationships xmlns="http://schemas.openxmlformats.org/package/2006/relationships"><Relationship Id="rId3" Type="http://schemas.openxmlformats.org/officeDocument/2006/relationships/chart" Target="../charts/chart10.xml"/><Relationship Id="rId2" Type="http://schemas.openxmlformats.org/officeDocument/2006/relationships/notesSlide" Target="../notesSlides/notesSlide6.xml"/><Relationship Id="rId1" Type="http://schemas.openxmlformats.org/officeDocument/2006/relationships/slideLayout" Target="../slideLayouts/slideLayout8.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4.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6.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7.xml.rels><?xml version="1.0" encoding="UTF-8" standalone="yes"?>
<Relationships xmlns="http://schemas.openxmlformats.org/package/2006/relationships"><Relationship Id="rId2" Type="http://schemas.openxmlformats.org/officeDocument/2006/relationships/chart" Target="../charts/chart3.xml"/><Relationship Id="rId1" Type="http://schemas.openxmlformats.org/officeDocument/2006/relationships/slideLayout" Target="../slideLayouts/slideLayout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3" Type="http://schemas.openxmlformats.org/officeDocument/2006/relationships/chart" Target="../charts/chart4.xml"/><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18" name="Rectangle 17">
            <a:extLst>
              <a:ext uri="{FF2B5EF4-FFF2-40B4-BE49-F238E27FC236}">
                <a16:creationId xmlns:a16="http://schemas.microsoft.com/office/drawing/2014/main" id="{D6D7A0BC-0046-4CAA-8E7F-DCAFE511EA0E}"/>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0" name="Rectangle 19">
            <a:extLst>
              <a:ext uri="{FF2B5EF4-FFF2-40B4-BE49-F238E27FC236}">
                <a16:creationId xmlns:a16="http://schemas.microsoft.com/office/drawing/2014/main" id="{E7C6334F-6411-41EC-AD7D-179EDD8B58C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46534" y="457200"/>
            <a:ext cx="3703320" cy="94997"/>
          </a:xfrm>
          <a:prstGeom prst="rect">
            <a:avLst/>
          </a:prstGeom>
          <a:solidFill>
            <a:srgbClr val="465359"/>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1">
            <a:extLst>
              <a:ext uri="{FF2B5EF4-FFF2-40B4-BE49-F238E27FC236}">
                <a16:creationId xmlns:a16="http://schemas.microsoft.com/office/drawing/2014/main" id="{E6B02CEE-3AF8-4349-9B3E-8970E6DF62B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241830" y="457200"/>
            <a:ext cx="3703320" cy="9144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3">
            <a:extLst>
              <a:ext uri="{FF2B5EF4-FFF2-40B4-BE49-F238E27FC236}">
                <a16:creationId xmlns:a16="http://schemas.microsoft.com/office/drawing/2014/main" id="{AAA01CF0-3FB5-44EB-B7DE-F2E86374C2F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042147" y="453643"/>
            <a:ext cx="3703320" cy="98554"/>
          </a:xfrm>
          <a:prstGeom prst="rect">
            <a:avLst/>
          </a:prstGeom>
          <a:solidFill>
            <a:srgbClr val="969FA7"/>
          </a:solidFill>
          <a:ln>
            <a:noFill/>
          </a:ln>
          <a:effectLst/>
        </p:spPr>
        <p:style>
          <a:lnRef idx="1">
            <a:schemeClr val="accent1"/>
          </a:lnRef>
          <a:fillRef idx="3">
            <a:schemeClr val="accent1"/>
          </a:fillRef>
          <a:effectRef idx="2">
            <a:schemeClr val="accent1"/>
          </a:effectRef>
          <a:fontRef idx="minor">
            <a:schemeClr val="lt1"/>
          </a:fontRef>
        </p:style>
      </p:sp>
      <p:pic>
        <p:nvPicPr>
          <p:cNvPr id="5" name="Picture 4">
            <a:extLst>
              <a:ext uri="{FF2B5EF4-FFF2-40B4-BE49-F238E27FC236}">
                <a16:creationId xmlns:a16="http://schemas.microsoft.com/office/drawing/2014/main" id="{1BC2D5C5-13E9-4921-A56E-EEEFCB9C0F8D}"/>
              </a:ext>
            </a:extLst>
          </p:cNvPr>
          <p:cNvPicPr>
            <a:picLocks noChangeAspect="1"/>
          </p:cNvPicPr>
          <p:nvPr/>
        </p:nvPicPr>
        <p:blipFill>
          <a:blip r:embed="rId2"/>
          <a:stretch>
            <a:fillRect/>
          </a:stretch>
        </p:blipFill>
        <p:spPr>
          <a:xfrm>
            <a:off x="-1" y="850777"/>
            <a:ext cx="12191999" cy="6007223"/>
          </a:xfrm>
          <a:prstGeom prst="rect">
            <a:avLst/>
          </a:prstGeom>
        </p:spPr>
      </p:pic>
      <p:sp>
        <p:nvSpPr>
          <p:cNvPr id="3" name="Subtitle 2">
            <a:extLst>
              <a:ext uri="{FF2B5EF4-FFF2-40B4-BE49-F238E27FC236}">
                <a16:creationId xmlns:a16="http://schemas.microsoft.com/office/drawing/2014/main" id="{835D6E6B-3353-491C-A3C6-F278D6CED8B3}"/>
              </a:ext>
            </a:extLst>
          </p:cNvPr>
          <p:cNvSpPr>
            <a:spLocks noGrp="1"/>
          </p:cNvSpPr>
          <p:nvPr>
            <p:ph type="subTitle" idx="1"/>
          </p:nvPr>
        </p:nvSpPr>
        <p:spPr>
          <a:xfrm>
            <a:off x="596717" y="2515136"/>
            <a:ext cx="10993546" cy="468233"/>
          </a:xfrm>
        </p:spPr>
        <p:txBody>
          <a:bodyPr>
            <a:noAutofit/>
          </a:bodyPr>
          <a:lstStyle/>
          <a:p>
            <a:r>
              <a:rPr lang="el-GR" sz="3600" dirty="0">
                <a:effectLst>
                  <a:outerShdw blurRad="38100" dist="38100" dir="2700000" algn="tl">
                    <a:srgbClr val="000000">
                      <a:alpha val="43137"/>
                    </a:srgbClr>
                  </a:outerShdw>
                </a:effectLst>
              </a:rPr>
              <a:t>1</a:t>
            </a:r>
            <a:r>
              <a:rPr lang="el-GR" sz="3600" baseline="30000" dirty="0">
                <a:effectLst>
                  <a:outerShdw blurRad="38100" dist="38100" dir="2700000" algn="tl">
                    <a:srgbClr val="000000">
                      <a:alpha val="43137"/>
                    </a:srgbClr>
                  </a:outerShdw>
                </a:effectLst>
              </a:rPr>
              <a:t>Η</a:t>
            </a:r>
            <a:r>
              <a:rPr lang="el-GR" sz="3600" dirty="0">
                <a:effectLst>
                  <a:outerShdw blurRad="38100" dist="38100" dir="2700000" algn="tl">
                    <a:srgbClr val="000000">
                      <a:alpha val="43137"/>
                    </a:srgbClr>
                  </a:outerShdw>
                </a:effectLst>
              </a:rPr>
              <a:t> ΕΠΙΤΡΟΠΗ ΠΑΡΑΚΟΛΟΥΘΗΣΗΣ</a:t>
            </a:r>
            <a:endParaRPr lang="en-US" sz="3600" dirty="0">
              <a:effectLst>
                <a:outerShdw blurRad="38100" dist="38100" dir="2700000" algn="tl">
                  <a:srgbClr val="000000">
                    <a:alpha val="43137"/>
                  </a:srgbClr>
                </a:outerShdw>
              </a:effectLst>
            </a:endParaRPr>
          </a:p>
        </p:txBody>
      </p:sp>
      <p:sp>
        <p:nvSpPr>
          <p:cNvPr id="2" name="Title 1">
            <a:extLst>
              <a:ext uri="{FF2B5EF4-FFF2-40B4-BE49-F238E27FC236}">
                <a16:creationId xmlns:a16="http://schemas.microsoft.com/office/drawing/2014/main" id="{1C21E816-31F5-48BB-BD02-D15F2F18B48A}"/>
              </a:ext>
            </a:extLst>
          </p:cNvPr>
          <p:cNvSpPr>
            <a:spLocks noGrp="1"/>
          </p:cNvSpPr>
          <p:nvPr>
            <p:ph type="ctrTitle"/>
          </p:nvPr>
        </p:nvSpPr>
        <p:spPr>
          <a:xfrm>
            <a:off x="596717" y="915813"/>
            <a:ext cx="10993549" cy="1475013"/>
          </a:xfrm>
        </p:spPr>
        <p:txBody>
          <a:bodyPr>
            <a:normAutofit/>
          </a:bodyPr>
          <a:lstStyle/>
          <a:p>
            <a:r>
              <a:rPr lang="el-GR" sz="4400" b="1"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ΠΑΡΟΥΣΙΑΣΗ ΤΟΥ ΝΕΟΥ ΠΡΟΓΡΑΜΜΑΤΟΣ «ΣΤΕΡΕΑ ΕΛΛΑΔΑ 2021 -2027»</a:t>
            </a:r>
            <a:endParaRPr lang="en-US" sz="4400" b="1"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p:txBody>
      </p:sp>
      <p:sp>
        <p:nvSpPr>
          <p:cNvPr id="4" name="TextBox 3">
            <a:extLst>
              <a:ext uri="{FF2B5EF4-FFF2-40B4-BE49-F238E27FC236}">
                <a16:creationId xmlns:a16="http://schemas.microsoft.com/office/drawing/2014/main" id="{487420A6-3DA9-4431-B430-6A17FC7D275D}"/>
              </a:ext>
            </a:extLst>
          </p:cNvPr>
          <p:cNvSpPr txBox="1"/>
          <p:nvPr/>
        </p:nvSpPr>
        <p:spPr>
          <a:xfrm>
            <a:off x="7710868" y="4542122"/>
            <a:ext cx="3879395" cy="584775"/>
          </a:xfrm>
          <a:prstGeom prst="rect">
            <a:avLst/>
          </a:prstGeom>
          <a:noFill/>
        </p:spPr>
        <p:txBody>
          <a:bodyPr wrap="none" rtlCol="0">
            <a:spAutoFit/>
          </a:bodyPr>
          <a:lstStyle/>
          <a:p>
            <a:r>
              <a:rPr lang="el-GR" sz="3200" dirty="0">
                <a:solidFill>
                  <a:schemeClr val="tx2"/>
                </a:solidFill>
                <a:latin typeface="Calibri" panose="020F0502020204030204" pitchFamily="34" charset="0"/>
                <a:cs typeface="Calibri" panose="020F0502020204030204" pitchFamily="34" charset="0"/>
              </a:rPr>
              <a:t>Αράχοβα, 16/11/2022</a:t>
            </a:r>
          </a:p>
        </p:txBody>
      </p:sp>
    </p:spTree>
    <p:extLst>
      <p:ext uri="{BB962C8B-B14F-4D97-AF65-F5344CB8AC3E}">
        <p14:creationId xmlns:p14="http://schemas.microsoft.com/office/powerpoint/2010/main" val="2475805559"/>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a:extLst>
              <a:ext uri="{FF2B5EF4-FFF2-40B4-BE49-F238E27FC236}">
                <a16:creationId xmlns:a16="http://schemas.microsoft.com/office/drawing/2014/main" id="{9BC85104-F444-4232-897C-D010FCD9ECD4}"/>
              </a:ext>
            </a:extLst>
          </p:cNvPr>
          <p:cNvGraphicFramePr>
            <a:graphicFrameLocks noGrp="1"/>
          </p:cNvGraphicFramePr>
          <p:nvPr>
            <p:extLst>
              <p:ext uri="{D42A27DB-BD31-4B8C-83A1-F6EECF244321}">
                <p14:modId xmlns:p14="http://schemas.microsoft.com/office/powerpoint/2010/main" val="2888542214"/>
              </p:ext>
            </p:extLst>
          </p:nvPr>
        </p:nvGraphicFramePr>
        <p:xfrm>
          <a:off x="375285" y="758643"/>
          <a:ext cx="11337744" cy="5102226"/>
        </p:xfrm>
        <a:graphic>
          <a:graphicData uri="http://schemas.openxmlformats.org/drawingml/2006/table">
            <a:tbl>
              <a:tblPr>
                <a:tableStyleId>{22838BEF-8BB2-4498-84A7-C5851F593DF1}</a:tableStyleId>
              </a:tblPr>
              <a:tblGrid>
                <a:gridCol w="3935458">
                  <a:extLst>
                    <a:ext uri="{9D8B030D-6E8A-4147-A177-3AD203B41FA5}">
                      <a16:colId xmlns:a16="http://schemas.microsoft.com/office/drawing/2014/main" val="500017150"/>
                    </a:ext>
                  </a:extLst>
                </a:gridCol>
                <a:gridCol w="7402286">
                  <a:extLst>
                    <a:ext uri="{9D8B030D-6E8A-4147-A177-3AD203B41FA5}">
                      <a16:colId xmlns:a16="http://schemas.microsoft.com/office/drawing/2014/main" val="122046619"/>
                    </a:ext>
                  </a:extLst>
                </a:gridCol>
              </a:tblGrid>
              <a:tr h="368923">
                <a:tc>
                  <a:txBody>
                    <a:bodyPr/>
                    <a:lstStyle/>
                    <a:p>
                      <a:pPr algn="l" fontAlgn="b"/>
                      <a:r>
                        <a:rPr lang="el-GR" sz="18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ΕΙΔΙΚΟΣ ΣΤΟΧΟΣ</a:t>
                      </a:r>
                      <a:endParaRPr lang="el-GR" sz="18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7761" marR="7761" marT="7761" marB="0" anchor="ctr">
                    <a:solidFill>
                      <a:schemeClr val="accent5"/>
                    </a:solidFill>
                  </a:tcPr>
                </a:tc>
                <a:tc>
                  <a:txBody>
                    <a:bodyPr/>
                    <a:lstStyle/>
                    <a:p>
                      <a:pPr algn="l" fontAlgn="b"/>
                      <a:r>
                        <a:rPr lang="el-GR" sz="18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ΔΡΑΣΕΙΣ</a:t>
                      </a:r>
                      <a:endParaRPr lang="el-GR" sz="18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7761" marR="7761" marT="7761" marB="0" anchor="ctr">
                    <a:solidFill>
                      <a:schemeClr val="accent5"/>
                    </a:solidFill>
                  </a:tcPr>
                </a:tc>
                <a:extLst>
                  <a:ext uri="{0D108BD9-81ED-4DB2-BD59-A6C34878D82A}">
                    <a16:rowId xmlns:a16="http://schemas.microsoft.com/office/drawing/2014/main" val="814545352"/>
                  </a:ext>
                </a:extLst>
              </a:tr>
              <a:tr h="749019">
                <a:tc>
                  <a:txBody>
                    <a:bodyPr/>
                    <a:lstStyle/>
                    <a:p>
                      <a:pPr algn="l" fontAlgn="b"/>
                      <a:r>
                        <a:rPr lang="el-GR" sz="1600" b="1" u="none" strike="noStrike" dirty="0">
                          <a:solidFill>
                            <a:schemeClr val="tx2"/>
                          </a:solidFill>
                          <a:effectLst/>
                          <a:latin typeface="Calibri" panose="020F0502020204030204" pitchFamily="34" charset="0"/>
                          <a:cs typeface="Calibri" panose="020F0502020204030204" pitchFamily="34" charset="0"/>
                        </a:rPr>
                        <a:t>RSO2.1. </a:t>
                      </a:r>
                      <a:r>
                        <a:rPr lang="el-GR" sz="1600" u="none" strike="noStrike" dirty="0">
                          <a:solidFill>
                            <a:schemeClr val="tx2"/>
                          </a:solidFill>
                          <a:effectLst/>
                          <a:latin typeface="Calibri" panose="020F0502020204030204" pitchFamily="34" charset="0"/>
                          <a:cs typeface="Calibri" panose="020F0502020204030204" pitchFamily="34" charset="0"/>
                        </a:rPr>
                        <a:t>Προώθηση μέτρων ενεργειακής απόδοσης και μείωση των εκπομπών αερίων του θερμοκηπίου</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tc>
                  <a:txBody>
                    <a:bodyPr/>
                    <a:lstStyle/>
                    <a:p>
                      <a:pPr marL="285750" indent="-285750" algn="l" fontAlgn="b">
                        <a:spcBef>
                          <a:spcPts val="0"/>
                        </a:spcBef>
                        <a:spcAft>
                          <a:spcPts val="60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Ενεργειακή Αναβάθμιση Δημοσίων Κτιρίων και Υποδομών</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extLst>
                  <a:ext uri="{0D108BD9-81ED-4DB2-BD59-A6C34878D82A}">
                    <a16:rowId xmlns:a16="http://schemas.microsoft.com/office/drawing/2014/main" val="2308242897"/>
                  </a:ext>
                </a:extLst>
              </a:tr>
              <a:tr h="1243123">
                <a:tc>
                  <a:txBody>
                    <a:bodyPr/>
                    <a:lstStyle/>
                    <a:p>
                      <a:pPr algn="l" fontAlgn="b"/>
                      <a:r>
                        <a:rPr lang="el-GR" sz="1600" b="1" u="none" strike="noStrike" dirty="0">
                          <a:solidFill>
                            <a:schemeClr val="tx2"/>
                          </a:solidFill>
                          <a:effectLst/>
                          <a:latin typeface="Calibri" panose="020F0502020204030204" pitchFamily="34" charset="0"/>
                          <a:cs typeface="Calibri" panose="020F0502020204030204" pitchFamily="34" charset="0"/>
                        </a:rPr>
                        <a:t>RSO2.4. </a:t>
                      </a:r>
                      <a:r>
                        <a:rPr lang="el-GR" sz="1600" u="none" strike="noStrike" dirty="0">
                          <a:solidFill>
                            <a:schemeClr val="tx2"/>
                          </a:solidFill>
                          <a:effectLst/>
                          <a:latin typeface="Calibri" panose="020F0502020204030204" pitchFamily="34" charset="0"/>
                          <a:cs typeface="Calibri" panose="020F0502020204030204" pitchFamily="34" charset="0"/>
                        </a:rPr>
                        <a:t>Προώθηση της προσαρμογής στην κλιματική αλλαγή και της πρόληψης του κινδύνου καταστροφών, της ανθεκτικότητας, λαμβάνοντας υπόψη προσεγγίσεις που βασίζονται στο οικοσύστημα</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tc>
                  <a:txBody>
                    <a:bodyPr/>
                    <a:lstStyle/>
                    <a:p>
                      <a:pPr marL="285750" indent="-285750" algn="l" fontAlgn="b">
                        <a:spcBef>
                          <a:spcPts val="0"/>
                        </a:spcBef>
                        <a:spcAft>
                          <a:spcPts val="60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Κατασκευή Έργων Αντιπλημμυρικής Προστασίας.</a:t>
                      </a:r>
                    </a:p>
                    <a:p>
                      <a:pPr marL="285750" indent="-285750" algn="l" fontAlgn="b">
                        <a:spcBef>
                          <a:spcPts val="0"/>
                        </a:spcBef>
                        <a:spcAft>
                          <a:spcPts val="60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Εξοπλισμός Πολιτικής Προστασίας </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extLst>
                  <a:ext uri="{0D108BD9-81ED-4DB2-BD59-A6C34878D82A}">
                    <a16:rowId xmlns:a16="http://schemas.microsoft.com/office/drawing/2014/main" val="3976799014"/>
                  </a:ext>
                </a:extLst>
              </a:tr>
              <a:tr h="749019">
                <a:tc>
                  <a:txBody>
                    <a:bodyPr/>
                    <a:lstStyle/>
                    <a:p>
                      <a:pPr algn="l" fontAlgn="b"/>
                      <a:r>
                        <a:rPr lang="el-GR" sz="1600" b="1" u="none" strike="noStrike" dirty="0">
                          <a:solidFill>
                            <a:schemeClr val="tx2"/>
                          </a:solidFill>
                          <a:effectLst/>
                          <a:latin typeface="Calibri" panose="020F0502020204030204" pitchFamily="34" charset="0"/>
                          <a:cs typeface="Calibri" panose="020F0502020204030204" pitchFamily="34" charset="0"/>
                        </a:rPr>
                        <a:t>RSO2.5. </a:t>
                      </a:r>
                      <a:r>
                        <a:rPr lang="el-GR" sz="1600" u="none" strike="noStrike" dirty="0">
                          <a:solidFill>
                            <a:schemeClr val="tx2"/>
                          </a:solidFill>
                          <a:effectLst/>
                          <a:latin typeface="Calibri" panose="020F0502020204030204" pitchFamily="34" charset="0"/>
                          <a:cs typeface="Calibri" panose="020F0502020204030204" pitchFamily="34" charset="0"/>
                        </a:rPr>
                        <a:t>Προαγωγή της πρόσβασης στην ύδρευση και της βιώσιμης διαχείρισης του νερού</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tc>
                  <a:txBody>
                    <a:bodyPr/>
                    <a:lstStyle/>
                    <a:p>
                      <a:pPr marL="285750" indent="-285750" algn="l" fontAlgn="b">
                        <a:spcBef>
                          <a:spcPts val="0"/>
                        </a:spcBef>
                        <a:spcAft>
                          <a:spcPts val="60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Κατασκευή/Αναβάθμιση Υποδομών Ύδρευσης.</a:t>
                      </a:r>
                    </a:p>
                    <a:p>
                      <a:pPr marL="285750" indent="-285750" algn="l" fontAlgn="b">
                        <a:spcBef>
                          <a:spcPts val="0"/>
                        </a:spcBef>
                        <a:spcAft>
                          <a:spcPts val="60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Κατασκευή / Βελτίωση υποδομών συλλογής και επεξεργασίας λυμάτων.</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extLst>
                  <a:ext uri="{0D108BD9-81ED-4DB2-BD59-A6C34878D82A}">
                    <a16:rowId xmlns:a16="http://schemas.microsoft.com/office/drawing/2014/main" val="2762586772"/>
                  </a:ext>
                </a:extLst>
              </a:tr>
              <a:tr h="749019">
                <a:tc>
                  <a:txBody>
                    <a:bodyPr/>
                    <a:lstStyle/>
                    <a:p>
                      <a:pPr algn="l" fontAlgn="b"/>
                      <a:r>
                        <a:rPr lang="el-GR" sz="1600" b="1" u="none" strike="noStrike" dirty="0">
                          <a:solidFill>
                            <a:schemeClr val="tx2"/>
                          </a:solidFill>
                          <a:effectLst/>
                          <a:latin typeface="Calibri" panose="020F0502020204030204" pitchFamily="34" charset="0"/>
                          <a:cs typeface="Calibri" panose="020F0502020204030204" pitchFamily="34" charset="0"/>
                        </a:rPr>
                        <a:t>RSO2.6. </a:t>
                      </a:r>
                      <a:r>
                        <a:rPr lang="el-GR" sz="1600" u="none" strike="noStrike" dirty="0">
                          <a:solidFill>
                            <a:schemeClr val="tx2"/>
                          </a:solidFill>
                          <a:effectLst/>
                          <a:latin typeface="Calibri" panose="020F0502020204030204" pitchFamily="34" charset="0"/>
                          <a:cs typeface="Calibri" panose="020F0502020204030204" pitchFamily="34" charset="0"/>
                        </a:rPr>
                        <a:t>Προαγωγή της μετάβασης σε κυκλική οικονομία και σε αποδοτική ως προς τους πόρους οικονομία</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tc>
                  <a:txBody>
                    <a:bodyPr/>
                    <a:lstStyle/>
                    <a:p>
                      <a:pPr marL="285750" indent="-285750" algn="l" fontAlgn="b">
                        <a:spcBef>
                          <a:spcPts val="0"/>
                        </a:spcBef>
                        <a:spcAft>
                          <a:spcPts val="60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Δημιουργία κέντρων επαναχρησιμοποίησης υλικών, κέντρων επισκευής και άλλα μέτρα προώθησης της επαναχρησιμοποίησης αποβλήτων – Πράσινα Σημεία.</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extLst>
                  <a:ext uri="{0D108BD9-81ED-4DB2-BD59-A6C34878D82A}">
                    <a16:rowId xmlns:a16="http://schemas.microsoft.com/office/drawing/2014/main" val="2321540615"/>
                  </a:ext>
                </a:extLst>
              </a:tr>
              <a:tr h="1243123">
                <a:tc>
                  <a:txBody>
                    <a:bodyPr/>
                    <a:lstStyle/>
                    <a:p>
                      <a:pPr algn="l" fontAlgn="b"/>
                      <a:r>
                        <a:rPr lang="el-GR" sz="1600" b="1" u="none" strike="noStrike" dirty="0">
                          <a:solidFill>
                            <a:schemeClr val="tx2"/>
                          </a:solidFill>
                          <a:effectLst/>
                          <a:latin typeface="Calibri" panose="020F0502020204030204" pitchFamily="34" charset="0"/>
                          <a:cs typeface="Calibri" panose="020F0502020204030204" pitchFamily="34" charset="0"/>
                        </a:rPr>
                        <a:t>RSO2.7. </a:t>
                      </a:r>
                      <a:r>
                        <a:rPr lang="el-GR" sz="1600" u="none" strike="noStrike" dirty="0">
                          <a:solidFill>
                            <a:schemeClr val="tx2"/>
                          </a:solidFill>
                          <a:effectLst/>
                          <a:latin typeface="Calibri" panose="020F0502020204030204" pitchFamily="34" charset="0"/>
                          <a:cs typeface="Calibri" panose="020F0502020204030204" pitchFamily="34" charset="0"/>
                        </a:rPr>
                        <a:t>Ενίσχυση της προστασίας και της διατήρησης της φύσης, της βιοποικιλότητας και των πράσινων υποδομών, μεταξύ άλλων σε αστικές περιοχές, και μείωση όλων των μορφών ρύπανσης.</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tc>
                  <a:txBody>
                    <a:bodyPr/>
                    <a:lstStyle/>
                    <a:p>
                      <a:pPr marL="285750" indent="-285750" algn="l" fontAlgn="b">
                        <a:spcBef>
                          <a:spcPts val="0"/>
                        </a:spcBef>
                        <a:spcAft>
                          <a:spcPts val="60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Πράσινες Υποδομές για τη μείωση του κατακερματισμού των οικοσυστημάτων και ανάπτυξη πρακτικών και μέτρων φιλικών και υποστηρικτικών προς τα είδη και τους τύπους </a:t>
                      </a:r>
                      <a:r>
                        <a:rPr lang="el-GR" sz="1600" u="none" strike="noStrike" dirty="0" err="1">
                          <a:solidFill>
                            <a:schemeClr val="tx2"/>
                          </a:solidFill>
                          <a:effectLst/>
                          <a:latin typeface="Calibri" panose="020F0502020204030204" pitchFamily="34" charset="0"/>
                          <a:cs typeface="Calibri" panose="020F0502020204030204" pitchFamily="34" charset="0"/>
                        </a:rPr>
                        <a:t>οικοτόπων</a:t>
                      </a:r>
                      <a:r>
                        <a:rPr lang="el-GR" sz="1600" u="none" strike="noStrike" dirty="0">
                          <a:solidFill>
                            <a:schemeClr val="tx2"/>
                          </a:solidFill>
                          <a:effectLst/>
                          <a:latin typeface="Calibri" panose="020F0502020204030204" pitchFamily="34" charset="0"/>
                          <a:cs typeface="Calibri" panose="020F0502020204030204" pitchFamily="34" charset="0"/>
                        </a:rPr>
                        <a:t> κοινοτικού ενδιαφέροντος</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7761" marR="7761" marT="7761" marB="0" anchor="ctr"/>
                </a:tc>
                <a:extLst>
                  <a:ext uri="{0D108BD9-81ED-4DB2-BD59-A6C34878D82A}">
                    <a16:rowId xmlns:a16="http://schemas.microsoft.com/office/drawing/2014/main" val="755124399"/>
                  </a:ext>
                </a:extLst>
              </a:tr>
            </a:tbl>
          </a:graphicData>
        </a:graphic>
      </p:graphicFrame>
    </p:spTree>
    <p:extLst>
      <p:ext uri="{BB962C8B-B14F-4D97-AF65-F5344CB8AC3E}">
        <p14:creationId xmlns:p14="http://schemas.microsoft.com/office/powerpoint/2010/main" val="142903625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8F22B8-B2B2-43C5-93A4-0812E38F5429}"/>
              </a:ext>
            </a:extLst>
          </p:cNvPr>
          <p:cNvSpPr>
            <a:spLocks noGrp="1"/>
          </p:cNvSpPr>
          <p:nvPr>
            <p:ph type="title"/>
          </p:nvPr>
        </p:nvSpPr>
        <p:spPr>
          <a:xfrm>
            <a:off x="627017" y="933450"/>
            <a:ext cx="3172692" cy="1661704"/>
          </a:xfrm>
        </p:spPr>
        <p:txBody>
          <a:bodyPr>
            <a:noAutofit/>
          </a:bodyPr>
          <a:lstStyle/>
          <a:p>
            <a:r>
              <a:rPr lang="el-GR" b="1" dirty="0">
                <a:latin typeface="Calibri" panose="020F0502020204030204" pitchFamily="34" charset="0"/>
                <a:cs typeface="Calibri" panose="020F0502020204030204" pitchFamily="34" charset="0"/>
              </a:rPr>
              <a:t>ΠΡΟΤΕΡΑΙΟΤΗΤΑ</a:t>
            </a:r>
            <a:r>
              <a:rPr lang="en-US" b="1" dirty="0">
                <a:latin typeface="Calibri" panose="020F0502020204030204" pitchFamily="34" charset="0"/>
                <a:cs typeface="Calibri" panose="020F0502020204030204" pitchFamily="34" charset="0"/>
              </a:rPr>
              <a:t> 03</a:t>
            </a:r>
            <a:r>
              <a:rPr lang="en-US" sz="1600" b="1" dirty="0">
                <a:latin typeface="Calibri" panose="020F0502020204030204" pitchFamily="34" charset="0"/>
                <a:cs typeface="Calibri" panose="020F0502020204030204" pitchFamily="34" charset="0"/>
              </a:rPr>
              <a:t/>
            </a:r>
            <a:br>
              <a:rPr lang="en-US" sz="1600" b="1" dirty="0">
                <a:latin typeface="Calibri" panose="020F0502020204030204" pitchFamily="34" charset="0"/>
                <a:cs typeface="Calibri" panose="020F0502020204030204" pitchFamily="34" charset="0"/>
              </a:rPr>
            </a:br>
            <a:r>
              <a:rPr lang="el-GR" sz="1800" dirty="0">
                <a:solidFill>
                  <a:schemeClr val="bg2">
                    <a:lumMod val="10000"/>
                  </a:schemeClr>
                </a:solidFill>
                <a:latin typeface="Calibri" panose="020F0502020204030204" pitchFamily="34" charset="0"/>
                <a:cs typeface="Calibri" panose="020F0502020204030204" pitchFamily="34" charset="0"/>
              </a:rPr>
              <a:t>ΕΝΙΣΧΥΣΗ ΤΗΣ ΣΥΝΔΕΣΙΜΟΤΗΤΑΣ ΤΗΣ ΠΕΡΙΦΕΡΕΙΑΣ</a:t>
            </a:r>
            <a:endParaRPr lang="el-GR" sz="1600" dirty="0">
              <a:solidFill>
                <a:schemeClr val="bg2">
                  <a:lumMod val="10000"/>
                </a:schemeClr>
              </a:solidFill>
              <a:latin typeface="Calibri" panose="020F0502020204030204" pitchFamily="34" charset="0"/>
              <a:cs typeface="Calibri" panose="020F0502020204030204" pitchFamily="34" charset="0"/>
            </a:endParaRPr>
          </a:p>
        </p:txBody>
      </p:sp>
      <p:sp>
        <p:nvSpPr>
          <p:cNvPr id="4" name="Text Placeholder 3">
            <a:extLst>
              <a:ext uri="{FF2B5EF4-FFF2-40B4-BE49-F238E27FC236}">
                <a16:creationId xmlns:a16="http://schemas.microsoft.com/office/drawing/2014/main" id="{96D87B65-1BFD-4246-B2CB-805E021BCFE3}"/>
              </a:ext>
            </a:extLst>
          </p:cNvPr>
          <p:cNvSpPr>
            <a:spLocks noGrp="1"/>
          </p:cNvSpPr>
          <p:nvPr>
            <p:ph type="body" sz="half" idx="2"/>
          </p:nvPr>
        </p:nvSpPr>
        <p:spPr>
          <a:xfrm>
            <a:off x="487680" y="2838994"/>
            <a:ext cx="3570514" cy="3161212"/>
          </a:xfrm>
        </p:spPr>
        <p:txBody>
          <a:bodyPr>
            <a:normAutofit/>
          </a:bodyPr>
          <a:lstStyle/>
          <a:p>
            <a:r>
              <a:rPr lang="el-GR" b="1" dirty="0">
                <a:solidFill>
                  <a:srgbClr val="C00000"/>
                </a:solidFill>
                <a:latin typeface="Calibri" panose="020F0502020204030204" pitchFamily="34" charset="0"/>
                <a:cs typeface="Calibri" panose="020F0502020204030204" pitchFamily="34" charset="0"/>
              </a:rPr>
              <a:t>RSO3.2</a:t>
            </a:r>
            <a:r>
              <a:rPr lang="el-GR" b="1" dirty="0">
                <a:latin typeface="Calibri" panose="020F0502020204030204" pitchFamily="34" charset="0"/>
                <a:cs typeface="Calibri" panose="020F0502020204030204" pitchFamily="34" charset="0"/>
              </a:rPr>
              <a:t> - </a:t>
            </a:r>
            <a:r>
              <a:rPr lang="el-GR" dirty="0">
                <a:latin typeface="Calibri" panose="020F0502020204030204" pitchFamily="34" charset="0"/>
                <a:cs typeface="Calibri" panose="020F0502020204030204" pitchFamily="34" charset="0"/>
              </a:rPr>
              <a:t>Ανάπτυξη και ενίσχυση βιώσιμης, ανθεκτικής στην κλιματική αλλαγή, έξυπνης και </a:t>
            </a:r>
            <a:r>
              <a:rPr lang="el-GR" dirty="0" err="1">
                <a:latin typeface="Calibri" panose="020F0502020204030204" pitchFamily="34" charset="0"/>
                <a:cs typeface="Calibri" panose="020F0502020204030204" pitchFamily="34" charset="0"/>
              </a:rPr>
              <a:t>διατροπικής</a:t>
            </a:r>
            <a:r>
              <a:rPr lang="el-GR" dirty="0">
                <a:latin typeface="Calibri" panose="020F0502020204030204" pitchFamily="34" charset="0"/>
                <a:cs typeface="Calibri" panose="020F0502020204030204" pitchFamily="34" charset="0"/>
              </a:rPr>
              <a:t> εθνικής, περιφερειακής και τοπικής κινητικότητας, με καλύτερη πρόσβαση στο ΔΕΔ-Μ και διασυνοριακή κινητικότητα</a:t>
            </a:r>
          </a:p>
        </p:txBody>
      </p:sp>
      <p:sp>
        <p:nvSpPr>
          <p:cNvPr id="8" name="Rectangle: Rounded Corners 7">
            <a:extLst>
              <a:ext uri="{FF2B5EF4-FFF2-40B4-BE49-F238E27FC236}">
                <a16:creationId xmlns:a16="http://schemas.microsoft.com/office/drawing/2014/main" id="{88EBC5CB-CA73-44A8-A994-AD198DCD50B1}"/>
              </a:ext>
            </a:extLst>
          </p:cNvPr>
          <p:cNvSpPr/>
          <p:nvPr/>
        </p:nvSpPr>
        <p:spPr>
          <a:xfrm>
            <a:off x="9553304" y="926375"/>
            <a:ext cx="2011679" cy="383178"/>
          </a:xfrm>
          <a:prstGeom prst="roundRect">
            <a:avLst/>
          </a:prstGeom>
          <a:solidFill>
            <a:schemeClr val="accent6">
              <a:lumMod val="60000"/>
              <a:lumOff val="40000"/>
            </a:schemeClr>
          </a:solidFill>
        </p:spPr>
        <p:style>
          <a:lnRef idx="2">
            <a:schemeClr val="accent4">
              <a:shade val="50000"/>
            </a:schemeClr>
          </a:lnRef>
          <a:fillRef idx="1">
            <a:schemeClr val="accent4"/>
          </a:fillRef>
          <a:effectRef idx="0">
            <a:schemeClr val="accent4"/>
          </a:effectRef>
          <a:fontRef idx="minor">
            <a:schemeClr val="lt1"/>
          </a:fontRef>
        </p:style>
        <p:txBody>
          <a:bodyPr rtlCol="0" anchor="ctr"/>
          <a:lstStyle/>
          <a:p>
            <a:pPr algn="ctr"/>
            <a:r>
              <a:rPr lang="el-GR" sz="2400" dirty="0">
                <a:solidFill>
                  <a:schemeClr val="tx2"/>
                </a:solidFill>
                <a:latin typeface="Calibri" panose="020F0502020204030204" pitchFamily="34" charset="0"/>
                <a:cs typeface="Calibri" panose="020F0502020204030204" pitchFamily="34" charset="0"/>
              </a:rPr>
              <a:t>31.214.257</a:t>
            </a:r>
            <a:r>
              <a:rPr lang="en-US" sz="2400" dirty="0">
                <a:solidFill>
                  <a:schemeClr val="tx2"/>
                </a:solidFill>
                <a:latin typeface="Calibri" panose="020F0502020204030204" pitchFamily="34" charset="0"/>
                <a:cs typeface="Calibri" panose="020F0502020204030204" pitchFamily="34" charset="0"/>
              </a:rPr>
              <a:t> </a:t>
            </a:r>
            <a:r>
              <a:rPr lang="el-GR" sz="2400" dirty="0">
                <a:solidFill>
                  <a:schemeClr val="tx2"/>
                </a:solidFill>
                <a:effectLst/>
                <a:latin typeface="Calibri" panose="020F0502020204030204" pitchFamily="34" charset="0"/>
                <a:ea typeface="Times New Roman" panose="02020603050405020304" pitchFamily="18" charset="0"/>
                <a:cs typeface="Calibri" panose="020F0502020204030204" pitchFamily="34" charset="0"/>
              </a:rPr>
              <a:t>€</a:t>
            </a:r>
          </a:p>
        </p:txBody>
      </p:sp>
      <p:graphicFrame>
        <p:nvGraphicFramePr>
          <p:cNvPr id="9" name="Chart 8">
            <a:extLst>
              <a:ext uri="{FF2B5EF4-FFF2-40B4-BE49-F238E27FC236}">
                <a16:creationId xmlns:a16="http://schemas.microsoft.com/office/drawing/2014/main" id="{C50E6B8A-B590-47EC-9E8A-FED5A62DCC73}"/>
              </a:ext>
            </a:extLst>
          </p:cNvPr>
          <p:cNvGraphicFramePr>
            <a:graphicFrameLocks/>
          </p:cNvGraphicFramePr>
          <p:nvPr>
            <p:extLst>
              <p:ext uri="{D42A27DB-BD31-4B8C-83A1-F6EECF244321}">
                <p14:modId xmlns:p14="http://schemas.microsoft.com/office/powerpoint/2010/main" val="2036247665"/>
              </p:ext>
            </p:extLst>
          </p:nvPr>
        </p:nvGraphicFramePr>
        <p:xfrm>
          <a:off x="4214949" y="741861"/>
          <a:ext cx="6662057" cy="4779373"/>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36755898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a:extLst>
              <a:ext uri="{FF2B5EF4-FFF2-40B4-BE49-F238E27FC236}">
                <a16:creationId xmlns:a16="http://schemas.microsoft.com/office/drawing/2014/main" id="{C1F603D0-3D38-4C84-A5D2-FD52E47F2F37}"/>
              </a:ext>
            </a:extLst>
          </p:cNvPr>
          <p:cNvGraphicFramePr>
            <a:graphicFrameLocks noGrp="1"/>
          </p:cNvGraphicFramePr>
          <p:nvPr>
            <p:extLst>
              <p:ext uri="{D42A27DB-BD31-4B8C-83A1-F6EECF244321}">
                <p14:modId xmlns:p14="http://schemas.microsoft.com/office/powerpoint/2010/main" val="560896178"/>
              </p:ext>
            </p:extLst>
          </p:nvPr>
        </p:nvGraphicFramePr>
        <p:xfrm>
          <a:off x="487499" y="1335224"/>
          <a:ext cx="11217002" cy="2583634"/>
        </p:xfrm>
        <a:graphic>
          <a:graphicData uri="http://schemas.openxmlformats.org/drawingml/2006/table">
            <a:tbl>
              <a:tblPr>
                <a:tableStyleId>{69CF1AB2-1976-4502-BF36-3FF5EA218861}</a:tableStyleId>
              </a:tblPr>
              <a:tblGrid>
                <a:gridCol w="3344454">
                  <a:extLst>
                    <a:ext uri="{9D8B030D-6E8A-4147-A177-3AD203B41FA5}">
                      <a16:colId xmlns:a16="http://schemas.microsoft.com/office/drawing/2014/main" val="3339088691"/>
                    </a:ext>
                  </a:extLst>
                </a:gridCol>
                <a:gridCol w="7872548">
                  <a:extLst>
                    <a:ext uri="{9D8B030D-6E8A-4147-A177-3AD203B41FA5}">
                      <a16:colId xmlns:a16="http://schemas.microsoft.com/office/drawing/2014/main" val="3360035770"/>
                    </a:ext>
                  </a:extLst>
                </a:gridCol>
              </a:tblGrid>
              <a:tr h="432617">
                <a:tc>
                  <a:txBody>
                    <a:bodyPr/>
                    <a:lstStyle/>
                    <a:p>
                      <a:pPr algn="l" fontAlgn="b"/>
                      <a:r>
                        <a:rPr lang="el-GR" sz="1800" b="1" u="none" strike="noStrike"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ΕΙΔΙΚΟΣ ΣΤΟΧΟΣ</a:t>
                      </a:r>
                      <a:endParaRPr lang="el-GR" sz="1800" b="1" i="0" u="none" strike="noStrike"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9144" marR="9144" marT="9144" marB="0" anchor="ctr">
                    <a:solidFill>
                      <a:srgbClr val="FFC000"/>
                    </a:solidFill>
                  </a:tcPr>
                </a:tc>
                <a:tc>
                  <a:txBody>
                    <a:bodyPr/>
                    <a:lstStyle/>
                    <a:p>
                      <a:pPr algn="l" fontAlgn="b"/>
                      <a:r>
                        <a:rPr lang="el-GR" sz="1800" b="1" u="none" strike="noStrike"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ΔΡΑΣΕΙΣ</a:t>
                      </a:r>
                      <a:endParaRPr lang="el-GR" sz="1800" b="1" i="0" u="none" strike="noStrike"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9144" marR="9144" marT="9144" marB="0" anchor="ctr">
                    <a:solidFill>
                      <a:srgbClr val="FFC000"/>
                    </a:solidFill>
                  </a:tcPr>
                </a:tc>
                <a:extLst>
                  <a:ext uri="{0D108BD9-81ED-4DB2-BD59-A6C34878D82A}">
                    <a16:rowId xmlns:a16="http://schemas.microsoft.com/office/drawing/2014/main" val="2516344839"/>
                  </a:ext>
                </a:extLst>
              </a:tr>
              <a:tr h="2151017">
                <a:tc>
                  <a:txBody>
                    <a:bodyPr/>
                    <a:lstStyle/>
                    <a:p>
                      <a:pPr algn="l" fontAlgn="b"/>
                      <a:r>
                        <a:rPr lang="el-GR" sz="1600" b="1" u="none" strike="noStrike" dirty="0">
                          <a:solidFill>
                            <a:schemeClr val="tx2"/>
                          </a:solidFill>
                          <a:effectLst/>
                          <a:latin typeface="Calibri" panose="020F0502020204030204" pitchFamily="34" charset="0"/>
                          <a:cs typeface="Calibri" panose="020F0502020204030204" pitchFamily="34" charset="0"/>
                        </a:rPr>
                        <a:t>RSO3.2. </a:t>
                      </a:r>
                      <a:r>
                        <a:rPr lang="el-GR" sz="1600" u="none" strike="noStrike" dirty="0">
                          <a:solidFill>
                            <a:schemeClr val="tx2"/>
                          </a:solidFill>
                          <a:effectLst/>
                          <a:latin typeface="Calibri" panose="020F0502020204030204" pitchFamily="34" charset="0"/>
                          <a:cs typeface="Calibri" panose="020F0502020204030204" pitchFamily="34" charset="0"/>
                        </a:rPr>
                        <a:t>Ανάπτυξη και ενίσχυση βιώσιμης, ανθεκτικής στην κλιματική αλλαγή, έξυπνης και </a:t>
                      </a:r>
                      <a:r>
                        <a:rPr lang="el-GR" sz="1600" u="none" strike="noStrike" dirty="0" err="1">
                          <a:solidFill>
                            <a:schemeClr val="tx2"/>
                          </a:solidFill>
                          <a:effectLst/>
                          <a:latin typeface="Calibri" panose="020F0502020204030204" pitchFamily="34" charset="0"/>
                          <a:cs typeface="Calibri" panose="020F0502020204030204" pitchFamily="34" charset="0"/>
                        </a:rPr>
                        <a:t>διατροπικής</a:t>
                      </a:r>
                      <a:r>
                        <a:rPr lang="el-GR" sz="1600" u="none" strike="noStrike" dirty="0">
                          <a:solidFill>
                            <a:schemeClr val="tx2"/>
                          </a:solidFill>
                          <a:effectLst/>
                          <a:latin typeface="Calibri" panose="020F0502020204030204" pitchFamily="34" charset="0"/>
                          <a:cs typeface="Calibri" panose="020F0502020204030204" pitchFamily="34" charset="0"/>
                        </a:rPr>
                        <a:t> εθνικής, περιφερειακής και τοπικής κινητικότητας, με καλύτερη πρόσβαση στο ΔΕΔ-Μ και διασυνοριακή κινητικότητα.</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9144" marR="9144" marT="9144" marB="0" anchor="ctr">
                    <a:solidFill>
                      <a:srgbClr val="FFE181"/>
                    </a:solidFill>
                  </a:tcPr>
                </a:tc>
                <a:tc>
                  <a:txBody>
                    <a:bodyPr/>
                    <a:lstStyle/>
                    <a:p>
                      <a:pPr marL="285750" indent="-285750" algn="l" fontAlgn="ctr">
                        <a:spcBef>
                          <a:spcPts val="600"/>
                        </a:spcBef>
                        <a:spcAft>
                          <a:spcPts val="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Κατασκευή οδών για τη βελτίωση της συνδεσιμότητας της ΠΣΤΕ</a:t>
                      </a:r>
                    </a:p>
                    <a:p>
                      <a:pPr marL="285750" indent="-285750" algn="l" fontAlgn="ctr">
                        <a:spcBef>
                          <a:spcPts val="600"/>
                        </a:spcBef>
                        <a:spcAft>
                          <a:spcPts val="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Βελτίωση Οδικής Ασφάλειας</a:t>
                      </a:r>
                    </a:p>
                    <a:p>
                      <a:pPr marL="285750" indent="-285750" algn="l" fontAlgn="ctr">
                        <a:spcBef>
                          <a:spcPts val="600"/>
                        </a:spcBef>
                        <a:spcAft>
                          <a:spcPts val="0"/>
                        </a:spcAft>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Παρεμβάσεις στο σιδηροδρομικό δίκτυο της ΠΣΤΕ</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9144" marR="9144" marT="9144" marB="0" anchor="ctr">
                    <a:solidFill>
                      <a:srgbClr val="FFE181"/>
                    </a:solidFill>
                  </a:tcPr>
                </a:tc>
                <a:extLst>
                  <a:ext uri="{0D108BD9-81ED-4DB2-BD59-A6C34878D82A}">
                    <a16:rowId xmlns:a16="http://schemas.microsoft.com/office/drawing/2014/main" val="1608868445"/>
                  </a:ext>
                </a:extLst>
              </a:tr>
            </a:tbl>
          </a:graphicData>
        </a:graphic>
      </p:graphicFrame>
    </p:spTree>
    <p:extLst>
      <p:ext uri="{BB962C8B-B14F-4D97-AF65-F5344CB8AC3E}">
        <p14:creationId xmlns:p14="http://schemas.microsoft.com/office/powerpoint/2010/main" val="317550139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8F22B8-B2B2-43C5-93A4-0812E38F5429}"/>
              </a:ext>
            </a:extLst>
          </p:cNvPr>
          <p:cNvSpPr>
            <a:spLocks noGrp="1"/>
          </p:cNvSpPr>
          <p:nvPr>
            <p:ph type="title"/>
          </p:nvPr>
        </p:nvSpPr>
        <p:spPr>
          <a:xfrm>
            <a:off x="487680" y="1125039"/>
            <a:ext cx="3648891" cy="1661704"/>
          </a:xfrm>
        </p:spPr>
        <p:txBody>
          <a:bodyPr>
            <a:noAutofit/>
          </a:bodyPr>
          <a:lstStyle/>
          <a:p>
            <a:r>
              <a:rPr lang="el-GR" b="1" dirty="0">
                <a:latin typeface="Calibri" panose="020F0502020204030204" pitchFamily="34" charset="0"/>
                <a:cs typeface="Calibri" panose="020F0502020204030204" pitchFamily="34" charset="0"/>
              </a:rPr>
              <a:t>ΠΡΟΤΕΡΑΙΟΤΗΤΑ</a:t>
            </a:r>
            <a:r>
              <a:rPr lang="en-US" b="1" dirty="0">
                <a:latin typeface="Calibri" panose="020F0502020204030204" pitchFamily="34" charset="0"/>
                <a:cs typeface="Calibri" panose="020F0502020204030204" pitchFamily="34" charset="0"/>
              </a:rPr>
              <a:t> 04.01</a:t>
            </a:r>
            <a:r>
              <a:rPr lang="en-US" sz="1600" b="1" dirty="0">
                <a:latin typeface="Calibri" panose="020F0502020204030204" pitchFamily="34" charset="0"/>
                <a:cs typeface="Calibri" panose="020F0502020204030204" pitchFamily="34" charset="0"/>
              </a:rPr>
              <a:t/>
            </a:r>
            <a:br>
              <a:rPr lang="en-US" sz="1600" b="1" dirty="0">
                <a:latin typeface="Calibri" panose="020F0502020204030204" pitchFamily="34" charset="0"/>
                <a:cs typeface="Calibri" panose="020F0502020204030204" pitchFamily="34" charset="0"/>
              </a:rPr>
            </a:br>
            <a:r>
              <a:rPr lang="el-GR" sz="1600" dirty="0">
                <a:solidFill>
                  <a:schemeClr val="bg2">
                    <a:lumMod val="10000"/>
                  </a:schemeClr>
                </a:solidFill>
                <a:latin typeface="Calibri" panose="020F0502020204030204" pitchFamily="34" charset="0"/>
                <a:cs typeface="Calibri" panose="020F0502020204030204" pitchFamily="34" charset="0"/>
              </a:rPr>
              <a:t>ΕΝΙΣΧΥΣΗ ΚΟΙΝΩΝΙΚΗΣ ΣΥΝΟΧΗΣ ΜΕΣΑ ΑΠΟ ΤΗ ΑΝΑΒΑΘΜΙΣΗ ΤΩΝ ΜΗΧΑΝΙΣΜΩΝ ΚΑΙ ΥΠΟΔΟΜΩΝ ΓΙΑ ΤΗ ΣΤΗΡΙΞΗ ΤΗΣ ΑΠΑΣΧΟΛΗΣΗΣ, ΕΚΠΑΙΔΕΥΣΗΣ, ΥΓΕΙΟΝΟΜΙΚΗΣ ΠΕΡΙΘΑΛΨΗΣ &amp; ΚΟΙΝΩΝΙΚΟΟΙΚΟΝΟΜΙΚΗΣ ΕΝΤΑΞΗΣ</a:t>
            </a:r>
          </a:p>
        </p:txBody>
      </p:sp>
      <p:sp>
        <p:nvSpPr>
          <p:cNvPr id="4" name="Text Placeholder 3">
            <a:extLst>
              <a:ext uri="{FF2B5EF4-FFF2-40B4-BE49-F238E27FC236}">
                <a16:creationId xmlns:a16="http://schemas.microsoft.com/office/drawing/2014/main" id="{96D87B65-1BFD-4246-B2CB-805E021BCFE3}"/>
              </a:ext>
            </a:extLst>
          </p:cNvPr>
          <p:cNvSpPr>
            <a:spLocks noGrp="1"/>
          </p:cNvSpPr>
          <p:nvPr>
            <p:ph type="body" sz="half" idx="2"/>
          </p:nvPr>
        </p:nvSpPr>
        <p:spPr>
          <a:xfrm>
            <a:off x="487680" y="2717074"/>
            <a:ext cx="3570514" cy="3344092"/>
          </a:xfrm>
        </p:spPr>
        <p:txBody>
          <a:bodyPr>
            <a:normAutofit fontScale="92500" lnSpcReduction="20000"/>
          </a:bodyPr>
          <a:lstStyle/>
          <a:p>
            <a:r>
              <a:rPr lang="el-GR" sz="1200" b="1" dirty="0">
                <a:solidFill>
                  <a:srgbClr val="C00000"/>
                </a:solidFill>
                <a:latin typeface="Calibri" panose="020F0502020204030204" pitchFamily="34" charset="0"/>
                <a:cs typeface="Calibri" panose="020F0502020204030204" pitchFamily="34" charset="0"/>
              </a:rPr>
              <a:t>RSO4.1</a:t>
            </a:r>
            <a:r>
              <a:rPr lang="el-GR" sz="1200" dirty="0">
                <a:solidFill>
                  <a:srgbClr val="C00000"/>
                </a:solidFill>
                <a:latin typeface="Calibri" panose="020F0502020204030204" pitchFamily="34" charset="0"/>
                <a:cs typeface="Calibri" panose="020F0502020204030204" pitchFamily="34" charset="0"/>
              </a:rPr>
              <a:t> </a:t>
            </a:r>
            <a:r>
              <a:rPr lang="el-GR" sz="1200" dirty="0">
                <a:latin typeface="Calibri" panose="020F0502020204030204" pitchFamily="34" charset="0"/>
                <a:cs typeface="Calibri" panose="020F0502020204030204" pitchFamily="34" charset="0"/>
              </a:rPr>
              <a:t>- Ενίσχυση αποτελεσματικότητας και ικανότητας ένταξης των αγορών εργασίας και της πρόσβασης σε ποιοτικές θέσεις απασχόλησης μέσω της ανάπτυξης των κοινωνικών υποδομών</a:t>
            </a:r>
          </a:p>
          <a:p>
            <a:r>
              <a:rPr lang="el-GR" sz="1200" b="1" dirty="0">
                <a:solidFill>
                  <a:srgbClr val="C00000"/>
                </a:solidFill>
                <a:latin typeface="Calibri" panose="020F0502020204030204" pitchFamily="34" charset="0"/>
                <a:cs typeface="Calibri" panose="020F0502020204030204" pitchFamily="34" charset="0"/>
              </a:rPr>
              <a:t>RSO4.2 </a:t>
            </a:r>
            <a:r>
              <a:rPr lang="el-GR" sz="1200" b="1" dirty="0">
                <a:latin typeface="Calibri" panose="020F0502020204030204" pitchFamily="34" charset="0"/>
                <a:cs typeface="Calibri" panose="020F0502020204030204" pitchFamily="34" charset="0"/>
              </a:rPr>
              <a:t>- </a:t>
            </a:r>
            <a:r>
              <a:rPr lang="el-GR" sz="1200" dirty="0">
                <a:latin typeface="Calibri" panose="020F0502020204030204" pitchFamily="34" charset="0"/>
                <a:cs typeface="Calibri" panose="020F0502020204030204" pitchFamily="34" charset="0"/>
              </a:rPr>
              <a:t>Βελτίωση της ισότιμης πρόσβασης σε ποιοτικές υπηρεσίες εκπαίδευσης, κατάρτισης και διά βίου μάθησης χωρίς αποκλεισμούς μέσω της ανάπτυξης </a:t>
            </a:r>
            <a:r>
              <a:rPr lang="el-GR" sz="1200" dirty="0" err="1">
                <a:latin typeface="Calibri" panose="020F0502020204030204" pitchFamily="34" charset="0"/>
                <a:cs typeface="Calibri" panose="020F0502020204030204" pitchFamily="34" charset="0"/>
              </a:rPr>
              <a:t>προσβάσιμων</a:t>
            </a:r>
            <a:r>
              <a:rPr lang="el-GR" sz="1200" dirty="0">
                <a:latin typeface="Calibri" panose="020F0502020204030204" pitchFamily="34" charset="0"/>
                <a:cs typeface="Calibri" panose="020F0502020204030204" pitchFamily="34" charset="0"/>
              </a:rPr>
              <a:t> υποδομών, </a:t>
            </a:r>
            <a:endParaRPr lang="en-US" sz="1200" dirty="0">
              <a:latin typeface="Calibri" panose="020F0502020204030204" pitchFamily="34" charset="0"/>
              <a:cs typeface="Calibri" panose="020F0502020204030204" pitchFamily="34" charset="0"/>
            </a:endParaRPr>
          </a:p>
          <a:p>
            <a:r>
              <a:rPr lang="el-GR" sz="1200" b="1" dirty="0">
                <a:solidFill>
                  <a:srgbClr val="C00000"/>
                </a:solidFill>
                <a:latin typeface="Calibri" panose="020F0502020204030204" pitchFamily="34" charset="0"/>
                <a:cs typeface="Calibri" panose="020F0502020204030204" pitchFamily="34" charset="0"/>
              </a:rPr>
              <a:t>RSO4.3</a:t>
            </a:r>
            <a:r>
              <a:rPr lang="el-GR" sz="1200" dirty="0">
                <a:latin typeface="Calibri" panose="020F0502020204030204" pitchFamily="34" charset="0"/>
                <a:cs typeface="Calibri" panose="020F0502020204030204" pitchFamily="34" charset="0"/>
              </a:rPr>
              <a:t> - Προώθηση της κοινωνικοοικονομικής ένταξης περιθωριοποιημένων κοινοτήτων, νοικοκυριών με χαμηλό εισόδημα και </a:t>
            </a:r>
            <a:r>
              <a:rPr lang="el-GR" sz="1200" dirty="0" err="1">
                <a:latin typeface="Calibri" panose="020F0502020204030204" pitchFamily="34" charset="0"/>
                <a:cs typeface="Calibri" panose="020F0502020204030204" pitchFamily="34" charset="0"/>
              </a:rPr>
              <a:t>μειονεκτουσών</a:t>
            </a:r>
            <a:r>
              <a:rPr lang="el-GR" sz="1200" dirty="0">
                <a:latin typeface="Calibri" panose="020F0502020204030204" pitchFamily="34" charset="0"/>
                <a:cs typeface="Calibri" panose="020F0502020204030204" pitchFamily="34" charset="0"/>
              </a:rPr>
              <a:t> ομάδων</a:t>
            </a:r>
          </a:p>
          <a:p>
            <a:r>
              <a:rPr lang="el-GR" sz="1200" b="1" dirty="0">
                <a:solidFill>
                  <a:srgbClr val="C00000"/>
                </a:solidFill>
                <a:latin typeface="Calibri" panose="020F0502020204030204" pitchFamily="34" charset="0"/>
                <a:cs typeface="Calibri" panose="020F0502020204030204" pitchFamily="34" charset="0"/>
              </a:rPr>
              <a:t>RSO4.5</a:t>
            </a:r>
            <a:r>
              <a:rPr lang="el-GR" sz="1200" b="1" dirty="0">
                <a:latin typeface="Calibri" panose="020F0502020204030204" pitchFamily="34" charset="0"/>
                <a:cs typeface="Calibri" panose="020F0502020204030204" pitchFamily="34" charset="0"/>
              </a:rPr>
              <a:t> - </a:t>
            </a:r>
            <a:r>
              <a:rPr lang="el-GR" sz="1200" dirty="0">
                <a:latin typeface="Calibri" panose="020F0502020204030204" pitchFamily="34" charset="0"/>
                <a:cs typeface="Calibri" panose="020F0502020204030204" pitchFamily="34" charset="0"/>
              </a:rPr>
              <a:t>Εξασφάλιση ισότιμης πρόσβασης στην υγειονομική περίθαλψη και ενίσχυση της ανθεκτικότητας των συστημάτων υγείας, συμπεριλαμβανομένης της πρωτοβάθμιας υγειονομικής περίθαλψης</a:t>
            </a:r>
          </a:p>
          <a:p>
            <a:r>
              <a:rPr lang="el-GR" sz="1200" b="1" dirty="0">
                <a:solidFill>
                  <a:srgbClr val="C00000"/>
                </a:solidFill>
                <a:latin typeface="Calibri" panose="020F0502020204030204" pitchFamily="34" charset="0"/>
                <a:cs typeface="Calibri" panose="020F0502020204030204" pitchFamily="34" charset="0"/>
              </a:rPr>
              <a:t>RSO4.6</a:t>
            </a:r>
            <a:r>
              <a:rPr lang="el-GR" sz="1200" b="1" dirty="0">
                <a:latin typeface="Calibri" panose="020F0502020204030204" pitchFamily="34" charset="0"/>
                <a:cs typeface="Calibri" panose="020F0502020204030204" pitchFamily="34" charset="0"/>
              </a:rPr>
              <a:t> </a:t>
            </a:r>
            <a:r>
              <a:rPr lang="el-GR" sz="1200" dirty="0">
                <a:latin typeface="Calibri" panose="020F0502020204030204" pitchFamily="34" charset="0"/>
                <a:cs typeface="Calibri" panose="020F0502020204030204" pitchFamily="34" charset="0"/>
              </a:rPr>
              <a:t>- Ενίσχυση του ρόλου του πολιτισμού και του βιώσιμου τουρισμού στην οικονομική ανάπτυξη, την κοινωνική ένταξη και την κοινωνική καινοτομία</a:t>
            </a:r>
          </a:p>
        </p:txBody>
      </p:sp>
      <p:graphicFrame>
        <p:nvGraphicFramePr>
          <p:cNvPr id="9" name="Chart 8">
            <a:extLst>
              <a:ext uri="{FF2B5EF4-FFF2-40B4-BE49-F238E27FC236}">
                <a16:creationId xmlns:a16="http://schemas.microsoft.com/office/drawing/2014/main" id="{16A7261F-3022-47CC-84FD-77803442D886}"/>
              </a:ext>
            </a:extLst>
          </p:cNvPr>
          <p:cNvGraphicFramePr>
            <a:graphicFrameLocks/>
          </p:cNvGraphicFramePr>
          <p:nvPr>
            <p:extLst>
              <p:ext uri="{D42A27DB-BD31-4B8C-83A1-F6EECF244321}">
                <p14:modId xmlns:p14="http://schemas.microsoft.com/office/powerpoint/2010/main" val="3066185852"/>
              </p:ext>
            </p:extLst>
          </p:nvPr>
        </p:nvGraphicFramePr>
        <p:xfrm>
          <a:off x="3831771" y="796832"/>
          <a:ext cx="8360229" cy="4811487"/>
        </p:xfrm>
        <a:graphic>
          <a:graphicData uri="http://schemas.openxmlformats.org/drawingml/2006/chart">
            <c:chart xmlns:c="http://schemas.openxmlformats.org/drawingml/2006/chart" xmlns:r="http://schemas.openxmlformats.org/officeDocument/2006/relationships" r:id="rId3"/>
          </a:graphicData>
        </a:graphic>
      </p:graphicFrame>
      <p:sp>
        <p:nvSpPr>
          <p:cNvPr id="8" name="Rectangle: Rounded Corners 7">
            <a:extLst>
              <a:ext uri="{FF2B5EF4-FFF2-40B4-BE49-F238E27FC236}">
                <a16:creationId xmlns:a16="http://schemas.microsoft.com/office/drawing/2014/main" id="{88EBC5CB-CA73-44A8-A994-AD198DCD50B1}"/>
              </a:ext>
            </a:extLst>
          </p:cNvPr>
          <p:cNvSpPr/>
          <p:nvPr/>
        </p:nvSpPr>
        <p:spPr>
          <a:xfrm>
            <a:off x="9466218" y="754922"/>
            <a:ext cx="2011679" cy="383178"/>
          </a:xfrm>
          <a:prstGeom prst="roundRect">
            <a:avLst/>
          </a:prstGeom>
        </p:spPr>
        <p:style>
          <a:lnRef idx="2">
            <a:schemeClr val="accent4">
              <a:shade val="50000"/>
            </a:schemeClr>
          </a:lnRef>
          <a:fillRef idx="1">
            <a:schemeClr val="accent4"/>
          </a:fillRef>
          <a:effectRef idx="0">
            <a:schemeClr val="accent4"/>
          </a:effectRef>
          <a:fontRef idx="minor">
            <a:schemeClr val="lt1"/>
          </a:fontRef>
        </p:style>
        <p:txBody>
          <a:bodyPr rtlCol="0" anchor="ctr"/>
          <a:lstStyle/>
          <a:p>
            <a:pPr algn="ctr"/>
            <a:r>
              <a:rPr lang="el-GR" sz="2400" dirty="0">
                <a:latin typeface="Calibri" panose="020F0502020204030204" pitchFamily="34" charset="0"/>
                <a:cs typeface="Calibri" panose="020F0502020204030204" pitchFamily="34" charset="0"/>
              </a:rPr>
              <a:t>62.428.513</a:t>
            </a:r>
            <a:r>
              <a:rPr lang="en-US" sz="2400" dirty="0">
                <a:latin typeface="Calibri" panose="020F0502020204030204" pitchFamily="34" charset="0"/>
                <a:cs typeface="Calibri" panose="020F0502020204030204" pitchFamily="34" charset="0"/>
              </a:rPr>
              <a:t>  </a:t>
            </a:r>
            <a:r>
              <a:rPr lang="el-GR" sz="2400" dirty="0">
                <a:effectLst/>
                <a:latin typeface="Calibri" panose="020F0502020204030204" pitchFamily="34" charset="0"/>
                <a:ea typeface="Times New Roman" panose="02020603050405020304" pitchFamily="18" charset="0"/>
                <a:cs typeface="Calibri" panose="020F0502020204030204" pitchFamily="34" charset="0"/>
              </a:rPr>
              <a:t>€</a:t>
            </a:r>
          </a:p>
        </p:txBody>
      </p:sp>
    </p:spTree>
    <p:extLst>
      <p:ext uri="{BB962C8B-B14F-4D97-AF65-F5344CB8AC3E}">
        <p14:creationId xmlns:p14="http://schemas.microsoft.com/office/powerpoint/2010/main" val="234692219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a:extLst>
              <a:ext uri="{FF2B5EF4-FFF2-40B4-BE49-F238E27FC236}">
                <a16:creationId xmlns:a16="http://schemas.microsoft.com/office/drawing/2014/main" id="{21853E9A-3CDB-4FA8-9745-C5122AF269D1}"/>
              </a:ext>
            </a:extLst>
          </p:cNvPr>
          <p:cNvGraphicFramePr>
            <a:graphicFrameLocks noGrp="1"/>
          </p:cNvGraphicFramePr>
          <p:nvPr>
            <p:extLst>
              <p:ext uri="{D42A27DB-BD31-4B8C-83A1-F6EECF244321}">
                <p14:modId xmlns:p14="http://schemas.microsoft.com/office/powerpoint/2010/main" val="1638491447"/>
              </p:ext>
            </p:extLst>
          </p:nvPr>
        </p:nvGraphicFramePr>
        <p:xfrm>
          <a:off x="365759" y="617385"/>
          <a:ext cx="11530149" cy="5493426"/>
        </p:xfrm>
        <a:graphic>
          <a:graphicData uri="http://schemas.openxmlformats.org/drawingml/2006/table">
            <a:tbl>
              <a:tblPr>
                <a:tableStyleId>{69CF1AB2-1976-4502-BF36-3FF5EA218861}</a:tableStyleId>
              </a:tblPr>
              <a:tblGrid>
                <a:gridCol w="5224739">
                  <a:extLst>
                    <a:ext uri="{9D8B030D-6E8A-4147-A177-3AD203B41FA5}">
                      <a16:colId xmlns:a16="http://schemas.microsoft.com/office/drawing/2014/main" val="1468366476"/>
                    </a:ext>
                  </a:extLst>
                </a:gridCol>
                <a:gridCol w="6305410">
                  <a:extLst>
                    <a:ext uri="{9D8B030D-6E8A-4147-A177-3AD203B41FA5}">
                      <a16:colId xmlns:a16="http://schemas.microsoft.com/office/drawing/2014/main" val="80303050"/>
                    </a:ext>
                  </a:extLst>
                </a:gridCol>
              </a:tblGrid>
              <a:tr h="306579">
                <a:tc>
                  <a:txBody>
                    <a:bodyPr/>
                    <a:lstStyle/>
                    <a:p>
                      <a:pPr algn="l" fontAlgn="b"/>
                      <a:r>
                        <a:rPr lang="el-GR" sz="1400" b="1" u="none" strike="noStrike" dirty="0">
                          <a:solidFill>
                            <a:schemeClr val="bg1"/>
                          </a:solidFill>
                          <a:effectLst>
                            <a:outerShdw blurRad="38100" dist="38100" dir="2700000" algn="tl">
                              <a:srgbClr val="000000">
                                <a:alpha val="43137"/>
                              </a:srgbClr>
                            </a:outerShdw>
                          </a:effectLst>
                        </a:rPr>
                        <a:t>ΕΙΔΙΚΟΣ ΣΤΟΧΟΣ</a:t>
                      </a:r>
                      <a:endParaRPr lang="el-GR" sz="14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4140" marR="4140" marT="4140" marB="0" anchor="ctr">
                    <a:solidFill>
                      <a:schemeClr val="accent1"/>
                    </a:solidFill>
                  </a:tcPr>
                </a:tc>
                <a:tc>
                  <a:txBody>
                    <a:bodyPr/>
                    <a:lstStyle/>
                    <a:p>
                      <a:pPr algn="l" fontAlgn="b"/>
                      <a:r>
                        <a:rPr lang="el-GR" sz="1400" b="1" u="none" strike="noStrike" dirty="0">
                          <a:solidFill>
                            <a:schemeClr val="bg1"/>
                          </a:solidFill>
                          <a:effectLst>
                            <a:outerShdw blurRad="38100" dist="38100" dir="2700000" algn="tl">
                              <a:srgbClr val="000000">
                                <a:alpha val="43137"/>
                              </a:srgbClr>
                            </a:outerShdw>
                          </a:effectLst>
                        </a:rPr>
                        <a:t>ΔΡΑΣΕΙΣ</a:t>
                      </a:r>
                      <a:endParaRPr lang="el-GR" sz="14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4140" marR="4140" marT="4140" marB="0" anchor="ctr">
                    <a:solidFill>
                      <a:schemeClr val="accent1"/>
                    </a:solidFill>
                  </a:tcPr>
                </a:tc>
                <a:extLst>
                  <a:ext uri="{0D108BD9-81ED-4DB2-BD59-A6C34878D82A}">
                    <a16:rowId xmlns:a16="http://schemas.microsoft.com/office/drawing/2014/main" val="165453005"/>
                  </a:ext>
                </a:extLst>
              </a:tr>
              <a:tr h="596751">
                <a:tc>
                  <a:txBody>
                    <a:bodyPr/>
                    <a:lstStyle/>
                    <a:p>
                      <a:pPr algn="l" fontAlgn="b"/>
                      <a:r>
                        <a:rPr lang="el-GR" sz="1200" b="1" u="none" strike="noStrike" dirty="0">
                          <a:solidFill>
                            <a:schemeClr val="tx2"/>
                          </a:solidFill>
                          <a:effectLst/>
                          <a:latin typeface="Calibri" panose="020F0502020204030204" pitchFamily="34" charset="0"/>
                          <a:cs typeface="Calibri" panose="020F0502020204030204" pitchFamily="34" charset="0"/>
                        </a:rPr>
                        <a:t>RSO4.1. </a:t>
                      </a:r>
                      <a:r>
                        <a:rPr lang="el-GR" sz="1200" u="none" strike="noStrike" dirty="0">
                          <a:solidFill>
                            <a:schemeClr val="tx2"/>
                          </a:solidFill>
                          <a:effectLst/>
                          <a:latin typeface="Calibri" panose="020F0502020204030204" pitchFamily="34" charset="0"/>
                          <a:cs typeface="Calibri" panose="020F0502020204030204" pitchFamily="34" charset="0"/>
                        </a:rPr>
                        <a:t>Ενίσχυση της αποτελεσματικότητας &amp; ικανότητας ένταξης των αγορών εργασίας &amp; πρόσβασης σε ποιοτικές θέσεις απασχόλησης μέσω της ανάπτυξης των κοινωνικών υποδομών και της προώθησης της κοινωνικής οικονομίας.</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tc>
                  <a:txBody>
                    <a:bodyPr/>
                    <a:lstStyle/>
                    <a:p>
                      <a:pPr marL="171450" indent="-171450" algn="l" fontAlgn="ctr">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Βελτίωση των υποδομών πρόσβασης στην αγορά εργασίας σε περιφερειακό επίπεδο</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extLst>
                  <a:ext uri="{0D108BD9-81ED-4DB2-BD59-A6C34878D82A}">
                    <a16:rowId xmlns:a16="http://schemas.microsoft.com/office/drawing/2014/main" val="2437183818"/>
                  </a:ext>
                </a:extLst>
              </a:tr>
              <a:tr h="1039088">
                <a:tc>
                  <a:txBody>
                    <a:bodyPr/>
                    <a:lstStyle/>
                    <a:p>
                      <a:pPr algn="l" fontAlgn="b"/>
                      <a:r>
                        <a:rPr lang="el-GR" sz="1200" b="1" u="none" strike="noStrike" dirty="0">
                          <a:solidFill>
                            <a:schemeClr val="tx2"/>
                          </a:solidFill>
                          <a:effectLst/>
                          <a:latin typeface="Calibri" panose="020F0502020204030204" pitchFamily="34" charset="0"/>
                          <a:cs typeface="Calibri" panose="020F0502020204030204" pitchFamily="34" charset="0"/>
                        </a:rPr>
                        <a:t>RSO4.2. </a:t>
                      </a:r>
                      <a:r>
                        <a:rPr lang="el-GR" sz="1200" u="none" strike="noStrike" dirty="0">
                          <a:solidFill>
                            <a:schemeClr val="tx2"/>
                          </a:solidFill>
                          <a:effectLst/>
                          <a:latin typeface="Calibri" panose="020F0502020204030204" pitchFamily="34" charset="0"/>
                          <a:cs typeface="Calibri" panose="020F0502020204030204" pitchFamily="34" charset="0"/>
                        </a:rPr>
                        <a:t>Βελτίωση της ισότιμης πρόσβασης σε ποιοτικές υπηρεσίες εκπαίδευσης, κατάρτισης και διά βίου μάθησης χωρίς αποκλεισμούς μέσω της ανάπτυξης </a:t>
                      </a:r>
                      <a:r>
                        <a:rPr lang="el-GR" sz="1200" u="none" strike="noStrike" dirty="0" err="1">
                          <a:solidFill>
                            <a:schemeClr val="tx2"/>
                          </a:solidFill>
                          <a:effectLst/>
                          <a:latin typeface="Calibri" panose="020F0502020204030204" pitchFamily="34" charset="0"/>
                          <a:cs typeface="Calibri" panose="020F0502020204030204" pitchFamily="34" charset="0"/>
                        </a:rPr>
                        <a:t>προσβάσιμων</a:t>
                      </a:r>
                      <a:r>
                        <a:rPr lang="el-GR" sz="1200" u="none" strike="noStrike" dirty="0">
                          <a:solidFill>
                            <a:schemeClr val="tx2"/>
                          </a:solidFill>
                          <a:effectLst/>
                          <a:latin typeface="Calibri" panose="020F0502020204030204" pitchFamily="34" charset="0"/>
                          <a:cs typeface="Calibri" panose="020F0502020204030204" pitchFamily="34" charset="0"/>
                        </a:rPr>
                        <a:t> υποδομών, συμπεριλαμβανομένων της ενίσχυσης της ανθεκτικότητας της εξ αποστάσεως και της διαδικτυακής εκπαίδευσης και κατάρτισης</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tc>
                  <a:txBody>
                    <a:bodyPr/>
                    <a:lstStyle/>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Δημιουργία, Επέκταση και Εκσυγχρονισμός Μονάδων Προσχολικής Εκπαίδευσης και Φροντίδας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Δημιουργία, Επέκταση και Εκσυγχρονισμός Μονάδων πρωτοβάθμιας και δευτεροβάθμιας εκπαίδευσης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Εκσυγχρονισμός εξοπλισμού εκπαίδευσης περιλαμβανομένης της ενίσχυσης στις δυνατότητες για εξ’ αποστάσεως εκπαίδευση.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Δημιουργία, Επέκταση και Εκσυγχρονισμός Δομών Επαγγελματικής Εκπαίδευσης και Κατάρτισης και Εκπαίδευσης Ενηλίκων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Αναβάθμιση υφιστάμενων κτηριακών υποδομών ΑΕΙ ως προς την Προσβασιμότητα </a:t>
                      </a:r>
                      <a:r>
                        <a:rPr lang="el-GR" sz="1200" u="none" strike="noStrike" dirty="0" err="1">
                          <a:solidFill>
                            <a:schemeClr val="tx2"/>
                          </a:solidFill>
                          <a:effectLst/>
                          <a:latin typeface="Calibri" panose="020F0502020204030204" pitchFamily="34" charset="0"/>
                          <a:cs typeface="Calibri" panose="020F0502020204030204" pitchFamily="34" charset="0"/>
                        </a:rPr>
                        <a:t>ΑμεΑ</a:t>
                      </a:r>
                      <a:r>
                        <a:rPr lang="el-GR" sz="1200" u="none" strike="noStrike" dirty="0">
                          <a:solidFill>
                            <a:schemeClr val="tx2"/>
                          </a:solidFill>
                          <a:effectLst/>
                          <a:latin typeface="Calibri" panose="020F0502020204030204" pitchFamily="34" charset="0"/>
                          <a:cs typeface="Calibri" panose="020F0502020204030204" pitchFamily="34" charset="0"/>
                        </a:rPr>
                        <a:t>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Αναβάθμιση εξοπλισμού ΑΕΙ</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extLst>
                  <a:ext uri="{0D108BD9-81ED-4DB2-BD59-A6C34878D82A}">
                    <a16:rowId xmlns:a16="http://schemas.microsoft.com/office/drawing/2014/main" val="2965883091"/>
                  </a:ext>
                </a:extLst>
              </a:tr>
              <a:tr h="1019136">
                <a:tc>
                  <a:txBody>
                    <a:bodyPr/>
                    <a:lstStyle/>
                    <a:p>
                      <a:pPr algn="l" fontAlgn="b"/>
                      <a:r>
                        <a:rPr lang="el-GR" sz="1200" b="1" u="none" strike="noStrike" dirty="0">
                          <a:solidFill>
                            <a:schemeClr val="tx2"/>
                          </a:solidFill>
                          <a:effectLst/>
                          <a:latin typeface="Calibri" panose="020F0502020204030204" pitchFamily="34" charset="0"/>
                          <a:cs typeface="Calibri" panose="020F0502020204030204" pitchFamily="34" charset="0"/>
                        </a:rPr>
                        <a:t>RSO4.3. </a:t>
                      </a:r>
                      <a:r>
                        <a:rPr lang="el-GR" sz="1200" u="none" strike="noStrike" dirty="0">
                          <a:solidFill>
                            <a:schemeClr val="tx2"/>
                          </a:solidFill>
                          <a:effectLst/>
                          <a:latin typeface="Calibri" panose="020F0502020204030204" pitchFamily="34" charset="0"/>
                          <a:cs typeface="Calibri" panose="020F0502020204030204" pitchFamily="34" charset="0"/>
                        </a:rPr>
                        <a:t>Προώθηση της κοινωνικοοικονομικής ένταξης περιθωριοποιημένων κοινοτήτων, νοικοκυριών με χαμηλό εισόδημα και </a:t>
                      </a:r>
                      <a:r>
                        <a:rPr lang="el-GR" sz="1200" u="none" strike="noStrike" dirty="0" err="1">
                          <a:solidFill>
                            <a:schemeClr val="tx2"/>
                          </a:solidFill>
                          <a:effectLst/>
                          <a:latin typeface="Calibri" panose="020F0502020204030204" pitchFamily="34" charset="0"/>
                          <a:cs typeface="Calibri" panose="020F0502020204030204" pitchFamily="34" charset="0"/>
                        </a:rPr>
                        <a:t>μειονεκτουσών</a:t>
                      </a:r>
                      <a:r>
                        <a:rPr lang="el-GR" sz="1200" u="none" strike="noStrike" dirty="0">
                          <a:solidFill>
                            <a:schemeClr val="tx2"/>
                          </a:solidFill>
                          <a:effectLst/>
                          <a:latin typeface="Calibri" panose="020F0502020204030204" pitchFamily="34" charset="0"/>
                          <a:cs typeface="Calibri" panose="020F0502020204030204" pitchFamily="34" charset="0"/>
                        </a:rPr>
                        <a:t> ομάδων, συμπεριλαμβανομένων των ατόμων με ειδικές ανάγκες, μέσω ολοκληρωμένων δράσεων που περιλαμβάνουν υπηρεσίες στέγασης και κοινωνικές υπηρεσίες</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tc>
                  <a:txBody>
                    <a:bodyPr/>
                    <a:lstStyle/>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Εκσυγχρονισμός εξοπλισμού και βελτίωσης προσβασιμότητας δομών κοινωνικής προστασίας περιθωριοποιημένων κοινοτήτων </a:t>
                      </a:r>
                      <a:r>
                        <a:rPr lang="el-GR" sz="1200" u="none" strike="noStrike" dirty="0" err="1">
                          <a:solidFill>
                            <a:schemeClr val="tx2"/>
                          </a:solidFill>
                          <a:effectLst/>
                          <a:latin typeface="Calibri" panose="020F0502020204030204" pitchFamily="34" charset="0"/>
                          <a:cs typeface="Calibri" panose="020F0502020204030204" pitchFamily="34" charset="0"/>
                        </a:rPr>
                        <a:t>μειονεκτουσών</a:t>
                      </a:r>
                      <a:r>
                        <a:rPr lang="el-GR" sz="1200" u="none" strike="noStrike" dirty="0">
                          <a:solidFill>
                            <a:schemeClr val="tx2"/>
                          </a:solidFill>
                          <a:effectLst/>
                          <a:latin typeface="Calibri" panose="020F0502020204030204" pitchFamily="34" charset="0"/>
                          <a:cs typeface="Calibri" panose="020F0502020204030204" pitchFamily="34" charset="0"/>
                        </a:rPr>
                        <a:t> ομάδων, περιλαμβανομένων ατόμων με αναπηρία.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Εκσυγχρονισμός εξοπλισμού και βελτίωσης προσβασιμότητας κοινωνικών δομών και μονάδων κοινωνικής μέριμνας.</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extLst>
                  <a:ext uri="{0D108BD9-81ED-4DB2-BD59-A6C34878D82A}">
                    <a16:rowId xmlns:a16="http://schemas.microsoft.com/office/drawing/2014/main" val="4228478510"/>
                  </a:ext>
                </a:extLst>
              </a:tr>
              <a:tr h="748937">
                <a:tc>
                  <a:txBody>
                    <a:bodyPr/>
                    <a:lstStyle/>
                    <a:p>
                      <a:pPr algn="l" fontAlgn="b"/>
                      <a:r>
                        <a:rPr lang="el-GR" sz="1200" b="1" u="none" strike="noStrike" dirty="0">
                          <a:solidFill>
                            <a:schemeClr val="tx2"/>
                          </a:solidFill>
                          <a:effectLst/>
                          <a:latin typeface="Calibri" panose="020F0502020204030204" pitchFamily="34" charset="0"/>
                          <a:cs typeface="Calibri" panose="020F0502020204030204" pitchFamily="34" charset="0"/>
                        </a:rPr>
                        <a:t>RSO4.5. </a:t>
                      </a:r>
                      <a:r>
                        <a:rPr lang="el-GR" sz="1200" u="none" strike="noStrike" dirty="0">
                          <a:solidFill>
                            <a:schemeClr val="tx2"/>
                          </a:solidFill>
                          <a:effectLst/>
                          <a:latin typeface="Calibri" panose="020F0502020204030204" pitchFamily="34" charset="0"/>
                          <a:cs typeface="Calibri" panose="020F0502020204030204" pitchFamily="34" charset="0"/>
                        </a:rPr>
                        <a:t>Εξασφάλιση ισότιμης πρόσβασης στην υγειονομική περίθαλψη και ενίσχυση της ανθεκτικότητας των συστημάτων υγείας, συμπεριλαμβανομένης της πρωτοβάθμιας υγειονομικής περίθαλψης, και προώθηση της μετάβασης από την ιδρυματική φροντίδα στη φροντίδα που βασίζεται σε επίπεδο οικογένειας και τοπικής κοινότητας</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tc>
                  <a:txBody>
                    <a:bodyPr/>
                    <a:lstStyle/>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Ανάπτυξη υποδομών υγείας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Αναβάθμιση και επέκταση εξοπλισμού υγειονομικής περίθαλψης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Ανάπτυξη ευφυούς συστήματος επιδημιολογικής επιτήρησης και παρακολούθησης περιβαλλοντικής υγείας με βάση την επιδημιολογία λυμάτων</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extLst>
                  <a:ext uri="{0D108BD9-81ED-4DB2-BD59-A6C34878D82A}">
                    <a16:rowId xmlns:a16="http://schemas.microsoft.com/office/drawing/2014/main" val="3379149452"/>
                  </a:ext>
                </a:extLst>
              </a:tr>
              <a:tr h="522246">
                <a:tc>
                  <a:txBody>
                    <a:bodyPr/>
                    <a:lstStyle/>
                    <a:p>
                      <a:pPr algn="l" fontAlgn="b"/>
                      <a:r>
                        <a:rPr lang="el-GR" sz="1200" b="1" u="none" strike="noStrike" dirty="0">
                          <a:solidFill>
                            <a:schemeClr val="tx2"/>
                          </a:solidFill>
                          <a:effectLst/>
                          <a:latin typeface="Calibri" panose="020F0502020204030204" pitchFamily="34" charset="0"/>
                          <a:cs typeface="Calibri" panose="020F0502020204030204" pitchFamily="34" charset="0"/>
                        </a:rPr>
                        <a:t>RSO4.6. </a:t>
                      </a:r>
                      <a:r>
                        <a:rPr lang="el-GR" sz="1200" u="none" strike="noStrike" dirty="0">
                          <a:solidFill>
                            <a:schemeClr val="tx2"/>
                          </a:solidFill>
                          <a:effectLst/>
                          <a:latin typeface="Calibri" panose="020F0502020204030204" pitchFamily="34" charset="0"/>
                          <a:cs typeface="Calibri" panose="020F0502020204030204" pitchFamily="34" charset="0"/>
                        </a:rPr>
                        <a:t>Ενίσχυση του ρόλου του πολιτισμού και του βιώσιμου τουρισμού στην οικονομική ανάπτυξη, την κοινωνική ένταξη και την κοινωνική καινοτομία.</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tc>
                  <a:txBody>
                    <a:bodyPr/>
                    <a:lstStyle/>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Προστασία και ανάπτυξη υποδομών και υπηρεσιών (εναλλακτικού) τουρισμού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Προστασία, ανάδειξη και αξιοποίηση πολιτιστικών υποδομών </a:t>
                      </a:r>
                    </a:p>
                    <a:p>
                      <a:pPr marL="171450" indent="-171450" algn="l" fontAlgn="b">
                        <a:spcAft>
                          <a:spcPts val="3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Προστασία, ανάδειξη και αξιοποίηση αξιόλογων χώρων φυσικής κληρονομιάς και ενίσχυση υποδομών προσβασιμότητας σε αυτούς</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140" marR="4140" marT="4140" marB="0" anchor="ctr"/>
                </a:tc>
                <a:extLst>
                  <a:ext uri="{0D108BD9-81ED-4DB2-BD59-A6C34878D82A}">
                    <a16:rowId xmlns:a16="http://schemas.microsoft.com/office/drawing/2014/main" val="1965392882"/>
                  </a:ext>
                </a:extLst>
              </a:tr>
            </a:tbl>
          </a:graphicData>
        </a:graphic>
      </p:graphicFrame>
    </p:spTree>
    <p:extLst>
      <p:ext uri="{BB962C8B-B14F-4D97-AF65-F5344CB8AC3E}">
        <p14:creationId xmlns:p14="http://schemas.microsoft.com/office/powerpoint/2010/main" val="305451625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8F22B8-B2B2-43C5-93A4-0812E38F5429}"/>
              </a:ext>
            </a:extLst>
          </p:cNvPr>
          <p:cNvSpPr>
            <a:spLocks noGrp="1"/>
          </p:cNvSpPr>
          <p:nvPr>
            <p:ph type="title"/>
          </p:nvPr>
        </p:nvSpPr>
        <p:spPr>
          <a:xfrm>
            <a:off x="487680" y="678181"/>
            <a:ext cx="3648891" cy="2552700"/>
          </a:xfrm>
        </p:spPr>
        <p:txBody>
          <a:bodyPr>
            <a:noAutofit/>
          </a:bodyPr>
          <a:lstStyle/>
          <a:p>
            <a:r>
              <a:rPr lang="el-GR" b="1" dirty="0">
                <a:latin typeface="Calibri" panose="020F0502020204030204" pitchFamily="34" charset="0"/>
                <a:cs typeface="Calibri" panose="020F0502020204030204" pitchFamily="34" charset="0"/>
              </a:rPr>
              <a:t>ΠΡΟΤΕΡΑΙΟΤΗΤΑ</a:t>
            </a:r>
            <a:r>
              <a:rPr lang="en-US" b="1" dirty="0">
                <a:latin typeface="Calibri" panose="020F0502020204030204" pitchFamily="34" charset="0"/>
                <a:cs typeface="Calibri" panose="020F0502020204030204" pitchFamily="34" charset="0"/>
              </a:rPr>
              <a:t> 04.02 </a:t>
            </a:r>
            <a:r>
              <a:rPr lang="en-US" b="1" dirty="0">
                <a:solidFill>
                  <a:srgbClr val="C00000"/>
                </a:solidFill>
                <a:latin typeface="Calibri" panose="020F0502020204030204" pitchFamily="34" charset="0"/>
                <a:cs typeface="Calibri" panose="020F0502020204030204" pitchFamily="34" charset="0"/>
              </a:rPr>
              <a:t>(A)</a:t>
            </a:r>
            <a:r>
              <a:rPr lang="en-US" sz="1800" b="1" dirty="0">
                <a:latin typeface="Calibri" panose="020F0502020204030204" pitchFamily="34" charset="0"/>
                <a:cs typeface="Calibri" panose="020F0502020204030204" pitchFamily="34" charset="0"/>
              </a:rPr>
              <a:t/>
            </a:r>
            <a:br>
              <a:rPr lang="en-US" sz="1800" b="1" dirty="0">
                <a:latin typeface="Calibri" panose="020F0502020204030204" pitchFamily="34" charset="0"/>
                <a:cs typeface="Calibri" panose="020F0502020204030204" pitchFamily="34" charset="0"/>
              </a:rPr>
            </a:br>
            <a:r>
              <a:rPr lang="el-GR" sz="1600" dirty="0">
                <a:solidFill>
                  <a:schemeClr val="bg2">
                    <a:lumMod val="10000"/>
                  </a:schemeClr>
                </a:solidFill>
                <a:latin typeface="Calibri" panose="020F0502020204030204" pitchFamily="34" charset="0"/>
                <a:cs typeface="Calibri" panose="020F0502020204030204" pitchFamily="34" charset="0"/>
              </a:rPr>
              <a:t>ΕΝΙΣΧΥΣΗ ΚΟΙΝΩΝΙΚΗΣ ΣΥΝΟΧΗΣ ΜΕΣΑ ΑΠΟ ΤΗΝ ΑΝΑΒΑΘΜΙΣΗ ΜΗΧΑΝΙΣΜΩΝ ΓΙΑ ΤΗ ΣΤΗΡΙΞΗ ΤΟΥ ΑΝΘΡΩΠΙΝΟΥ ΔΥΝΑΜΙΚΟΥ, ΑΠΑΣΧΟΛΗΣΗΣ, ΕΚΠΑΙΔΕΥΣΗΣ, ΥΓΕΙΟΝΟΜΙΚΗΣ ΠΕΡΙΘΑΛΨΗΣ, ΚΟΙΝ</a:t>
            </a:r>
            <a:r>
              <a:rPr lang="en-US" sz="1600" dirty="0">
                <a:solidFill>
                  <a:schemeClr val="bg2">
                    <a:lumMod val="10000"/>
                  </a:schemeClr>
                </a:solidFill>
                <a:latin typeface="Calibri" panose="020F0502020204030204" pitchFamily="34" charset="0"/>
                <a:cs typeface="Calibri" panose="020F0502020204030204" pitchFamily="34" charset="0"/>
              </a:rPr>
              <a:t>/</a:t>
            </a:r>
            <a:r>
              <a:rPr lang="el-GR" sz="1600" dirty="0">
                <a:solidFill>
                  <a:schemeClr val="bg2">
                    <a:lumMod val="10000"/>
                  </a:schemeClr>
                </a:solidFill>
                <a:latin typeface="Calibri" panose="020F0502020204030204" pitchFamily="34" charset="0"/>
                <a:cs typeface="Calibri" panose="020F0502020204030204" pitchFamily="34" charset="0"/>
              </a:rPr>
              <a:t>ΚΗΣ ΕΝΤΑΞΗΣ, ΙΣΟΤΗΤΑΣ ΤΩΝ ΕΥΚΑΙΡΙΩΝ ΚΑΙ ΤΗΝ ΑΝΤΙΜΕΤΩΠΙΣΗ ΚΙΝΔΥΝΩΝ ΦΤΩΧΕΙΑΣ ΚΑΙ ΚΟΙΝΩΝΙΚΟΥ ΑΠΟΚΛΕΙΣΜΟΥ.</a:t>
            </a:r>
          </a:p>
        </p:txBody>
      </p:sp>
      <p:sp>
        <p:nvSpPr>
          <p:cNvPr id="4" name="Text Placeholder 3">
            <a:extLst>
              <a:ext uri="{FF2B5EF4-FFF2-40B4-BE49-F238E27FC236}">
                <a16:creationId xmlns:a16="http://schemas.microsoft.com/office/drawing/2014/main" id="{96D87B65-1BFD-4246-B2CB-805E021BCFE3}"/>
              </a:ext>
            </a:extLst>
          </p:cNvPr>
          <p:cNvSpPr>
            <a:spLocks noGrp="1"/>
          </p:cNvSpPr>
          <p:nvPr>
            <p:ph type="body" sz="half" idx="2"/>
          </p:nvPr>
        </p:nvSpPr>
        <p:spPr>
          <a:xfrm>
            <a:off x="487680" y="3136391"/>
            <a:ext cx="3570514" cy="3218689"/>
          </a:xfrm>
        </p:spPr>
        <p:txBody>
          <a:bodyPr>
            <a:noAutofit/>
          </a:bodyPr>
          <a:lstStyle/>
          <a:p>
            <a:pPr>
              <a:spcBef>
                <a:spcPts val="0"/>
              </a:spcBef>
              <a:spcAft>
                <a:spcPts val="300"/>
              </a:spcAft>
            </a:pPr>
            <a:r>
              <a:rPr lang="el-GR" sz="1000" b="1" dirty="0">
                <a:solidFill>
                  <a:srgbClr val="C00000"/>
                </a:solidFill>
                <a:latin typeface="Calibri" panose="020F0502020204030204" pitchFamily="34" charset="0"/>
                <a:cs typeface="Calibri" panose="020F0502020204030204" pitchFamily="34" charset="0"/>
              </a:rPr>
              <a:t>ESO4.1</a:t>
            </a:r>
            <a:r>
              <a:rPr lang="el-GR" sz="1000" b="1" dirty="0">
                <a:solidFill>
                  <a:srgbClr val="FF0000"/>
                </a:solidFill>
                <a:latin typeface="Calibri" panose="020F0502020204030204" pitchFamily="34" charset="0"/>
                <a:cs typeface="Calibri" panose="020F0502020204030204" pitchFamily="34" charset="0"/>
              </a:rPr>
              <a:t> </a:t>
            </a:r>
            <a:r>
              <a:rPr lang="el-GR" sz="1000" b="1" dirty="0">
                <a:latin typeface="Calibri" panose="020F0502020204030204" pitchFamily="34" charset="0"/>
                <a:cs typeface="Calibri" panose="020F0502020204030204" pitchFamily="34" charset="0"/>
              </a:rPr>
              <a:t>- </a:t>
            </a:r>
            <a:r>
              <a:rPr lang="el-GR" sz="1000" dirty="0">
                <a:latin typeface="Calibri" panose="020F0502020204030204" pitchFamily="34" charset="0"/>
                <a:cs typeface="Calibri" panose="020F0502020204030204" pitchFamily="34" charset="0"/>
              </a:rPr>
              <a:t>Βελτίωση της πρόσβασης στην απασχόληση και μέτρα ενεργοποίησης για όλα τα άτομα που αναζητούν εργασία, συγκεκριμένα, τους νέους</a:t>
            </a:r>
          </a:p>
          <a:p>
            <a:pPr>
              <a:spcBef>
                <a:spcPts val="0"/>
              </a:spcBef>
              <a:spcAft>
                <a:spcPts val="300"/>
              </a:spcAft>
            </a:pPr>
            <a:r>
              <a:rPr lang="el-GR" sz="1000" b="1" dirty="0">
                <a:solidFill>
                  <a:srgbClr val="C00000"/>
                </a:solidFill>
                <a:latin typeface="Calibri" panose="020F0502020204030204" pitchFamily="34" charset="0"/>
                <a:cs typeface="Calibri" panose="020F0502020204030204" pitchFamily="34" charset="0"/>
              </a:rPr>
              <a:t>ESO4.3 </a:t>
            </a:r>
            <a:r>
              <a:rPr lang="el-GR" sz="1000" b="1" dirty="0">
                <a:latin typeface="Calibri" panose="020F0502020204030204" pitchFamily="34" charset="0"/>
                <a:cs typeface="Calibri" panose="020F0502020204030204" pitchFamily="34" charset="0"/>
              </a:rPr>
              <a:t>- </a:t>
            </a:r>
            <a:r>
              <a:rPr lang="el-GR" sz="1000" dirty="0">
                <a:latin typeface="Calibri" panose="020F0502020204030204" pitchFamily="34" charset="0"/>
                <a:cs typeface="Calibri" panose="020F0502020204030204" pitchFamily="34" charset="0"/>
              </a:rPr>
              <a:t>Προώθηση της ισόρροπης συμμετοχής των φύλων στην αγορά εργασίας, ισότιμων συνθηκών εργασίας και καλύτερης ισορροπίας μεταξύ επαγγελματικής και οικογενειακής ζωής, </a:t>
            </a:r>
          </a:p>
          <a:p>
            <a:pPr>
              <a:spcBef>
                <a:spcPts val="0"/>
              </a:spcBef>
              <a:spcAft>
                <a:spcPts val="300"/>
              </a:spcAft>
            </a:pPr>
            <a:r>
              <a:rPr lang="el-GR" sz="1000" b="1" dirty="0">
                <a:solidFill>
                  <a:srgbClr val="C00000"/>
                </a:solidFill>
                <a:latin typeface="Calibri" panose="020F0502020204030204" pitchFamily="34" charset="0"/>
                <a:cs typeface="Calibri" panose="020F0502020204030204" pitchFamily="34" charset="0"/>
              </a:rPr>
              <a:t>ESO4.4 </a:t>
            </a:r>
            <a:r>
              <a:rPr lang="el-GR" sz="1000" b="1" dirty="0">
                <a:solidFill>
                  <a:schemeClr val="bg1"/>
                </a:solidFill>
                <a:latin typeface="Calibri" panose="020F0502020204030204" pitchFamily="34" charset="0"/>
                <a:cs typeface="Calibri" panose="020F0502020204030204" pitchFamily="34" charset="0"/>
              </a:rPr>
              <a:t>-</a:t>
            </a:r>
            <a:r>
              <a:rPr lang="el-GR" sz="1000" b="1" dirty="0">
                <a:latin typeface="Calibri" panose="020F0502020204030204" pitchFamily="34" charset="0"/>
                <a:cs typeface="Calibri" panose="020F0502020204030204" pitchFamily="34" charset="0"/>
              </a:rPr>
              <a:t> </a:t>
            </a:r>
            <a:r>
              <a:rPr lang="el-GR" sz="1000" dirty="0">
                <a:latin typeface="Calibri" panose="020F0502020204030204" pitchFamily="34" charset="0"/>
                <a:cs typeface="Calibri" panose="020F0502020204030204" pitchFamily="34" charset="0"/>
              </a:rPr>
              <a:t>Προώθηση της προσαρμογής των εργαζομένων, των επιχειρήσεων και των επιχειρηματιών στην αλλαγή, της ενεργητικής και υγιούς γήρανσης, </a:t>
            </a:r>
          </a:p>
          <a:p>
            <a:pPr>
              <a:spcBef>
                <a:spcPts val="0"/>
              </a:spcBef>
              <a:spcAft>
                <a:spcPts val="300"/>
              </a:spcAft>
            </a:pPr>
            <a:r>
              <a:rPr lang="el-GR" sz="1000" b="1" dirty="0">
                <a:solidFill>
                  <a:srgbClr val="C00000"/>
                </a:solidFill>
                <a:latin typeface="Calibri" panose="020F0502020204030204" pitchFamily="34" charset="0"/>
                <a:cs typeface="Calibri" panose="020F0502020204030204" pitchFamily="34" charset="0"/>
              </a:rPr>
              <a:t>ESO4.6</a:t>
            </a:r>
            <a:r>
              <a:rPr lang="el-GR" sz="1000" b="1" dirty="0">
                <a:latin typeface="Calibri" panose="020F0502020204030204" pitchFamily="34" charset="0"/>
                <a:cs typeface="Calibri" panose="020F0502020204030204" pitchFamily="34" charset="0"/>
              </a:rPr>
              <a:t> </a:t>
            </a:r>
            <a:r>
              <a:rPr lang="el-GR" sz="1000" dirty="0">
                <a:latin typeface="Calibri" panose="020F0502020204030204" pitchFamily="34" charset="0"/>
                <a:cs typeface="Calibri" panose="020F0502020204030204" pitchFamily="34" charset="0"/>
              </a:rPr>
              <a:t>- Προώθηση της ίσης πρόσβασης σε ποιοτική και χωρίς αποκλεισμούς εκπαίδευση και κατάρτιση και της ολοκλήρωσής τους, ιδίως για τις μειονεκτούσες ομάδες, από την προσχολική εκπαίδευση και φροντίδα έως τη γενική και επαγγελματική εκπαίδευση </a:t>
            </a:r>
            <a:endParaRPr lang="en-US" sz="1000" dirty="0">
              <a:latin typeface="Calibri" panose="020F0502020204030204" pitchFamily="34" charset="0"/>
              <a:cs typeface="Calibri" panose="020F0502020204030204" pitchFamily="34" charset="0"/>
            </a:endParaRPr>
          </a:p>
          <a:p>
            <a:pPr>
              <a:spcBef>
                <a:spcPts val="0"/>
              </a:spcBef>
              <a:spcAft>
                <a:spcPts val="300"/>
              </a:spcAft>
            </a:pPr>
            <a:r>
              <a:rPr lang="el-GR" sz="1000" b="1" dirty="0">
                <a:solidFill>
                  <a:srgbClr val="C00000"/>
                </a:solidFill>
                <a:latin typeface="Calibri" panose="020F0502020204030204" pitchFamily="34" charset="0"/>
                <a:cs typeface="Calibri" panose="020F0502020204030204" pitchFamily="34" charset="0"/>
              </a:rPr>
              <a:t>ESO4.8</a:t>
            </a:r>
            <a:r>
              <a:rPr lang="el-GR" sz="1000" b="1" dirty="0">
                <a:latin typeface="Calibri" panose="020F0502020204030204" pitchFamily="34" charset="0"/>
                <a:cs typeface="Calibri" panose="020F0502020204030204" pitchFamily="34" charset="0"/>
              </a:rPr>
              <a:t> </a:t>
            </a:r>
            <a:r>
              <a:rPr lang="el-GR" sz="1000" dirty="0">
                <a:latin typeface="Calibri" panose="020F0502020204030204" pitchFamily="34" charset="0"/>
                <a:cs typeface="Calibri" panose="020F0502020204030204" pitchFamily="34" charset="0"/>
              </a:rPr>
              <a:t>- Προαγωγή της ενεργητικής ένταξης για προώθηση των ίσων ευκαιριών, της απαγόρευσης των διακρίσεων και της </a:t>
            </a:r>
            <a:r>
              <a:rPr lang="el-GR" sz="1000" dirty="0">
                <a:solidFill>
                  <a:schemeClr val="tx2"/>
                </a:solidFill>
                <a:latin typeface="Calibri" panose="020F0502020204030204" pitchFamily="34" charset="0"/>
                <a:cs typeface="Calibri" panose="020F0502020204030204" pitchFamily="34" charset="0"/>
              </a:rPr>
              <a:t>ενεργού συμμετοχής, καθώς και βελτίωση της </a:t>
            </a:r>
            <a:r>
              <a:rPr lang="el-GR" sz="1000" dirty="0" err="1">
                <a:solidFill>
                  <a:schemeClr val="tx2"/>
                </a:solidFill>
                <a:latin typeface="Calibri" panose="020F0502020204030204" pitchFamily="34" charset="0"/>
                <a:cs typeface="Calibri" panose="020F0502020204030204" pitchFamily="34" charset="0"/>
              </a:rPr>
              <a:t>απασχολησιμότητας</a:t>
            </a:r>
            <a:r>
              <a:rPr lang="el-GR" sz="1000" dirty="0">
                <a:solidFill>
                  <a:schemeClr val="tx2"/>
                </a:solidFill>
                <a:latin typeface="Calibri" panose="020F0502020204030204" pitchFamily="34" charset="0"/>
                <a:cs typeface="Calibri" panose="020F0502020204030204" pitchFamily="34" charset="0"/>
              </a:rPr>
              <a:t>, ειδικότερα των </a:t>
            </a:r>
            <a:r>
              <a:rPr lang="el-GR" sz="1000" dirty="0" err="1">
                <a:solidFill>
                  <a:schemeClr val="tx2"/>
                </a:solidFill>
                <a:latin typeface="Calibri" panose="020F0502020204030204" pitchFamily="34" charset="0"/>
                <a:cs typeface="Calibri" panose="020F0502020204030204" pitchFamily="34" charset="0"/>
              </a:rPr>
              <a:t>μειονεκτουσών</a:t>
            </a:r>
            <a:r>
              <a:rPr lang="el-GR" sz="1000" dirty="0">
                <a:solidFill>
                  <a:schemeClr val="tx2"/>
                </a:solidFill>
                <a:latin typeface="Calibri" panose="020F0502020204030204" pitchFamily="34" charset="0"/>
                <a:cs typeface="Calibri" panose="020F0502020204030204" pitchFamily="34" charset="0"/>
              </a:rPr>
              <a:t> ομάδων</a:t>
            </a:r>
          </a:p>
        </p:txBody>
      </p:sp>
      <p:graphicFrame>
        <p:nvGraphicFramePr>
          <p:cNvPr id="6" name="Chart 5">
            <a:extLst>
              <a:ext uri="{FF2B5EF4-FFF2-40B4-BE49-F238E27FC236}">
                <a16:creationId xmlns:a16="http://schemas.microsoft.com/office/drawing/2014/main" id="{F179CAD5-8A74-43A3-B352-2E195C29CBB7}"/>
              </a:ext>
            </a:extLst>
          </p:cNvPr>
          <p:cNvGraphicFramePr>
            <a:graphicFrameLocks/>
          </p:cNvGraphicFramePr>
          <p:nvPr>
            <p:extLst>
              <p:ext uri="{D42A27DB-BD31-4B8C-83A1-F6EECF244321}">
                <p14:modId xmlns:p14="http://schemas.microsoft.com/office/powerpoint/2010/main" val="2900597218"/>
              </p:ext>
            </p:extLst>
          </p:nvPr>
        </p:nvGraphicFramePr>
        <p:xfrm>
          <a:off x="3988526" y="751004"/>
          <a:ext cx="8090698" cy="4831189"/>
        </p:xfrm>
        <a:graphic>
          <a:graphicData uri="http://schemas.openxmlformats.org/drawingml/2006/chart">
            <c:chart xmlns:c="http://schemas.openxmlformats.org/drawingml/2006/chart" xmlns:r="http://schemas.openxmlformats.org/officeDocument/2006/relationships" r:id="rId3"/>
          </a:graphicData>
        </a:graphic>
      </p:graphicFrame>
      <p:sp>
        <p:nvSpPr>
          <p:cNvPr id="8" name="Rectangle: Rounded Corners 7">
            <a:extLst>
              <a:ext uri="{FF2B5EF4-FFF2-40B4-BE49-F238E27FC236}">
                <a16:creationId xmlns:a16="http://schemas.microsoft.com/office/drawing/2014/main" id="{88EBC5CB-CA73-44A8-A994-AD198DCD50B1}"/>
              </a:ext>
            </a:extLst>
          </p:cNvPr>
          <p:cNvSpPr/>
          <p:nvPr/>
        </p:nvSpPr>
        <p:spPr>
          <a:xfrm>
            <a:off x="8823961" y="842445"/>
            <a:ext cx="2180190" cy="383178"/>
          </a:xfrm>
          <a:prstGeom prst="roundRect">
            <a:avLst/>
          </a:prstGeom>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r>
              <a:rPr lang="el-GR" sz="2400" dirty="0">
                <a:latin typeface="Calibri" panose="020F0502020204030204" pitchFamily="34" charset="0"/>
                <a:cs typeface="Calibri" panose="020F0502020204030204" pitchFamily="34" charset="0"/>
              </a:rPr>
              <a:t>108.094.234</a:t>
            </a:r>
            <a:r>
              <a:rPr lang="en-US" sz="2400" dirty="0">
                <a:latin typeface="Calibri" panose="020F0502020204030204" pitchFamily="34" charset="0"/>
                <a:cs typeface="Calibri" panose="020F0502020204030204" pitchFamily="34" charset="0"/>
              </a:rPr>
              <a:t>  </a:t>
            </a:r>
            <a:r>
              <a:rPr lang="el-GR" sz="2400" dirty="0">
                <a:effectLst/>
                <a:latin typeface="Calibri" panose="020F0502020204030204" pitchFamily="34" charset="0"/>
                <a:ea typeface="Times New Roman" panose="02020603050405020304" pitchFamily="18" charset="0"/>
                <a:cs typeface="Calibri" panose="020F0502020204030204" pitchFamily="34" charset="0"/>
              </a:rPr>
              <a:t>€</a:t>
            </a:r>
          </a:p>
        </p:txBody>
      </p:sp>
    </p:spTree>
    <p:extLst>
      <p:ext uri="{BB962C8B-B14F-4D97-AF65-F5344CB8AC3E}">
        <p14:creationId xmlns:p14="http://schemas.microsoft.com/office/powerpoint/2010/main" val="149575570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a:extLst>
              <a:ext uri="{FF2B5EF4-FFF2-40B4-BE49-F238E27FC236}">
                <a16:creationId xmlns:a16="http://schemas.microsoft.com/office/drawing/2014/main" id="{A6107AD7-92CC-41AF-B4C7-D01E10CA6784}"/>
              </a:ext>
            </a:extLst>
          </p:cNvPr>
          <p:cNvGraphicFramePr>
            <a:graphicFrameLocks noGrp="1"/>
          </p:cNvGraphicFramePr>
          <p:nvPr>
            <p:extLst>
              <p:ext uri="{D42A27DB-BD31-4B8C-83A1-F6EECF244321}">
                <p14:modId xmlns:p14="http://schemas.microsoft.com/office/powerpoint/2010/main" val="3117385932"/>
              </p:ext>
            </p:extLst>
          </p:nvPr>
        </p:nvGraphicFramePr>
        <p:xfrm>
          <a:off x="413657" y="608148"/>
          <a:ext cx="11364685" cy="5514247"/>
        </p:xfrm>
        <a:graphic>
          <a:graphicData uri="http://schemas.openxmlformats.org/drawingml/2006/table">
            <a:tbl>
              <a:tblPr>
                <a:tableStyleId>{22838BEF-8BB2-4498-84A7-C5851F593DF1}</a:tableStyleId>
              </a:tblPr>
              <a:tblGrid>
                <a:gridCol w="5364480">
                  <a:extLst>
                    <a:ext uri="{9D8B030D-6E8A-4147-A177-3AD203B41FA5}">
                      <a16:colId xmlns:a16="http://schemas.microsoft.com/office/drawing/2014/main" val="440938394"/>
                    </a:ext>
                  </a:extLst>
                </a:gridCol>
                <a:gridCol w="6000205">
                  <a:extLst>
                    <a:ext uri="{9D8B030D-6E8A-4147-A177-3AD203B41FA5}">
                      <a16:colId xmlns:a16="http://schemas.microsoft.com/office/drawing/2014/main" val="981322190"/>
                    </a:ext>
                  </a:extLst>
                </a:gridCol>
              </a:tblGrid>
              <a:tr h="315867">
                <a:tc>
                  <a:txBody>
                    <a:bodyPr/>
                    <a:lstStyle/>
                    <a:p>
                      <a:pPr algn="l" fontAlgn="b"/>
                      <a:r>
                        <a:rPr lang="el-GR" sz="15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ΕΙΔΙΚΟΣ ΣΤΟΧΟΣ</a:t>
                      </a:r>
                      <a:endParaRPr lang="el-GR" sz="15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3356" marR="3356" marT="3356" marB="0" anchor="ctr">
                    <a:solidFill>
                      <a:schemeClr val="accent5"/>
                    </a:solidFill>
                  </a:tcPr>
                </a:tc>
                <a:tc>
                  <a:txBody>
                    <a:bodyPr/>
                    <a:lstStyle/>
                    <a:p>
                      <a:pPr algn="l" fontAlgn="b"/>
                      <a:r>
                        <a:rPr lang="el-GR" sz="15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ΔΡΑΣΕΙΣ</a:t>
                      </a:r>
                      <a:endParaRPr lang="el-GR" sz="15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3356" marR="3356" marT="3356" marB="0" anchor="ctr">
                    <a:solidFill>
                      <a:schemeClr val="accent5"/>
                    </a:solidFill>
                  </a:tcPr>
                </a:tc>
                <a:extLst>
                  <a:ext uri="{0D108BD9-81ED-4DB2-BD59-A6C34878D82A}">
                    <a16:rowId xmlns:a16="http://schemas.microsoft.com/office/drawing/2014/main" val="4216913337"/>
                  </a:ext>
                </a:extLst>
              </a:tr>
              <a:tr h="864822">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ESO4.1. </a:t>
                      </a:r>
                      <a:r>
                        <a:rPr lang="el-GR" sz="1300" u="none" strike="noStrike" dirty="0">
                          <a:solidFill>
                            <a:schemeClr val="tx2"/>
                          </a:solidFill>
                          <a:effectLst/>
                          <a:latin typeface="Calibri" panose="020F0502020204030204" pitchFamily="34" charset="0"/>
                          <a:cs typeface="Calibri" panose="020F0502020204030204" pitchFamily="34" charset="0"/>
                        </a:rPr>
                        <a:t>Βελτίωση της πρόσβασης στην απασχόληση και μέτρα ενεργοποίησης για όλα τα άτομα που αναζητούν εργασία, συγκεκριμένα, τους νέους, ιδίως μέσω της υλοποίησης των εγγυήσεων για τη νεολαία, τους μακροχρόνια ανέργους και τις μειονεκτούσες ομάδες στην αγορά εργασίας, και για τα οικονομικώς αδρανή άτομα, καθώς και μέσω της προώθησης της </a:t>
                      </a:r>
                      <a:r>
                        <a:rPr lang="el-GR" sz="1300" u="none" strike="noStrike" dirty="0" err="1">
                          <a:solidFill>
                            <a:schemeClr val="tx2"/>
                          </a:solidFill>
                          <a:effectLst/>
                          <a:latin typeface="Calibri" panose="020F0502020204030204" pitchFamily="34" charset="0"/>
                          <a:cs typeface="Calibri" panose="020F0502020204030204" pitchFamily="34" charset="0"/>
                        </a:rPr>
                        <a:t>αυτοαπασχόλησης</a:t>
                      </a:r>
                      <a:r>
                        <a:rPr lang="el-GR" sz="1300" u="none" strike="noStrike" dirty="0">
                          <a:solidFill>
                            <a:schemeClr val="tx2"/>
                          </a:solidFill>
                          <a:effectLst/>
                          <a:latin typeface="Calibri" panose="020F0502020204030204" pitchFamily="34" charset="0"/>
                          <a:cs typeface="Calibri" panose="020F0502020204030204" pitchFamily="34" charset="0"/>
                        </a:rPr>
                        <a:t> και της κοινωνικής οικονομίας·</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tc>
                  <a:txBody>
                    <a:bodyPr/>
                    <a:lstStyle/>
                    <a:p>
                      <a:pPr marL="171450" indent="-1714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Νέες θέσεις εργασίας (ΝΘΕ) και παρεμφερείς δράσεις. </a:t>
                      </a:r>
                    </a:p>
                    <a:p>
                      <a:pPr marL="171450" indent="-171450" algn="l" fontAlgn="ctr">
                        <a:spcAft>
                          <a:spcPts val="300"/>
                        </a:spcAft>
                        <a:buFont typeface="Wingdings" panose="05000000000000000000" pitchFamily="2" charset="2"/>
                        <a:buChar char="v"/>
                      </a:pPr>
                      <a:r>
                        <a:rPr lang="el-GR" sz="1300" u="none" strike="noStrike" dirty="0" err="1">
                          <a:solidFill>
                            <a:schemeClr val="tx2"/>
                          </a:solidFill>
                          <a:effectLst/>
                          <a:latin typeface="Calibri" panose="020F0502020204030204" pitchFamily="34" charset="0"/>
                          <a:cs typeface="Calibri" panose="020F0502020204030204" pitchFamily="34" charset="0"/>
                        </a:rPr>
                        <a:t>Capacity</a:t>
                      </a:r>
                      <a:r>
                        <a:rPr lang="el-GR" sz="1300" u="none" strike="noStrike" dirty="0">
                          <a:solidFill>
                            <a:schemeClr val="tx2"/>
                          </a:solidFill>
                          <a:effectLst/>
                          <a:latin typeface="Calibri" panose="020F0502020204030204" pitchFamily="34" charset="0"/>
                          <a:cs typeface="Calibri" panose="020F0502020204030204" pitchFamily="34" charset="0"/>
                        </a:rPr>
                        <a:t> </a:t>
                      </a:r>
                      <a:r>
                        <a:rPr lang="el-GR" sz="1300" u="none" strike="noStrike" dirty="0" err="1">
                          <a:solidFill>
                            <a:schemeClr val="tx2"/>
                          </a:solidFill>
                          <a:effectLst/>
                          <a:latin typeface="Calibri" panose="020F0502020204030204" pitchFamily="34" charset="0"/>
                          <a:cs typeface="Calibri" panose="020F0502020204030204" pitchFamily="34" charset="0"/>
                        </a:rPr>
                        <a:t>building</a:t>
                      </a:r>
                      <a:r>
                        <a:rPr lang="el-GR" sz="1300" u="none" strike="noStrike" dirty="0">
                          <a:solidFill>
                            <a:schemeClr val="tx2"/>
                          </a:solidFill>
                          <a:effectLst/>
                          <a:latin typeface="Calibri" panose="020F0502020204030204" pitchFamily="34" charset="0"/>
                          <a:cs typeface="Calibri" panose="020F0502020204030204" pitchFamily="34" charset="0"/>
                        </a:rPr>
                        <a:t> για φορείς σχετικούς με την ένταξη στην αγορά εργασίας </a:t>
                      </a:r>
                    </a:p>
                    <a:p>
                      <a:pPr marL="171450" indent="-1714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Δράσεις προώθησης στην απασχόληση για ανέργους και μακροχρόνια ανέργους  ΝΕΕ και παρεμφερείς δράσεις </a:t>
                      </a:r>
                    </a:p>
                    <a:p>
                      <a:pPr marL="171450" indent="-1714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Δράση ενίσχυσης/επιχορήγησης κοινωνικών επιχειρήσεων (ΚΑΛΟ) </a:t>
                      </a:r>
                    </a:p>
                    <a:p>
                      <a:pPr marL="171450" indent="-1714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Μηχανισμός Διάγνωσης Αγοράς Εργασίας</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extLst>
                  <a:ext uri="{0D108BD9-81ED-4DB2-BD59-A6C34878D82A}">
                    <a16:rowId xmlns:a16="http://schemas.microsoft.com/office/drawing/2014/main" val="2897870151"/>
                  </a:ext>
                </a:extLst>
              </a:tr>
              <a:tr h="618689">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ESO4.3. </a:t>
                      </a:r>
                      <a:r>
                        <a:rPr lang="el-GR" sz="1300" u="none" strike="noStrike" dirty="0">
                          <a:solidFill>
                            <a:schemeClr val="tx2"/>
                          </a:solidFill>
                          <a:effectLst/>
                          <a:latin typeface="Calibri" panose="020F0502020204030204" pitchFamily="34" charset="0"/>
                          <a:cs typeface="Calibri" panose="020F0502020204030204" pitchFamily="34" charset="0"/>
                        </a:rPr>
                        <a:t>Προώθηση της ισόρροπης συμμετοχής των φύλων στην αγορά εργασίας, ισότιμων συνθηκών εργασίας και καλύτερης ισορροπίας μεταξύ επαγγελματικής και οικογενειακής ζωής, μεταξύ άλλων μέσω της πρόσβασης σε οικονομικά προσιτή φροντίδα παιδιών και εξαρτώμενων ατόμων.</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tc>
                  <a:txBody>
                    <a:bodyPr/>
                    <a:lstStyle/>
                    <a:p>
                      <a:pPr marL="285750" indent="-2857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Δράσεις ενδυνάμωσης γυναικών με στόχο την καταπολέμηση των πολλαπλών διακρίσεων και την ενίσχυση της ενεργούς συμμετοχής τους στην αγορά εργασίας</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extLst>
                  <a:ext uri="{0D108BD9-81ED-4DB2-BD59-A6C34878D82A}">
                    <a16:rowId xmlns:a16="http://schemas.microsoft.com/office/drawing/2014/main" val="2447652278"/>
                  </a:ext>
                </a:extLst>
              </a:tr>
              <a:tr h="557156">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ESO4.4. </a:t>
                      </a:r>
                      <a:r>
                        <a:rPr lang="el-GR" sz="1300" u="none" strike="noStrike" dirty="0">
                          <a:solidFill>
                            <a:schemeClr val="tx2"/>
                          </a:solidFill>
                          <a:effectLst/>
                          <a:latin typeface="Calibri" panose="020F0502020204030204" pitchFamily="34" charset="0"/>
                          <a:cs typeface="Calibri" panose="020F0502020204030204" pitchFamily="34" charset="0"/>
                        </a:rPr>
                        <a:t>Προώθηση της προσαρμογής των εργαζομένων, των επιχειρήσεων και των επιχειρηματιών στην αλλαγή, της ενεργητικής και υγιούς γήρανσης, καθώς και ενός υγιούς και καλά προσαρμοσμένου περιβάλλοντος εργασίας που αντιμετωπίζει τους κινδύνους για την υγεία.</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tc>
                  <a:txBody>
                    <a:bodyPr/>
                    <a:lstStyle/>
                    <a:p>
                      <a:pPr marL="285750" indent="-2857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Δράσεις συμβουλευτικής – κατάρτισης – πιστοποίησης</a:t>
                      </a:r>
                    </a:p>
                    <a:p>
                      <a:pPr marL="285750" indent="-2857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Δράσεις για την αύξηση της ανθεκτικότητας του εργασιακού περιβάλλοντος απέναντι σε κινδύνους για την υγεία </a:t>
                      </a:r>
                    </a:p>
                    <a:p>
                      <a:pPr marL="285750" indent="-2857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Υπηρεσίες υποστήριξης της ενεργού και υγιούς γήρανση</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extLst>
                  <a:ext uri="{0D108BD9-81ED-4DB2-BD59-A6C34878D82A}">
                    <a16:rowId xmlns:a16="http://schemas.microsoft.com/office/drawing/2014/main" val="3171560631"/>
                  </a:ext>
                </a:extLst>
              </a:tr>
              <a:tr h="1049421">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ESO4.6. </a:t>
                      </a:r>
                      <a:r>
                        <a:rPr lang="el-GR" sz="1300" u="none" strike="noStrike" dirty="0">
                          <a:solidFill>
                            <a:schemeClr val="tx2"/>
                          </a:solidFill>
                          <a:effectLst/>
                          <a:latin typeface="Calibri" panose="020F0502020204030204" pitchFamily="34" charset="0"/>
                          <a:cs typeface="Calibri" panose="020F0502020204030204" pitchFamily="34" charset="0"/>
                        </a:rPr>
                        <a:t>Προώθηση της ίσης πρόσβασης σε ποιοτική και χωρίς αποκλεισμούς εκπαίδευση και κατάρτιση και της ολοκλήρωσής τους, ιδίως για τις μειονεκτούσες ομάδες, από την προσχολική εκπαίδευση και φροντίδα έως τη γενική και επαγγελματική εκπαίδευση και κατάρτιση, έως την τριτοβάθμια εκπαίδευση, καθώς και την εκπαίδευση και επιμόρφωση ενηλίκων, συμπεριλαμβανομένης της διευκόλυνσης της μαθησιακής κινητικότητας για όλους και της προσβασιμότητας των ατόμων με αναπηρίες.</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tc>
                  <a:txBody>
                    <a:bodyPr/>
                    <a:lstStyle/>
                    <a:p>
                      <a:pPr marL="285750" indent="-2857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Πρόγραμμα ανάπτυξης και ενδυνάμωσης διεπιστημονικών συμβουλευτικών και υποστηρικτικών δομών και μαθησιακής υποστήριξης/συνεκπαίδευσης μαθητών/τριών με αναπηρία ή/και ειδικές εκπαιδευτικές ανάγκες για την ισότιμη πρόσβαση και συμπερίληψη στην εκπαίδευση </a:t>
                      </a:r>
                    </a:p>
                    <a:p>
                      <a:pPr marL="285750" indent="-2857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Κέντρα Δημιουργικής Απασχόλησης Παιδιών - ΚΔΑΠ STEM</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extLst>
                  <a:ext uri="{0D108BD9-81ED-4DB2-BD59-A6C34878D82A}">
                    <a16:rowId xmlns:a16="http://schemas.microsoft.com/office/drawing/2014/main" val="3416369102"/>
                  </a:ext>
                </a:extLst>
              </a:tr>
              <a:tr h="495622">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ESO4.8. </a:t>
                      </a:r>
                      <a:r>
                        <a:rPr lang="el-GR" sz="1300" u="none" strike="noStrike" dirty="0">
                          <a:solidFill>
                            <a:schemeClr val="tx2"/>
                          </a:solidFill>
                          <a:effectLst/>
                          <a:latin typeface="Calibri" panose="020F0502020204030204" pitchFamily="34" charset="0"/>
                          <a:cs typeface="Calibri" panose="020F0502020204030204" pitchFamily="34" charset="0"/>
                        </a:rPr>
                        <a:t>Προαγωγή της ενεργητικής ένταξης για προώθηση των ίσων ευκαιριών, της απαγόρευσης των διακρίσεων και της ενεργού συμμετοχής, καθώς και βελτίωση της </a:t>
                      </a:r>
                      <a:r>
                        <a:rPr lang="el-GR" sz="1300" u="none" strike="noStrike" dirty="0" err="1">
                          <a:solidFill>
                            <a:schemeClr val="tx2"/>
                          </a:solidFill>
                          <a:effectLst/>
                          <a:latin typeface="Calibri" panose="020F0502020204030204" pitchFamily="34" charset="0"/>
                          <a:cs typeface="Calibri" panose="020F0502020204030204" pitchFamily="34" charset="0"/>
                        </a:rPr>
                        <a:t>απασχολησιμότητας</a:t>
                      </a:r>
                      <a:r>
                        <a:rPr lang="el-GR" sz="1300" u="none" strike="noStrike" dirty="0">
                          <a:solidFill>
                            <a:schemeClr val="tx2"/>
                          </a:solidFill>
                          <a:effectLst/>
                          <a:latin typeface="Calibri" panose="020F0502020204030204" pitchFamily="34" charset="0"/>
                          <a:cs typeface="Calibri" panose="020F0502020204030204" pitchFamily="34" charset="0"/>
                        </a:rPr>
                        <a:t>, ειδικότερα των </a:t>
                      </a:r>
                      <a:r>
                        <a:rPr lang="el-GR" sz="1300" u="none" strike="noStrike" dirty="0" err="1">
                          <a:solidFill>
                            <a:schemeClr val="tx2"/>
                          </a:solidFill>
                          <a:effectLst/>
                          <a:latin typeface="Calibri" panose="020F0502020204030204" pitchFamily="34" charset="0"/>
                          <a:cs typeface="Calibri" panose="020F0502020204030204" pitchFamily="34" charset="0"/>
                        </a:rPr>
                        <a:t>μειονεκτουσών</a:t>
                      </a:r>
                      <a:r>
                        <a:rPr lang="el-GR" sz="1300" u="none" strike="noStrike" dirty="0">
                          <a:solidFill>
                            <a:schemeClr val="tx2"/>
                          </a:solidFill>
                          <a:effectLst/>
                          <a:latin typeface="Calibri" panose="020F0502020204030204" pitchFamily="34" charset="0"/>
                          <a:cs typeface="Calibri" panose="020F0502020204030204" pitchFamily="34" charset="0"/>
                        </a:rPr>
                        <a:t> ομάδων.</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tc>
                  <a:txBody>
                    <a:bodyPr/>
                    <a:lstStyle/>
                    <a:p>
                      <a:pPr marL="285750" indent="-285750" algn="l" fontAlgn="ctr">
                        <a:spcAft>
                          <a:spcPts val="300"/>
                        </a:spcAft>
                        <a:buFont typeface="Wingdings" panose="05000000000000000000" pitchFamily="2" charset="2"/>
                        <a:buChar char="v"/>
                      </a:pPr>
                      <a:r>
                        <a:rPr lang="el-GR" sz="1300" u="none" strike="noStrike" dirty="0" err="1">
                          <a:solidFill>
                            <a:schemeClr val="tx2"/>
                          </a:solidFill>
                          <a:effectLst/>
                          <a:latin typeface="Calibri" panose="020F0502020204030204" pitchFamily="34" charset="0"/>
                          <a:cs typeface="Calibri" panose="020F0502020204030204" pitchFamily="34" charset="0"/>
                        </a:rPr>
                        <a:t>Capacity</a:t>
                      </a:r>
                      <a:r>
                        <a:rPr lang="el-GR" sz="1300" u="none" strike="noStrike" dirty="0">
                          <a:solidFill>
                            <a:schemeClr val="tx2"/>
                          </a:solidFill>
                          <a:effectLst/>
                          <a:latin typeface="Calibri" panose="020F0502020204030204" pitchFamily="34" charset="0"/>
                          <a:cs typeface="Calibri" panose="020F0502020204030204" pitchFamily="34" charset="0"/>
                        </a:rPr>
                        <a:t> </a:t>
                      </a:r>
                      <a:r>
                        <a:rPr lang="el-GR" sz="1300" u="none" strike="noStrike" dirty="0" err="1">
                          <a:solidFill>
                            <a:schemeClr val="tx2"/>
                          </a:solidFill>
                          <a:effectLst/>
                          <a:latin typeface="Calibri" panose="020F0502020204030204" pitchFamily="34" charset="0"/>
                          <a:cs typeface="Calibri" panose="020F0502020204030204" pitchFamily="34" charset="0"/>
                        </a:rPr>
                        <a:t>building</a:t>
                      </a:r>
                      <a:r>
                        <a:rPr lang="el-GR" sz="1300" u="none" strike="noStrike" dirty="0">
                          <a:solidFill>
                            <a:schemeClr val="tx2"/>
                          </a:solidFill>
                          <a:effectLst/>
                          <a:latin typeface="Calibri" panose="020F0502020204030204" pitchFamily="34" charset="0"/>
                          <a:cs typeface="Calibri" panose="020F0502020204030204" pitchFamily="34" charset="0"/>
                        </a:rPr>
                        <a:t> για φορείς σχετικούς με την κοινωνική ένταξη </a:t>
                      </a:r>
                    </a:p>
                    <a:p>
                      <a:pPr marL="285750" indent="-285750" algn="l" fontAlgn="ctr">
                        <a:spcAft>
                          <a:spcPts val="3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Δράσεις για την συμμετοχή </a:t>
                      </a:r>
                      <a:r>
                        <a:rPr lang="el-GR" sz="1300" u="none" strike="noStrike" dirty="0" err="1">
                          <a:solidFill>
                            <a:schemeClr val="tx2"/>
                          </a:solidFill>
                          <a:effectLst/>
                          <a:latin typeface="Calibri" panose="020F0502020204030204" pitchFamily="34" charset="0"/>
                          <a:cs typeface="Calibri" panose="020F0502020204030204" pitchFamily="34" charset="0"/>
                        </a:rPr>
                        <a:t>ΑμεΑ</a:t>
                      </a:r>
                      <a:r>
                        <a:rPr lang="el-GR" sz="1300" u="none" strike="noStrike" dirty="0">
                          <a:solidFill>
                            <a:schemeClr val="tx2"/>
                          </a:solidFill>
                          <a:effectLst/>
                          <a:latin typeface="Calibri" panose="020F0502020204030204" pitchFamily="34" charset="0"/>
                          <a:cs typeface="Calibri" panose="020F0502020204030204" pitchFamily="34" charset="0"/>
                        </a:rPr>
                        <a:t>, Ηλικιωμένων στον αθλητισμό, τον πολιτισμό και την ενεργή κοινωνική ζωή χωρίς αποκλεισμούς</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3356" marR="3356" marT="3356" marB="0" anchor="ctr"/>
                </a:tc>
                <a:extLst>
                  <a:ext uri="{0D108BD9-81ED-4DB2-BD59-A6C34878D82A}">
                    <a16:rowId xmlns:a16="http://schemas.microsoft.com/office/drawing/2014/main" val="2250692990"/>
                  </a:ext>
                </a:extLst>
              </a:tr>
            </a:tbl>
          </a:graphicData>
        </a:graphic>
      </p:graphicFrame>
    </p:spTree>
    <p:extLst>
      <p:ext uri="{BB962C8B-B14F-4D97-AF65-F5344CB8AC3E}">
        <p14:creationId xmlns:p14="http://schemas.microsoft.com/office/powerpoint/2010/main" val="1066080874"/>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8F22B8-B2B2-43C5-93A4-0812E38F5429}"/>
              </a:ext>
            </a:extLst>
          </p:cNvPr>
          <p:cNvSpPr>
            <a:spLocks noGrp="1"/>
          </p:cNvSpPr>
          <p:nvPr>
            <p:ph type="title"/>
          </p:nvPr>
        </p:nvSpPr>
        <p:spPr>
          <a:xfrm>
            <a:off x="487680" y="686890"/>
            <a:ext cx="3648891" cy="2552700"/>
          </a:xfrm>
        </p:spPr>
        <p:txBody>
          <a:bodyPr>
            <a:noAutofit/>
          </a:bodyPr>
          <a:lstStyle/>
          <a:p>
            <a:r>
              <a:rPr lang="el-GR" b="1" dirty="0">
                <a:latin typeface="Calibri" panose="020F0502020204030204" pitchFamily="34" charset="0"/>
                <a:cs typeface="Calibri" panose="020F0502020204030204" pitchFamily="34" charset="0"/>
              </a:rPr>
              <a:t>ΠΡΟΤΕΡΑΙΟΤΗΤΑ</a:t>
            </a:r>
            <a:r>
              <a:rPr lang="en-US" b="1" dirty="0">
                <a:latin typeface="Calibri" panose="020F0502020204030204" pitchFamily="34" charset="0"/>
                <a:cs typeface="Calibri" panose="020F0502020204030204" pitchFamily="34" charset="0"/>
              </a:rPr>
              <a:t> 04.02 </a:t>
            </a:r>
            <a:r>
              <a:rPr lang="en-US" b="1" dirty="0">
                <a:solidFill>
                  <a:srgbClr val="C00000"/>
                </a:solidFill>
                <a:latin typeface="Calibri" panose="020F0502020204030204" pitchFamily="34" charset="0"/>
                <a:cs typeface="Calibri" panose="020F0502020204030204" pitchFamily="34" charset="0"/>
              </a:rPr>
              <a:t>(B)</a:t>
            </a:r>
            <a:r>
              <a:rPr lang="en-US" sz="1800" b="1" dirty="0">
                <a:latin typeface="Calibri" panose="020F0502020204030204" pitchFamily="34" charset="0"/>
                <a:cs typeface="Calibri" panose="020F0502020204030204" pitchFamily="34" charset="0"/>
              </a:rPr>
              <a:t/>
            </a:r>
            <a:br>
              <a:rPr lang="en-US" sz="1800" b="1" dirty="0">
                <a:latin typeface="Calibri" panose="020F0502020204030204" pitchFamily="34" charset="0"/>
                <a:cs typeface="Calibri" panose="020F0502020204030204" pitchFamily="34" charset="0"/>
              </a:rPr>
            </a:br>
            <a:r>
              <a:rPr lang="el-GR" sz="1600" dirty="0">
                <a:solidFill>
                  <a:schemeClr val="bg2">
                    <a:lumMod val="10000"/>
                  </a:schemeClr>
                </a:solidFill>
                <a:latin typeface="Calibri" panose="020F0502020204030204" pitchFamily="34" charset="0"/>
                <a:cs typeface="Calibri" panose="020F0502020204030204" pitchFamily="34" charset="0"/>
              </a:rPr>
              <a:t>ΕΝΙΣΧΥΣΗ ΚΟΙΝΩΝΙΚΗΣ ΣΥΝΟΧΗΣ ΜΕΣΑ ΑΠΟ ΤΗΝ ΑΝΑΒΑΘΜΙΣΗ ΜΗΧΑΝΙΣΜΩΝ ΓΙΑ ΤΗ ΣΤΗΡΙΞΗ ΤΟΥ ΑΝΘΡΩΠΙΝΟΥ ΔΥΝΑΜΙΚΟΥ, ΑΠΑΣΧΟΛΗΣΗΣ, ΕΚΠΑΙΔΕΥΣΗΣ, ΥΓΕΙΟΝΟΜΙΚΗΣ ΠΕΡΙΘΑΛΨΗΣ, ΚΟΙΝ</a:t>
            </a:r>
            <a:r>
              <a:rPr lang="en-US" sz="1600" dirty="0">
                <a:solidFill>
                  <a:schemeClr val="bg2">
                    <a:lumMod val="10000"/>
                  </a:schemeClr>
                </a:solidFill>
                <a:latin typeface="Calibri" panose="020F0502020204030204" pitchFamily="34" charset="0"/>
                <a:cs typeface="Calibri" panose="020F0502020204030204" pitchFamily="34" charset="0"/>
              </a:rPr>
              <a:t>/</a:t>
            </a:r>
            <a:r>
              <a:rPr lang="el-GR" sz="1600" dirty="0">
                <a:solidFill>
                  <a:schemeClr val="bg2">
                    <a:lumMod val="10000"/>
                  </a:schemeClr>
                </a:solidFill>
                <a:latin typeface="Calibri" panose="020F0502020204030204" pitchFamily="34" charset="0"/>
                <a:cs typeface="Calibri" panose="020F0502020204030204" pitchFamily="34" charset="0"/>
              </a:rPr>
              <a:t>ΚΗΣ ΕΝΤΑΞΗΣ, ΙΣΟΤΗΤΑΣ ΤΩΝ ΕΥΚΑΙΡΙΩΝ ΚΑΙ ΤΗΝ ΑΝΤΙΜΕΤΩΠΙΣΗ ΚΙΝΔΥΝΩΝ ΦΤΩΧΕΙΑΣ ΚΑΙ ΚΟΙΝΩΝΙΚΟΥ ΑΠΟΚΛΕΙΣΜΟΥ.</a:t>
            </a:r>
          </a:p>
        </p:txBody>
      </p:sp>
      <p:sp>
        <p:nvSpPr>
          <p:cNvPr id="4" name="Text Placeholder 3">
            <a:extLst>
              <a:ext uri="{FF2B5EF4-FFF2-40B4-BE49-F238E27FC236}">
                <a16:creationId xmlns:a16="http://schemas.microsoft.com/office/drawing/2014/main" id="{96D87B65-1BFD-4246-B2CB-805E021BCFE3}"/>
              </a:ext>
            </a:extLst>
          </p:cNvPr>
          <p:cNvSpPr>
            <a:spLocks noGrp="1"/>
          </p:cNvSpPr>
          <p:nvPr>
            <p:ph type="body" sz="half" idx="2"/>
          </p:nvPr>
        </p:nvSpPr>
        <p:spPr>
          <a:xfrm>
            <a:off x="487680" y="3154680"/>
            <a:ext cx="3570514" cy="2880360"/>
          </a:xfrm>
        </p:spPr>
        <p:txBody>
          <a:bodyPr>
            <a:noAutofit/>
          </a:bodyPr>
          <a:lstStyle/>
          <a:p>
            <a:pPr>
              <a:spcBef>
                <a:spcPts val="0"/>
              </a:spcBef>
            </a:pPr>
            <a:r>
              <a:rPr lang="el-GR" sz="1000" b="1" dirty="0">
                <a:solidFill>
                  <a:srgbClr val="C00000"/>
                </a:solidFill>
                <a:latin typeface="Calibri" panose="020F0502020204030204" pitchFamily="34" charset="0"/>
                <a:cs typeface="Calibri" panose="020F0502020204030204" pitchFamily="34" charset="0"/>
              </a:rPr>
              <a:t>ESO4.9</a:t>
            </a:r>
            <a:r>
              <a:rPr lang="el-GR" sz="1000" dirty="0">
                <a:solidFill>
                  <a:schemeClr val="bg1"/>
                </a:solidFill>
                <a:latin typeface="Calibri" panose="020F0502020204030204" pitchFamily="34" charset="0"/>
                <a:cs typeface="Calibri" panose="020F0502020204030204" pitchFamily="34" charset="0"/>
              </a:rPr>
              <a:t> - Προώθηση της κοινωνικοοικονομικής ένταξης υπηκόων τρίτων χωρών, συμπεριλαμβανομένων των μεταναστών </a:t>
            </a:r>
          </a:p>
          <a:p>
            <a:pPr>
              <a:spcBef>
                <a:spcPts val="0"/>
              </a:spcBef>
            </a:pPr>
            <a:r>
              <a:rPr lang="el-GR" sz="1000" b="1" dirty="0">
                <a:solidFill>
                  <a:srgbClr val="C00000"/>
                </a:solidFill>
                <a:latin typeface="Calibri" panose="020F0502020204030204" pitchFamily="34" charset="0"/>
                <a:cs typeface="Calibri" panose="020F0502020204030204" pitchFamily="34" charset="0"/>
              </a:rPr>
              <a:t>ESO4.10</a:t>
            </a:r>
            <a:r>
              <a:rPr lang="el-GR" sz="1000" dirty="0">
                <a:solidFill>
                  <a:schemeClr val="bg1"/>
                </a:solidFill>
                <a:latin typeface="Calibri" panose="020F0502020204030204" pitchFamily="34" charset="0"/>
                <a:cs typeface="Calibri" panose="020F0502020204030204" pitchFamily="34" charset="0"/>
              </a:rPr>
              <a:t> - Προώθηση της κοινωνικοοικονομικής ένταξης των περιθωριοποιημένων κοινοτήτων, όπως οι </a:t>
            </a:r>
            <a:r>
              <a:rPr lang="el-GR" sz="1000" dirty="0" err="1">
                <a:solidFill>
                  <a:schemeClr val="bg1"/>
                </a:solidFill>
                <a:latin typeface="Calibri" panose="020F0502020204030204" pitchFamily="34" charset="0"/>
                <a:cs typeface="Calibri" panose="020F0502020204030204" pitchFamily="34" charset="0"/>
              </a:rPr>
              <a:t>Ρομά</a:t>
            </a:r>
            <a:endParaRPr lang="el-GR" sz="1000" dirty="0">
              <a:solidFill>
                <a:schemeClr val="bg1"/>
              </a:solidFill>
              <a:latin typeface="Calibri" panose="020F0502020204030204" pitchFamily="34" charset="0"/>
              <a:cs typeface="Calibri" panose="020F0502020204030204" pitchFamily="34" charset="0"/>
            </a:endParaRPr>
          </a:p>
          <a:p>
            <a:pPr>
              <a:spcBef>
                <a:spcPts val="0"/>
              </a:spcBef>
            </a:pPr>
            <a:r>
              <a:rPr lang="el-GR" sz="1000" b="1" dirty="0">
                <a:solidFill>
                  <a:srgbClr val="C00000"/>
                </a:solidFill>
                <a:latin typeface="Calibri" panose="020F0502020204030204" pitchFamily="34" charset="0"/>
                <a:cs typeface="Calibri" panose="020F0502020204030204" pitchFamily="34" charset="0"/>
              </a:rPr>
              <a:t>ESO4.11</a:t>
            </a:r>
            <a:r>
              <a:rPr lang="el-GR" sz="1000" dirty="0">
                <a:solidFill>
                  <a:schemeClr val="bg1"/>
                </a:solidFill>
                <a:latin typeface="Calibri" panose="020F0502020204030204" pitchFamily="34" charset="0"/>
                <a:cs typeface="Calibri" panose="020F0502020204030204" pitchFamily="34" charset="0"/>
              </a:rPr>
              <a:t> - Ενίσχυση της ισότιμης και έγκαιρης πρόσβασης σε ποιοτικές, βιώσιμες και οικονομικά προσιτές υπηρεσίες, συμπεριλαμβανομένων υπηρεσιών που προάγουν την πρόσβαση σε στέγαση και φροντίδα με επίκεντρο τον άνθρωπο, συμπεριλαμβανομένης της υγειονομικής περίθαλψης· εκσυγχρονισμός των συστημάτων κοινωνικής προστασίας, συμπεριλαμβανομένης της προώθησης της πρόσβασης στην κοινωνική προστασία, </a:t>
            </a:r>
            <a:endParaRPr lang="en-US" sz="1000" dirty="0">
              <a:solidFill>
                <a:schemeClr val="bg1"/>
              </a:solidFill>
              <a:latin typeface="Calibri" panose="020F0502020204030204" pitchFamily="34" charset="0"/>
              <a:cs typeface="Calibri" panose="020F0502020204030204" pitchFamily="34" charset="0"/>
            </a:endParaRPr>
          </a:p>
          <a:p>
            <a:pPr>
              <a:spcBef>
                <a:spcPts val="0"/>
              </a:spcBef>
            </a:pPr>
            <a:r>
              <a:rPr lang="el-GR" sz="1000" b="1" dirty="0">
                <a:solidFill>
                  <a:srgbClr val="C00000"/>
                </a:solidFill>
                <a:latin typeface="Calibri" panose="020F0502020204030204" pitchFamily="34" charset="0"/>
                <a:cs typeface="Calibri" panose="020F0502020204030204" pitchFamily="34" charset="0"/>
              </a:rPr>
              <a:t>ESO4.12</a:t>
            </a:r>
            <a:r>
              <a:rPr lang="el-GR" sz="1000" dirty="0">
                <a:solidFill>
                  <a:schemeClr val="bg1"/>
                </a:solidFill>
                <a:latin typeface="Calibri" panose="020F0502020204030204" pitchFamily="34" charset="0"/>
                <a:cs typeface="Calibri" panose="020F0502020204030204" pitchFamily="34" charset="0"/>
              </a:rPr>
              <a:t>. Προώθηση της κοινωνικής ένταξης των ατόμων που αντιμετωπίζουν κίνδυνο φτώχειας ή κοινωνικού αποκλεισμού, συμπεριλαμβανομένων των απόρων και των παιδιών</a:t>
            </a:r>
          </a:p>
        </p:txBody>
      </p:sp>
      <p:graphicFrame>
        <p:nvGraphicFramePr>
          <p:cNvPr id="7" name="Chart 6">
            <a:extLst>
              <a:ext uri="{FF2B5EF4-FFF2-40B4-BE49-F238E27FC236}">
                <a16:creationId xmlns:a16="http://schemas.microsoft.com/office/drawing/2014/main" id="{68C8E951-7AE8-440A-BC62-4FC79BE262A2}"/>
              </a:ext>
            </a:extLst>
          </p:cNvPr>
          <p:cNvGraphicFramePr>
            <a:graphicFrameLocks/>
          </p:cNvGraphicFramePr>
          <p:nvPr>
            <p:extLst>
              <p:ext uri="{D42A27DB-BD31-4B8C-83A1-F6EECF244321}">
                <p14:modId xmlns:p14="http://schemas.microsoft.com/office/powerpoint/2010/main" val="3291893073"/>
              </p:ext>
            </p:extLst>
          </p:nvPr>
        </p:nvGraphicFramePr>
        <p:xfrm>
          <a:off x="4058194" y="678181"/>
          <a:ext cx="7394013" cy="4945379"/>
        </p:xfrm>
        <a:graphic>
          <a:graphicData uri="http://schemas.openxmlformats.org/drawingml/2006/chart">
            <c:chart xmlns:c="http://schemas.openxmlformats.org/drawingml/2006/chart" xmlns:r="http://schemas.openxmlformats.org/officeDocument/2006/relationships" r:id="rId3"/>
          </a:graphicData>
        </a:graphic>
      </p:graphicFrame>
      <p:sp>
        <p:nvSpPr>
          <p:cNvPr id="8" name="Rectangle: Rounded Corners 7">
            <a:extLst>
              <a:ext uri="{FF2B5EF4-FFF2-40B4-BE49-F238E27FC236}">
                <a16:creationId xmlns:a16="http://schemas.microsoft.com/office/drawing/2014/main" id="{88EBC5CB-CA73-44A8-A994-AD198DCD50B1}"/>
              </a:ext>
            </a:extLst>
          </p:cNvPr>
          <p:cNvSpPr/>
          <p:nvPr/>
        </p:nvSpPr>
        <p:spPr>
          <a:xfrm>
            <a:off x="9052561" y="851262"/>
            <a:ext cx="2180190" cy="383178"/>
          </a:xfrm>
          <a:prstGeom prst="roundRect">
            <a:avLst/>
          </a:prstGeom>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r>
              <a:rPr lang="el-GR" sz="2400" dirty="0">
                <a:latin typeface="Calibri" panose="020F0502020204030204" pitchFamily="34" charset="0"/>
                <a:cs typeface="Calibri" panose="020F0502020204030204" pitchFamily="34" charset="0"/>
              </a:rPr>
              <a:t>108.094.234</a:t>
            </a:r>
            <a:r>
              <a:rPr lang="en-US" sz="2400" dirty="0">
                <a:latin typeface="Calibri" panose="020F0502020204030204" pitchFamily="34" charset="0"/>
                <a:cs typeface="Calibri" panose="020F0502020204030204" pitchFamily="34" charset="0"/>
              </a:rPr>
              <a:t>  </a:t>
            </a:r>
            <a:r>
              <a:rPr lang="el-GR" sz="2400" dirty="0">
                <a:effectLst/>
                <a:latin typeface="Calibri" panose="020F0502020204030204" pitchFamily="34" charset="0"/>
                <a:ea typeface="Times New Roman" panose="02020603050405020304" pitchFamily="18" charset="0"/>
                <a:cs typeface="Calibri" panose="020F0502020204030204" pitchFamily="34" charset="0"/>
              </a:rPr>
              <a:t>€</a:t>
            </a:r>
          </a:p>
        </p:txBody>
      </p:sp>
    </p:spTree>
    <p:extLst>
      <p:ext uri="{BB962C8B-B14F-4D97-AF65-F5344CB8AC3E}">
        <p14:creationId xmlns:p14="http://schemas.microsoft.com/office/powerpoint/2010/main" val="16200186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a:extLst>
              <a:ext uri="{FF2B5EF4-FFF2-40B4-BE49-F238E27FC236}">
                <a16:creationId xmlns:a16="http://schemas.microsoft.com/office/drawing/2014/main" id="{9FD8C899-EC09-45E7-8FE3-6F0C5E540EC3}"/>
              </a:ext>
            </a:extLst>
          </p:cNvPr>
          <p:cNvGraphicFramePr>
            <a:graphicFrameLocks noGrp="1"/>
          </p:cNvGraphicFramePr>
          <p:nvPr>
            <p:extLst>
              <p:ext uri="{D42A27DB-BD31-4B8C-83A1-F6EECF244321}">
                <p14:modId xmlns:p14="http://schemas.microsoft.com/office/powerpoint/2010/main" val="1936930502"/>
              </p:ext>
            </p:extLst>
          </p:nvPr>
        </p:nvGraphicFramePr>
        <p:xfrm>
          <a:off x="426720" y="876527"/>
          <a:ext cx="11460480" cy="4409576"/>
        </p:xfrm>
        <a:graphic>
          <a:graphicData uri="http://schemas.openxmlformats.org/drawingml/2006/table">
            <a:tbl>
              <a:tblPr>
                <a:tableStyleId>{22838BEF-8BB2-4498-84A7-C5851F593DF1}</a:tableStyleId>
              </a:tblPr>
              <a:tblGrid>
                <a:gridCol w="2908663">
                  <a:extLst>
                    <a:ext uri="{9D8B030D-6E8A-4147-A177-3AD203B41FA5}">
                      <a16:colId xmlns:a16="http://schemas.microsoft.com/office/drawing/2014/main" val="3799332593"/>
                    </a:ext>
                  </a:extLst>
                </a:gridCol>
                <a:gridCol w="8551817">
                  <a:extLst>
                    <a:ext uri="{9D8B030D-6E8A-4147-A177-3AD203B41FA5}">
                      <a16:colId xmlns:a16="http://schemas.microsoft.com/office/drawing/2014/main" val="1178959588"/>
                    </a:ext>
                  </a:extLst>
                </a:gridCol>
              </a:tblGrid>
              <a:tr h="338710">
                <a:tc>
                  <a:txBody>
                    <a:bodyPr/>
                    <a:lstStyle/>
                    <a:p>
                      <a:pPr algn="l" fontAlgn="b"/>
                      <a:r>
                        <a:rPr lang="el-GR" sz="15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ΕΙΔΙΚΟΣ ΣΤΟΧΟΣ</a:t>
                      </a:r>
                      <a:endParaRPr lang="el-GR" sz="15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4587" marR="4587" marT="4587" marB="0" anchor="b">
                    <a:solidFill>
                      <a:schemeClr val="accent5"/>
                    </a:solidFill>
                  </a:tcPr>
                </a:tc>
                <a:tc>
                  <a:txBody>
                    <a:bodyPr/>
                    <a:lstStyle/>
                    <a:p>
                      <a:pPr algn="l" fontAlgn="b"/>
                      <a:r>
                        <a:rPr lang="el-GR" sz="15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ΔΡΑΣΕΙΣ</a:t>
                      </a:r>
                      <a:endParaRPr lang="el-GR" sz="15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4587" marR="4587" marT="4587" marB="0" anchor="b">
                    <a:solidFill>
                      <a:schemeClr val="accent5"/>
                    </a:solidFill>
                  </a:tcPr>
                </a:tc>
                <a:extLst>
                  <a:ext uri="{0D108BD9-81ED-4DB2-BD59-A6C34878D82A}">
                    <a16:rowId xmlns:a16="http://schemas.microsoft.com/office/drawing/2014/main" val="3235984859"/>
                  </a:ext>
                </a:extLst>
              </a:tr>
              <a:tr h="1213151">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ESO4.9. </a:t>
                      </a:r>
                      <a:r>
                        <a:rPr lang="el-GR" sz="1300" u="none" strike="noStrike" dirty="0">
                          <a:solidFill>
                            <a:schemeClr val="tx2"/>
                          </a:solidFill>
                          <a:effectLst/>
                          <a:latin typeface="Calibri" panose="020F0502020204030204" pitchFamily="34" charset="0"/>
                          <a:cs typeface="Calibri" panose="020F0502020204030204" pitchFamily="34" charset="0"/>
                        </a:rPr>
                        <a:t>Προώθηση της κοινωνικοοικονομικής ένταξης υπηκόων τρίτων χωρών, συμπεριλαμβανομένων των μεταναστών.</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4587" marR="4587" marT="4587" marB="0" anchor="ctr"/>
                </a:tc>
                <a:tc>
                  <a:txBody>
                    <a:bodyPr/>
                    <a:lstStyle/>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Ολοκληρωμένες δράσεις ένταξης Υπηκόων τρίτων χωρών στην αγορά εργασίας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Πρόγραμμα κατάρτισης διαπολιτισμικών μεσολαβητών.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Παροχή υπηρεσιών διαπολιτισμικής μεσολάβησης σε υπηρεσίες υγείας</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4587" marR="4587" marT="4587" marB="0" anchor="ctr"/>
                </a:tc>
                <a:extLst>
                  <a:ext uri="{0D108BD9-81ED-4DB2-BD59-A6C34878D82A}">
                    <a16:rowId xmlns:a16="http://schemas.microsoft.com/office/drawing/2014/main" val="3212359350"/>
                  </a:ext>
                </a:extLst>
              </a:tr>
              <a:tr h="1057842">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ESO4.10. </a:t>
                      </a:r>
                      <a:r>
                        <a:rPr lang="el-GR" sz="1300" u="none" strike="noStrike" dirty="0">
                          <a:solidFill>
                            <a:schemeClr val="tx2"/>
                          </a:solidFill>
                          <a:effectLst/>
                          <a:latin typeface="Calibri" panose="020F0502020204030204" pitchFamily="34" charset="0"/>
                          <a:cs typeface="Calibri" panose="020F0502020204030204" pitchFamily="34" charset="0"/>
                        </a:rPr>
                        <a:t>Προώθηση της κοινωνικοοικονομικής ένταξης των περιθωριοποιημένων κοινοτήτων, όπως οι </a:t>
                      </a:r>
                      <a:r>
                        <a:rPr lang="el-GR" sz="1300" u="none" strike="noStrike" dirty="0" err="1">
                          <a:solidFill>
                            <a:schemeClr val="tx2"/>
                          </a:solidFill>
                          <a:effectLst/>
                          <a:latin typeface="Calibri" panose="020F0502020204030204" pitchFamily="34" charset="0"/>
                          <a:cs typeface="Calibri" panose="020F0502020204030204" pitchFamily="34" charset="0"/>
                        </a:rPr>
                        <a:t>Ρομά</a:t>
                      </a:r>
                      <a:r>
                        <a:rPr lang="el-GR" sz="1300" u="none" strike="noStrike" dirty="0">
                          <a:solidFill>
                            <a:schemeClr val="tx2"/>
                          </a:solidFill>
                          <a:effectLst/>
                          <a:latin typeface="Calibri" panose="020F0502020204030204" pitchFamily="34" charset="0"/>
                          <a:cs typeface="Calibri" panose="020F0502020204030204" pitchFamily="34" charset="0"/>
                        </a:rPr>
                        <a:t>.</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4587" marR="4587" marT="4587" marB="0" anchor="ctr"/>
                </a:tc>
                <a:tc>
                  <a:txBody>
                    <a:bodyPr/>
                    <a:lstStyle/>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Ολοκληρωμένα προγράμματα για την κοινωνικοοικονομική ενσωμάτωση των </a:t>
                      </a:r>
                      <a:r>
                        <a:rPr lang="el-GR" sz="1300" u="none" strike="noStrike" dirty="0" err="1">
                          <a:solidFill>
                            <a:schemeClr val="tx2"/>
                          </a:solidFill>
                          <a:effectLst/>
                          <a:latin typeface="Calibri" panose="020F0502020204030204" pitchFamily="34" charset="0"/>
                          <a:cs typeface="Calibri" panose="020F0502020204030204" pitchFamily="34" charset="0"/>
                        </a:rPr>
                        <a:t>Ρομά</a:t>
                      </a:r>
                      <a:r>
                        <a:rPr lang="el-GR" sz="1300" u="none" strike="noStrike" dirty="0">
                          <a:solidFill>
                            <a:schemeClr val="tx2"/>
                          </a:solidFill>
                          <a:effectLst/>
                          <a:latin typeface="Calibri" panose="020F0502020204030204" pitchFamily="34" charset="0"/>
                          <a:cs typeface="Calibri" panose="020F0502020204030204" pitchFamily="34" charset="0"/>
                        </a:rPr>
                        <a:t> στην κοινότητα [Δράσεις ένταξης στην αγορά εργασίας, στεγαστικής αρωγής]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Λοιπές δράσεις υποστήριξης των </a:t>
                      </a:r>
                      <a:r>
                        <a:rPr lang="el-GR" sz="1300" u="none" strike="noStrike" dirty="0" err="1">
                          <a:solidFill>
                            <a:schemeClr val="tx2"/>
                          </a:solidFill>
                          <a:effectLst/>
                          <a:latin typeface="Calibri" panose="020F0502020204030204" pitchFamily="34" charset="0"/>
                          <a:cs typeface="Calibri" panose="020F0502020204030204" pitchFamily="34" charset="0"/>
                        </a:rPr>
                        <a:t>Ρομά</a:t>
                      </a:r>
                      <a:r>
                        <a:rPr lang="el-GR" sz="1300" u="none" strike="noStrike" dirty="0">
                          <a:solidFill>
                            <a:schemeClr val="tx2"/>
                          </a:solidFill>
                          <a:effectLst/>
                          <a:latin typeface="Calibri" panose="020F0502020204030204" pitchFamily="34" charset="0"/>
                          <a:cs typeface="Calibri" panose="020F0502020204030204" pitchFamily="34" charset="0"/>
                        </a:rPr>
                        <a:t> για βελτίωση συνθηκών διαβίωσης (Ομάδες Βελτίωσης συνθηκών διαβίωσης)</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4587" marR="4587" marT="4587" marB="0" anchor="ctr"/>
                </a:tc>
                <a:extLst>
                  <a:ext uri="{0D108BD9-81ED-4DB2-BD59-A6C34878D82A}">
                    <a16:rowId xmlns:a16="http://schemas.microsoft.com/office/drawing/2014/main" val="3313715719"/>
                  </a:ext>
                </a:extLst>
              </a:tr>
              <a:tr h="1799873">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ESO4.12. </a:t>
                      </a:r>
                      <a:r>
                        <a:rPr lang="el-GR" sz="1300" u="none" strike="noStrike" dirty="0">
                          <a:solidFill>
                            <a:schemeClr val="tx2"/>
                          </a:solidFill>
                          <a:effectLst/>
                          <a:latin typeface="Calibri" panose="020F0502020204030204" pitchFamily="34" charset="0"/>
                          <a:cs typeface="Calibri" panose="020F0502020204030204" pitchFamily="34" charset="0"/>
                        </a:rPr>
                        <a:t>Προώθηση της κοινωνικής ένταξης των ατόμων που αντιμετωπίζουν κίνδυνο φτώχειας ή κοινωνικού αποκλεισμού, συμπεριλαμβανομένων των απόρων και των παιδιών</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4587" marR="4587" marT="4587" marB="0" anchor="ctr"/>
                </a:tc>
                <a:tc>
                  <a:txBody>
                    <a:bodyPr/>
                    <a:lstStyle/>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Δομές αστέγων.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Υποστήριξη εφήβων σε υποβαθμισμένες περιοχές.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Ολοκληρωμένα σχέδια τοπικών δράσεων για την αντιμετώπιση της παιδικής φτώχειας.</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Δράσεις στεγαστικής συνδρομής για άτομα/οικογένειες που βρίσκονται σε </a:t>
                      </a:r>
                      <a:r>
                        <a:rPr lang="el-GR" sz="1300" u="none" strike="noStrike" dirty="0" err="1">
                          <a:solidFill>
                            <a:schemeClr val="tx2"/>
                          </a:solidFill>
                          <a:effectLst/>
                          <a:latin typeface="Calibri" panose="020F0502020204030204" pitchFamily="34" charset="0"/>
                          <a:cs typeface="Calibri" panose="020F0502020204030204" pitchFamily="34" charset="0"/>
                        </a:rPr>
                        <a:t>αστεγία</a:t>
                      </a:r>
                      <a:r>
                        <a:rPr lang="el-GR" sz="1300" u="none" strike="noStrike" dirty="0">
                          <a:solidFill>
                            <a:schemeClr val="tx2"/>
                          </a:solidFill>
                          <a:effectLst/>
                          <a:latin typeface="Calibri" panose="020F0502020204030204" pitchFamily="34" charset="0"/>
                          <a:cs typeface="Calibri" panose="020F0502020204030204" pitchFamily="34" charset="0"/>
                        </a:rPr>
                        <a:t> ή κίνδυνο </a:t>
                      </a:r>
                      <a:r>
                        <a:rPr lang="el-GR" sz="1300" u="none" strike="noStrike" dirty="0" err="1">
                          <a:solidFill>
                            <a:schemeClr val="tx2"/>
                          </a:solidFill>
                          <a:effectLst/>
                          <a:latin typeface="Calibri" panose="020F0502020204030204" pitchFamily="34" charset="0"/>
                          <a:cs typeface="Calibri" panose="020F0502020204030204" pitchFamily="34" charset="0"/>
                        </a:rPr>
                        <a:t>αστεγίας</a:t>
                      </a:r>
                      <a:endParaRPr lang="el-GR" sz="1300" u="none" strike="noStrike" dirty="0">
                        <a:solidFill>
                          <a:schemeClr val="tx2"/>
                        </a:solidFill>
                        <a:effectLst/>
                        <a:latin typeface="Calibri" panose="020F0502020204030204" pitchFamily="34" charset="0"/>
                        <a:cs typeface="Calibri" panose="020F0502020204030204" pitchFamily="34" charset="0"/>
                      </a:endParaRP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Προώθηση της Κοινωνικής Συνοχής στο πλαίσιο Στρατηγικών Ολοκληρωμένης Χωρικής Επένδυσης (Αντιμετώπιση κινδύνου φτώχιας ή αποκλεισμού για απόρους και παιδιά)</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4587" marR="4587" marT="4587" marB="0" anchor="ctr"/>
                </a:tc>
                <a:extLst>
                  <a:ext uri="{0D108BD9-81ED-4DB2-BD59-A6C34878D82A}">
                    <a16:rowId xmlns:a16="http://schemas.microsoft.com/office/drawing/2014/main" val="3292765050"/>
                  </a:ext>
                </a:extLst>
              </a:tr>
            </a:tbl>
          </a:graphicData>
        </a:graphic>
      </p:graphicFrame>
    </p:spTree>
    <p:extLst>
      <p:ext uri="{BB962C8B-B14F-4D97-AF65-F5344CB8AC3E}">
        <p14:creationId xmlns:p14="http://schemas.microsoft.com/office/powerpoint/2010/main" val="129214662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a:extLst>
              <a:ext uri="{FF2B5EF4-FFF2-40B4-BE49-F238E27FC236}">
                <a16:creationId xmlns:a16="http://schemas.microsoft.com/office/drawing/2014/main" id="{9FD8C899-EC09-45E7-8FE3-6F0C5E540EC3}"/>
              </a:ext>
            </a:extLst>
          </p:cNvPr>
          <p:cNvGraphicFramePr>
            <a:graphicFrameLocks noGrp="1"/>
          </p:cNvGraphicFramePr>
          <p:nvPr>
            <p:extLst>
              <p:ext uri="{D42A27DB-BD31-4B8C-83A1-F6EECF244321}">
                <p14:modId xmlns:p14="http://schemas.microsoft.com/office/powerpoint/2010/main" val="2827084810"/>
              </p:ext>
            </p:extLst>
          </p:nvPr>
        </p:nvGraphicFramePr>
        <p:xfrm>
          <a:off x="365760" y="611607"/>
          <a:ext cx="11460480" cy="5634786"/>
        </p:xfrm>
        <a:graphic>
          <a:graphicData uri="http://schemas.openxmlformats.org/drawingml/2006/table">
            <a:tbl>
              <a:tblPr>
                <a:tableStyleId>{22838BEF-8BB2-4498-84A7-C5851F593DF1}</a:tableStyleId>
              </a:tblPr>
              <a:tblGrid>
                <a:gridCol w="2455817">
                  <a:extLst>
                    <a:ext uri="{9D8B030D-6E8A-4147-A177-3AD203B41FA5}">
                      <a16:colId xmlns:a16="http://schemas.microsoft.com/office/drawing/2014/main" val="3799332593"/>
                    </a:ext>
                  </a:extLst>
                </a:gridCol>
                <a:gridCol w="9004663">
                  <a:extLst>
                    <a:ext uri="{9D8B030D-6E8A-4147-A177-3AD203B41FA5}">
                      <a16:colId xmlns:a16="http://schemas.microsoft.com/office/drawing/2014/main" val="1178959588"/>
                    </a:ext>
                  </a:extLst>
                </a:gridCol>
              </a:tblGrid>
              <a:tr h="275879">
                <a:tc>
                  <a:txBody>
                    <a:bodyPr/>
                    <a:lstStyle/>
                    <a:p>
                      <a:pPr algn="l" fontAlgn="b">
                        <a:spcAft>
                          <a:spcPts val="600"/>
                        </a:spcAft>
                      </a:pPr>
                      <a:r>
                        <a:rPr lang="el-GR" sz="14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ΕΙΔΙΚΟΣ ΣΤΟΧΟΣ</a:t>
                      </a:r>
                      <a:endParaRPr lang="el-GR" sz="14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4587" marR="4587" marT="4587" marB="0" anchor="ctr">
                    <a:solidFill>
                      <a:schemeClr val="accent5"/>
                    </a:solidFill>
                  </a:tcPr>
                </a:tc>
                <a:tc>
                  <a:txBody>
                    <a:bodyPr/>
                    <a:lstStyle/>
                    <a:p>
                      <a:pPr algn="l" fontAlgn="b">
                        <a:spcAft>
                          <a:spcPts val="600"/>
                        </a:spcAft>
                      </a:pPr>
                      <a:r>
                        <a:rPr lang="el-GR" sz="14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ΔΡΑΣΕΙΣ</a:t>
                      </a:r>
                      <a:endParaRPr lang="el-GR" sz="14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4587" marR="4587" marT="4587" marB="0" anchor="ctr">
                    <a:solidFill>
                      <a:schemeClr val="accent5"/>
                    </a:solidFill>
                  </a:tcPr>
                </a:tc>
                <a:extLst>
                  <a:ext uri="{0D108BD9-81ED-4DB2-BD59-A6C34878D82A}">
                    <a16:rowId xmlns:a16="http://schemas.microsoft.com/office/drawing/2014/main" val="3235984859"/>
                  </a:ext>
                </a:extLst>
              </a:tr>
              <a:tr h="2201794">
                <a:tc>
                  <a:txBody>
                    <a:bodyPr/>
                    <a:lstStyle/>
                    <a:p>
                      <a:pPr algn="l" fontAlgn="ctr">
                        <a:spcAft>
                          <a:spcPts val="600"/>
                        </a:spcAft>
                      </a:pPr>
                      <a:r>
                        <a:rPr lang="el-GR" sz="1200" b="1" u="none" strike="noStrike" dirty="0">
                          <a:solidFill>
                            <a:schemeClr val="tx2"/>
                          </a:solidFill>
                          <a:effectLst/>
                          <a:latin typeface="Calibri" panose="020F0502020204030204" pitchFamily="34" charset="0"/>
                          <a:cs typeface="Calibri" panose="020F0502020204030204" pitchFamily="34" charset="0"/>
                        </a:rPr>
                        <a:t>ESO4.11. </a:t>
                      </a:r>
                      <a:r>
                        <a:rPr lang="el-GR" sz="1200" u="none" strike="noStrike" dirty="0">
                          <a:solidFill>
                            <a:schemeClr val="tx2"/>
                          </a:solidFill>
                          <a:effectLst/>
                          <a:latin typeface="Calibri" panose="020F0502020204030204" pitchFamily="34" charset="0"/>
                          <a:cs typeface="Calibri" panose="020F0502020204030204" pitchFamily="34" charset="0"/>
                        </a:rPr>
                        <a:t>Ενίσχυση της ισότιμης και έγκαιρης πρόσβασης σε ποιοτικές, βιώσιμες και οικονομικά προσιτές υπηρεσίες, συμπεριλαμβανομένων υπηρεσιών που προάγουν την πρόσβαση σε στέγαση και φροντίδα με επίκεντρο τον άνθρωπο, συμπεριλαμβανομένης της υγειονομικής περίθαλψης· εκσυγχρονισμός των συστημάτων κοινωνικής προστασίας, συμπεριλαμβανομένης της προώθησης της πρόσβασης στην κοινωνική προστασία, με ειδική έμφαση στα παιδιά και στις μειονεκτούσες ομάδες· βελτίωση της προσβασιμότητας, μεταξύ άλλων για τα άτομα με αναπηρίες, της αποτελεσματικότητας και της ανθεκτικότητας των συστημάτων υγειονομικής περίθαλψης και των υπηρεσιών μακροχρόνιας περίθαλψης.</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587" marR="4587" marT="4587" marB="0" anchor="ctr"/>
                </a:tc>
                <a:tc>
                  <a:txBody>
                    <a:bodyPr/>
                    <a:lstStyle/>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Ενίσχυση Υπηρεσιών Πρωτοβάθμιας Φροντίδας Υγείας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Πρόγραμμα κοινωνικού φροντιστή και προσωπικού βοηθού </a:t>
                      </a:r>
                      <a:r>
                        <a:rPr lang="el-GR" sz="1200" u="none" strike="noStrike" dirty="0" err="1">
                          <a:solidFill>
                            <a:schemeClr val="tx2"/>
                          </a:solidFill>
                          <a:effectLst/>
                          <a:latin typeface="Calibri" panose="020F0502020204030204" pitchFamily="34" charset="0"/>
                          <a:cs typeface="Calibri" panose="020F0502020204030204" pitchFamily="34" charset="0"/>
                        </a:rPr>
                        <a:t>ΑμεΑ</a:t>
                      </a:r>
                      <a:r>
                        <a:rPr lang="el-GR" sz="1200" u="none" strike="noStrike" dirty="0">
                          <a:solidFill>
                            <a:schemeClr val="tx2"/>
                          </a:solidFill>
                          <a:effectLst/>
                          <a:latin typeface="Calibri" panose="020F0502020204030204" pitchFamily="34" charset="0"/>
                          <a:cs typeface="Calibri" panose="020F0502020204030204" pitchFamily="34" charset="0"/>
                        </a:rPr>
                        <a:t>, ηλικιωμένων κ.λπ.. (πιλοτική λειτουργία από RRF, θα υποστηριχθούν επιπλέον ωφελούμενα άτομα, πέραν αυτών της πιλοτικής εφαρμογής ΤΑΑ, με σκοπό την υποστήριξη 1,000 νέων ατόμων σε όλα τα περ. προγράμματα)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Ανάπτυξη ξενώνων άμεσης υποδοχής και βραχείας φιλοξενίας προς αναδοχή (Εγγύηση για Παιδί)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Δράσεις για την προώθηση του θεσμού της αναδοχής (Εγγύηση για Παιδί)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Υλοποίηση σχεδίων του μετασχηματισμού των υπηρεσιών για την </a:t>
                      </a:r>
                      <a:r>
                        <a:rPr lang="el-GR" sz="1200" u="none" strike="noStrike" dirty="0" err="1">
                          <a:solidFill>
                            <a:schemeClr val="tx2"/>
                          </a:solidFill>
                          <a:effectLst/>
                          <a:latin typeface="Calibri" panose="020F0502020204030204" pitchFamily="34" charset="0"/>
                          <a:cs typeface="Calibri" panose="020F0502020204030204" pitchFamily="34" charset="0"/>
                        </a:rPr>
                        <a:t>αποϊδρυματοποίηση</a:t>
                      </a:r>
                      <a:r>
                        <a:rPr lang="el-GR" sz="1200" u="none" strike="noStrike" dirty="0">
                          <a:solidFill>
                            <a:schemeClr val="tx2"/>
                          </a:solidFill>
                          <a:effectLst/>
                          <a:latin typeface="Calibri" panose="020F0502020204030204" pitchFamily="34" charset="0"/>
                          <a:cs typeface="Calibri" panose="020F0502020204030204" pitchFamily="34" charset="0"/>
                        </a:rPr>
                        <a:t> παιδιών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Δράση υποστήριξης μακροχρόνιας φροντίδας σε επίπεδο τοπικής κοινότητας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Κέντρα Κοινότητας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Δομές Παροχής Βασικών Αγαθών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Δομές καταπολέμησης της βίας κατά των γυναικών • Περιφερειακά Παρατηρητήρια Κοινωνικής Ένταξης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Κέντρα Ημερήσιας Φροντίδας Ηλικιωμένων [ΚΗΦΗ]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Κέντρα Διημέρευσης Ημερήσιας Φροντίδας [ΚΔΗΦ] Ατόμων με Αναπηρία (Εγγύηση για Παιδί)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Στέγες Υποστηριζόμενης Διαβίωσης - ΣΥΔ </a:t>
                      </a:r>
                      <a:r>
                        <a:rPr lang="el-GR" sz="1200" u="none" strike="noStrike" dirty="0" err="1">
                          <a:solidFill>
                            <a:schemeClr val="tx2"/>
                          </a:solidFill>
                          <a:effectLst/>
                          <a:latin typeface="Calibri" panose="020F0502020204030204" pitchFamily="34" charset="0"/>
                          <a:cs typeface="Calibri" panose="020F0502020204030204" pitchFamily="34" charset="0"/>
                        </a:rPr>
                        <a:t>ΑμεΑ</a:t>
                      </a:r>
                      <a:r>
                        <a:rPr lang="el-GR" sz="1200" u="none" strike="noStrike" dirty="0">
                          <a:solidFill>
                            <a:schemeClr val="tx2"/>
                          </a:solidFill>
                          <a:effectLst/>
                          <a:latin typeface="Calibri" panose="020F0502020204030204" pitchFamily="34" charset="0"/>
                          <a:cs typeface="Calibri" panose="020F0502020204030204" pitchFamily="34" charset="0"/>
                        </a:rPr>
                        <a:t> (Εγγύηση για Παιδί)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Στέγες Υποστηριζόμενης Διαβίωσης - ΣΥΔ Εφήβων (Εγγύηση για Παιδί) (πιλοτική λειτουργία RRF)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Στέγες Υποστηριζόμενης Διαβίωσης - ΣΥΔ ΥΤΧ (Εγγύηση για Παιδί)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Ενίσχυση Υπηρεσιών Ψυχικής Υγείας (Εγγύηση για Παιδί)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Ανάπτυξη υπηρεσιών για την αντιμετώπιση της εξάρτησης (Αλκοόλ, Ναρκωτικές ουσίες, κλπ.)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Δράσεις για τη προαγωγή και αγωγή υγείας, την πρόληψη και μακροχρόνια φροντίδα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Προώθηση και υποστήριξη παιδιών για την ένταξή τους στην προσχολική εκπαίδευση καθώς και για τη πρόσβασή παιδιών σχολικής ηλικίας, εφήβων και ατόμων με αναπηρία, σε υπηρεσίες δημιουργικής απασχόλησης (Εγγύηση για Παιδί)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Μονάδες Βραχείας Φροντίδας Ηλικιωμένων (ΜΒΦΗ) </a:t>
                      </a:r>
                    </a:p>
                    <a:p>
                      <a:pPr marL="171450" indent="-171450" algn="l" fontAlgn="ctr">
                        <a:spcAft>
                          <a:spcPts val="400"/>
                        </a:spcAft>
                        <a:buFont typeface="Wingdings" panose="05000000000000000000" pitchFamily="2" charset="2"/>
                        <a:buChar char="v"/>
                      </a:pPr>
                      <a:r>
                        <a:rPr lang="el-GR" sz="1200" u="none" strike="noStrike" dirty="0">
                          <a:solidFill>
                            <a:schemeClr val="tx2"/>
                          </a:solidFill>
                          <a:effectLst/>
                          <a:latin typeface="Calibri" panose="020F0502020204030204" pitchFamily="34" charset="0"/>
                          <a:cs typeface="Calibri" panose="020F0502020204030204" pitchFamily="34" charset="0"/>
                        </a:rPr>
                        <a:t>Προώθηση της Κοινωνικής Συνοχής στο πλαίσιο Στρατηγικών Ολοκληρωμένης Χωρικής Επένδυσης (προσιτές υπηρεσίες, φροντίδα, </a:t>
                      </a:r>
                      <a:r>
                        <a:rPr lang="el-GR" sz="1200" u="none" strike="noStrike" dirty="0" err="1">
                          <a:solidFill>
                            <a:schemeClr val="tx2"/>
                          </a:solidFill>
                          <a:effectLst/>
                          <a:latin typeface="Calibri" panose="020F0502020204030204" pitchFamily="34" charset="0"/>
                          <a:cs typeface="Calibri" panose="020F0502020204030204" pitchFamily="34" charset="0"/>
                        </a:rPr>
                        <a:t>υγ</a:t>
                      </a:r>
                      <a:r>
                        <a:rPr lang="el-GR" sz="1200" u="none" strike="noStrike" dirty="0">
                          <a:solidFill>
                            <a:schemeClr val="tx2"/>
                          </a:solidFill>
                          <a:effectLst/>
                          <a:latin typeface="Calibri" panose="020F0502020204030204" pitchFamily="34" charset="0"/>
                          <a:cs typeface="Calibri" panose="020F0502020204030204" pitchFamily="34" charset="0"/>
                        </a:rPr>
                        <a:t>. περίθαλψη, μακροχρόνια περίθαλψη, κοινωνική προστασία)</a:t>
                      </a:r>
                      <a:endParaRPr lang="el-GR" sz="1200" b="0" i="0" u="none" strike="noStrike" dirty="0">
                        <a:solidFill>
                          <a:schemeClr val="tx2"/>
                        </a:solidFill>
                        <a:effectLst/>
                        <a:latin typeface="Calibri" panose="020F0502020204030204" pitchFamily="34" charset="0"/>
                        <a:cs typeface="Calibri" panose="020F0502020204030204" pitchFamily="34" charset="0"/>
                      </a:endParaRPr>
                    </a:p>
                  </a:txBody>
                  <a:tcPr marL="4587" marR="4587" marT="4587" marB="0" anchor="ctr"/>
                </a:tc>
                <a:extLst>
                  <a:ext uri="{0D108BD9-81ED-4DB2-BD59-A6C34878D82A}">
                    <a16:rowId xmlns:a16="http://schemas.microsoft.com/office/drawing/2014/main" val="245890505"/>
                  </a:ext>
                </a:extLst>
              </a:tr>
            </a:tbl>
          </a:graphicData>
        </a:graphic>
      </p:graphicFrame>
    </p:spTree>
    <p:extLst>
      <p:ext uri="{BB962C8B-B14F-4D97-AF65-F5344CB8AC3E}">
        <p14:creationId xmlns:p14="http://schemas.microsoft.com/office/powerpoint/2010/main" val="164442369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ontent Placeholder 2" descr="timeline">
            <a:extLst>
              <a:ext uri="{FF2B5EF4-FFF2-40B4-BE49-F238E27FC236}">
                <a16:creationId xmlns:a16="http://schemas.microsoft.com/office/drawing/2014/main" id="{FF3F0D82-0AA6-45C3-8367-955CBFA02ED6}"/>
              </a:ext>
            </a:extLst>
          </p:cNvPr>
          <p:cNvGraphicFramePr>
            <a:graphicFrameLocks noGrp="1"/>
          </p:cNvGraphicFramePr>
          <p:nvPr>
            <p:ph idx="1"/>
            <p:extLst>
              <p:ext uri="{D42A27DB-BD31-4B8C-83A1-F6EECF244321}">
                <p14:modId xmlns:p14="http://schemas.microsoft.com/office/powerpoint/2010/main" val="886439074"/>
              </p:ext>
            </p:extLst>
          </p:nvPr>
        </p:nvGraphicFramePr>
        <p:xfrm>
          <a:off x="581025" y="2341563"/>
          <a:ext cx="11029950" cy="363378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TextBox 4">
            <a:extLst>
              <a:ext uri="{FF2B5EF4-FFF2-40B4-BE49-F238E27FC236}">
                <a16:creationId xmlns:a16="http://schemas.microsoft.com/office/drawing/2014/main" id="{A91D0159-16C0-49DB-9881-E44473E00EA1}"/>
              </a:ext>
            </a:extLst>
          </p:cNvPr>
          <p:cNvSpPr txBox="1"/>
          <p:nvPr/>
        </p:nvSpPr>
        <p:spPr>
          <a:xfrm>
            <a:off x="480441" y="667968"/>
            <a:ext cx="10400919" cy="1323439"/>
          </a:xfrm>
          <a:prstGeom prst="rect">
            <a:avLst/>
          </a:prstGeom>
          <a:noFill/>
        </p:spPr>
        <p:txBody>
          <a:bodyPr wrap="square">
            <a:spAutoFit/>
          </a:bodyPr>
          <a:lstStyle/>
          <a:p>
            <a:r>
              <a:rPr lang="el-GR" sz="2000" dirty="0">
                <a:solidFill>
                  <a:schemeClr val="tx2"/>
                </a:solidFill>
                <a:latin typeface="Calibri" panose="020F0502020204030204" pitchFamily="34" charset="0"/>
                <a:cs typeface="Calibri" panose="020F0502020204030204" pitchFamily="34" charset="0"/>
              </a:rPr>
              <a:t>Το </a:t>
            </a:r>
            <a:r>
              <a:rPr lang="el-GR" sz="2000" b="1" dirty="0">
                <a:solidFill>
                  <a:schemeClr val="accent2"/>
                </a:solidFill>
                <a:latin typeface="Calibri" panose="020F0502020204030204" pitchFamily="34" charset="0"/>
                <a:cs typeface="Calibri" panose="020F0502020204030204" pitchFamily="34" charset="0"/>
              </a:rPr>
              <a:t>Πρόγραμμα «Στερεά Ελλάδα 2021-2027» </a:t>
            </a:r>
            <a:r>
              <a:rPr lang="el-GR" sz="2000" dirty="0">
                <a:solidFill>
                  <a:schemeClr val="tx2"/>
                </a:solidFill>
                <a:latin typeface="Calibri" panose="020F0502020204030204" pitchFamily="34" charset="0"/>
                <a:cs typeface="Calibri" panose="020F0502020204030204" pitchFamily="34" charset="0"/>
              </a:rPr>
              <a:t>εντάσσεται στα Περιφερειακά Προγράμματα  του Εταιρικού Συμφώνου Περιφερειακής Ανάπτυξης (ΕΣΠΑ) 2021-2027 και εφαρμόζεται με συγχρηματοδότηση του Ευρωπαϊκού Ταμείου Περιφερειακής Ανάπτυξης (ΕΤΠΑ) και του Ευρωπαϊκού Κοινωνικού Ταμείου (ΕΚΤ+). </a:t>
            </a:r>
          </a:p>
        </p:txBody>
      </p:sp>
    </p:spTree>
    <p:extLst>
      <p:ext uri="{BB962C8B-B14F-4D97-AF65-F5344CB8AC3E}">
        <p14:creationId xmlns:p14="http://schemas.microsoft.com/office/powerpoint/2010/main" val="26378465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8F22B8-B2B2-43C5-93A4-0812E38F5429}"/>
              </a:ext>
            </a:extLst>
          </p:cNvPr>
          <p:cNvSpPr>
            <a:spLocks noGrp="1"/>
          </p:cNvSpPr>
          <p:nvPr>
            <p:ph type="title"/>
          </p:nvPr>
        </p:nvSpPr>
        <p:spPr>
          <a:xfrm>
            <a:off x="487680" y="1125039"/>
            <a:ext cx="3648891" cy="1592035"/>
          </a:xfrm>
        </p:spPr>
        <p:txBody>
          <a:bodyPr>
            <a:noAutofit/>
          </a:bodyPr>
          <a:lstStyle/>
          <a:p>
            <a:r>
              <a:rPr lang="el-GR" b="1" dirty="0">
                <a:latin typeface="Calibri" panose="020F0502020204030204" pitchFamily="34" charset="0"/>
                <a:cs typeface="Calibri" panose="020F0502020204030204" pitchFamily="34" charset="0"/>
              </a:rPr>
              <a:t>ΠΡΟΤΕΡΑΙΟΤΗΤΑ</a:t>
            </a:r>
            <a:r>
              <a:rPr lang="en-US" b="1" dirty="0">
                <a:latin typeface="Calibri" panose="020F0502020204030204" pitchFamily="34" charset="0"/>
                <a:cs typeface="Calibri" panose="020F0502020204030204" pitchFamily="34" charset="0"/>
              </a:rPr>
              <a:t> 05</a:t>
            </a:r>
            <a:r>
              <a:rPr lang="en-US" sz="1600" b="1" dirty="0">
                <a:latin typeface="Calibri" panose="020F0502020204030204" pitchFamily="34" charset="0"/>
                <a:cs typeface="Calibri" panose="020F0502020204030204" pitchFamily="34" charset="0"/>
              </a:rPr>
              <a:t/>
            </a:r>
            <a:br>
              <a:rPr lang="en-US" sz="1600" b="1" dirty="0">
                <a:latin typeface="Calibri" panose="020F0502020204030204" pitchFamily="34" charset="0"/>
                <a:cs typeface="Calibri" panose="020F0502020204030204" pitchFamily="34" charset="0"/>
              </a:rPr>
            </a:br>
            <a:r>
              <a:rPr lang="el-GR" sz="1600" dirty="0">
                <a:solidFill>
                  <a:schemeClr val="bg2">
                    <a:lumMod val="10000"/>
                  </a:schemeClr>
                </a:solidFill>
                <a:latin typeface="Calibri" panose="020F0502020204030204" pitchFamily="34" charset="0"/>
                <a:cs typeface="Calibri" panose="020F0502020204030204" pitchFamily="34" charset="0"/>
              </a:rPr>
              <a:t>ΕΝΙΣΧΥΣΗ ΤΗΣ ΧΩΡΙΚΗΣ ΣΥΝΟΧΗΣ ΣΤΙΣ ΑΣΤΙΚΕΣ ΠΕΡΙΟΧΕΣ ΚΑΙ ΤΗΝ ΕΝΔΟΧΩΡΑ ΤΗΣ ΠΕΡΙΦΕΡΕΙΑΣ ΣΤΕΡΕΑΣ ΕΛΛΑΔΑΣ</a:t>
            </a:r>
          </a:p>
        </p:txBody>
      </p:sp>
      <p:sp>
        <p:nvSpPr>
          <p:cNvPr id="4" name="Text Placeholder 3">
            <a:extLst>
              <a:ext uri="{FF2B5EF4-FFF2-40B4-BE49-F238E27FC236}">
                <a16:creationId xmlns:a16="http://schemas.microsoft.com/office/drawing/2014/main" id="{96D87B65-1BFD-4246-B2CB-805E021BCFE3}"/>
              </a:ext>
            </a:extLst>
          </p:cNvPr>
          <p:cNvSpPr>
            <a:spLocks noGrp="1"/>
          </p:cNvSpPr>
          <p:nvPr>
            <p:ph type="body" sz="half" idx="2"/>
          </p:nvPr>
        </p:nvSpPr>
        <p:spPr>
          <a:xfrm>
            <a:off x="487680" y="2871216"/>
            <a:ext cx="3453384" cy="3189950"/>
          </a:xfrm>
        </p:spPr>
        <p:txBody>
          <a:bodyPr>
            <a:normAutofit/>
          </a:bodyPr>
          <a:lstStyle/>
          <a:p>
            <a:r>
              <a:rPr lang="el-GR" sz="1200" b="1" dirty="0">
                <a:solidFill>
                  <a:srgbClr val="C00000"/>
                </a:solidFill>
                <a:latin typeface="Calibri" panose="020F0502020204030204" pitchFamily="34" charset="0"/>
                <a:cs typeface="Calibri" panose="020F0502020204030204" pitchFamily="34" charset="0"/>
              </a:rPr>
              <a:t>RSO5.1 </a:t>
            </a:r>
            <a:r>
              <a:rPr lang="el-GR" sz="1200" dirty="0">
                <a:solidFill>
                  <a:schemeClr val="bg1"/>
                </a:solidFill>
                <a:latin typeface="Calibri" panose="020F0502020204030204" pitchFamily="34" charset="0"/>
                <a:cs typeface="Calibri" panose="020F0502020204030204" pitchFamily="34" charset="0"/>
              </a:rPr>
              <a:t>- Ενίσχυση της ολοκληρωμένης και χωρίς αποκλεισμούς κοινωνικής, οικονομικής και περιβαλλοντικής ανάπτυξης, του πολιτισμού, της φυσικής κληρονομιάς, του βιώσιμου τουρισμού και της ασφάλειας στις αστικές περιοχές</a:t>
            </a:r>
          </a:p>
          <a:p>
            <a:r>
              <a:rPr lang="el-GR" sz="1200" b="1" dirty="0">
                <a:solidFill>
                  <a:srgbClr val="C00000"/>
                </a:solidFill>
                <a:latin typeface="Calibri" panose="020F0502020204030204" pitchFamily="34" charset="0"/>
                <a:cs typeface="Calibri" panose="020F0502020204030204" pitchFamily="34" charset="0"/>
              </a:rPr>
              <a:t>RSO5.2 </a:t>
            </a:r>
            <a:r>
              <a:rPr lang="el-GR" sz="1200" dirty="0">
                <a:solidFill>
                  <a:schemeClr val="bg1"/>
                </a:solidFill>
                <a:latin typeface="Calibri" panose="020F0502020204030204" pitchFamily="34" charset="0"/>
                <a:cs typeface="Calibri" panose="020F0502020204030204" pitchFamily="34" charset="0"/>
              </a:rPr>
              <a:t>- Ενίσχυση της ολοκληρωμένης και χωρίς αποκλεισμούς κοινωνικής, οικονομικής και περιβαλλοντικής τοπικής ανάπτυξης, του πολιτισμού, της φυσικής κληρονομιάς, του βιώσιμου τουρισμού και της ασφάλειας σε περιοχές πλην των αστικών</a:t>
            </a:r>
          </a:p>
        </p:txBody>
      </p:sp>
      <p:graphicFrame>
        <p:nvGraphicFramePr>
          <p:cNvPr id="6" name="Chart 5">
            <a:extLst>
              <a:ext uri="{FF2B5EF4-FFF2-40B4-BE49-F238E27FC236}">
                <a16:creationId xmlns:a16="http://schemas.microsoft.com/office/drawing/2014/main" id="{6D053E4D-3D91-4D43-858B-392C67030B8E}"/>
              </a:ext>
            </a:extLst>
          </p:cNvPr>
          <p:cNvGraphicFramePr>
            <a:graphicFrameLocks/>
          </p:cNvGraphicFramePr>
          <p:nvPr>
            <p:extLst>
              <p:ext uri="{D42A27DB-BD31-4B8C-83A1-F6EECF244321}">
                <p14:modId xmlns:p14="http://schemas.microsoft.com/office/powerpoint/2010/main" val="3924849004"/>
              </p:ext>
            </p:extLst>
          </p:nvPr>
        </p:nvGraphicFramePr>
        <p:xfrm>
          <a:off x="4425263" y="914455"/>
          <a:ext cx="7260336" cy="4379976"/>
        </p:xfrm>
        <a:graphic>
          <a:graphicData uri="http://schemas.openxmlformats.org/drawingml/2006/chart">
            <c:chart xmlns:c="http://schemas.openxmlformats.org/drawingml/2006/chart" xmlns:r="http://schemas.openxmlformats.org/officeDocument/2006/relationships" r:id="rId3"/>
          </a:graphicData>
        </a:graphic>
      </p:graphicFrame>
      <p:sp>
        <p:nvSpPr>
          <p:cNvPr id="8" name="Rectangle: Rounded Corners 7">
            <a:extLst>
              <a:ext uri="{FF2B5EF4-FFF2-40B4-BE49-F238E27FC236}">
                <a16:creationId xmlns:a16="http://schemas.microsoft.com/office/drawing/2014/main" id="{88EBC5CB-CA73-44A8-A994-AD198DCD50B1}"/>
              </a:ext>
            </a:extLst>
          </p:cNvPr>
          <p:cNvSpPr/>
          <p:nvPr/>
        </p:nvSpPr>
        <p:spPr>
          <a:xfrm>
            <a:off x="8999874" y="1033217"/>
            <a:ext cx="2011679" cy="383178"/>
          </a:xfrm>
          <a:prstGeom prst="roundRect">
            <a:avLst/>
          </a:prstGeom>
        </p:spPr>
        <p:style>
          <a:lnRef idx="2">
            <a:schemeClr val="accent4">
              <a:shade val="50000"/>
            </a:schemeClr>
          </a:lnRef>
          <a:fillRef idx="1">
            <a:schemeClr val="accent4"/>
          </a:fillRef>
          <a:effectRef idx="0">
            <a:schemeClr val="accent4"/>
          </a:effectRef>
          <a:fontRef idx="minor">
            <a:schemeClr val="lt1"/>
          </a:fontRef>
        </p:style>
        <p:txBody>
          <a:bodyPr rtlCol="0" anchor="ctr"/>
          <a:lstStyle/>
          <a:p>
            <a:pPr algn="ctr"/>
            <a:r>
              <a:rPr lang="el-GR" sz="2400" dirty="0">
                <a:latin typeface="Calibri" panose="020F0502020204030204" pitchFamily="34" charset="0"/>
                <a:cs typeface="Calibri" panose="020F0502020204030204" pitchFamily="34" charset="0"/>
              </a:rPr>
              <a:t>76.301.517</a:t>
            </a:r>
            <a:r>
              <a:rPr lang="en-US" sz="2400" dirty="0">
                <a:latin typeface="Calibri" panose="020F0502020204030204" pitchFamily="34" charset="0"/>
                <a:cs typeface="Calibri" panose="020F0502020204030204" pitchFamily="34" charset="0"/>
              </a:rPr>
              <a:t>  </a:t>
            </a:r>
            <a:r>
              <a:rPr lang="el-GR" sz="2400" dirty="0">
                <a:effectLst/>
                <a:latin typeface="Calibri" panose="020F0502020204030204" pitchFamily="34" charset="0"/>
                <a:ea typeface="Times New Roman" panose="02020603050405020304" pitchFamily="18" charset="0"/>
                <a:cs typeface="Calibri" panose="020F0502020204030204" pitchFamily="34" charset="0"/>
              </a:rPr>
              <a:t>€</a:t>
            </a:r>
          </a:p>
        </p:txBody>
      </p:sp>
    </p:spTree>
    <p:extLst>
      <p:ext uri="{BB962C8B-B14F-4D97-AF65-F5344CB8AC3E}">
        <p14:creationId xmlns:p14="http://schemas.microsoft.com/office/powerpoint/2010/main" val="401630726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a:extLst>
              <a:ext uri="{FF2B5EF4-FFF2-40B4-BE49-F238E27FC236}">
                <a16:creationId xmlns:a16="http://schemas.microsoft.com/office/drawing/2014/main" id="{F0E84CD8-A6B8-4A69-96BE-27154D89FFE6}"/>
              </a:ext>
            </a:extLst>
          </p:cNvPr>
          <p:cNvGraphicFramePr>
            <a:graphicFrameLocks noGrp="1"/>
          </p:cNvGraphicFramePr>
          <p:nvPr>
            <p:extLst>
              <p:ext uri="{D42A27DB-BD31-4B8C-83A1-F6EECF244321}">
                <p14:modId xmlns:p14="http://schemas.microsoft.com/office/powerpoint/2010/main" val="1547843463"/>
              </p:ext>
            </p:extLst>
          </p:nvPr>
        </p:nvGraphicFramePr>
        <p:xfrm>
          <a:off x="431573" y="679269"/>
          <a:ext cx="11328853" cy="5277057"/>
        </p:xfrm>
        <a:graphic>
          <a:graphicData uri="http://schemas.openxmlformats.org/drawingml/2006/table">
            <a:tbl>
              <a:tblPr>
                <a:tableStyleId>{69CF1AB2-1976-4502-BF36-3FF5EA218861}</a:tableStyleId>
              </a:tblPr>
              <a:tblGrid>
                <a:gridCol w="2853151">
                  <a:extLst>
                    <a:ext uri="{9D8B030D-6E8A-4147-A177-3AD203B41FA5}">
                      <a16:colId xmlns:a16="http://schemas.microsoft.com/office/drawing/2014/main" val="3374801366"/>
                    </a:ext>
                  </a:extLst>
                </a:gridCol>
                <a:gridCol w="8475702">
                  <a:extLst>
                    <a:ext uri="{9D8B030D-6E8A-4147-A177-3AD203B41FA5}">
                      <a16:colId xmlns:a16="http://schemas.microsoft.com/office/drawing/2014/main" val="2592033902"/>
                    </a:ext>
                  </a:extLst>
                </a:gridCol>
              </a:tblGrid>
              <a:tr h="277197">
                <a:tc>
                  <a:txBody>
                    <a:bodyPr/>
                    <a:lstStyle/>
                    <a:p>
                      <a:pPr algn="l" fontAlgn="b"/>
                      <a:r>
                        <a:rPr lang="el-GR" sz="15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ΕΙΔΙΚΟΣ ΣΤΟΧΟΣ</a:t>
                      </a:r>
                      <a:endParaRPr lang="el-GR" sz="15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8190" marR="8190" marT="8190" marB="0" anchor="b">
                    <a:solidFill>
                      <a:schemeClr val="accent1"/>
                    </a:solidFill>
                  </a:tcPr>
                </a:tc>
                <a:tc>
                  <a:txBody>
                    <a:bodyPr/>
                    <a:lstStyle/>
                    <a:p>
                      <a:pPr algn="l" fontAlgn="b"/>
                      <a:r>
                        <a:rPr lang="el-GR" sz="15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ΔΡΑΣΕΙΣ</a:t>
                      </a:r>
                      <a:endParaRPr lang="el-GR" sz="15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8190" marR="8190" marT="8190" marB="0" anchor="b">
                    <a:solidFill>
                      <a:schemeClr val="accent1"/>
                    </a:solidFill>
                  </a:tcPr>
                </a:tc>
                <a:extLst>
                  <a:ext uri="{0D108BD9-81ED-4DB2-BD59-A6C34878D82A}">
                    <a16:rowId xmlns:a16="http://schemas.microsoft.com/office/drawing/2014/main" val="3692156335"/>
                  </a:ext>
                </a:extLst>
              </a:tr>
              <a:tr h="2129456">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RSO5.1. </a:t>
                      </a:r>
                      <a:r>
                        <a:rPr lang="el-GR" sz="1300" u="none" strike="noStrike" dirty="0">
                          <a:solidFill>
                            <a:schemeClr val="tx2"/>
                          </a:solidFill>
                          <a:effectLst/>
                          <a:latin typeface="Calibri" panose="020F0502020204030204" pitchFamily="34" charset="0"/>
                          <a:cs typeface="Calibri" panose="020F0502020204030204" pitchFamily="34" charset="0"/>
                        </a:rPr>
                        <a:t>Ενίσχυση της ολοκληρωμένης και χωρίς αποκλεισμούς κοινωνικής, οικονομικής και περιβαλλοντικής ανάπτυξης, του πολιτισμού, της φυσικής κληρονομιάς, του βιώσιμου τουρισμού και της ασφάλειας στις αστικές περιοχές</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8190" marR="8190" marT="8190" marB="0" anchor="ctr"/>
                </a:tc>
                <a:tc>
                  <a:txBody>
                    <a:bodyPr/>
                    <a:lstStyle/>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Υποστήριξη της ψηφιοποίησης δημοσίων οργανισμών και ερευνητικών φορέων σε περιοχές ΒΑΑ</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Ενεργειακή Αναβάθμιση Δημοσίων Κτιρίων και Υποδομών σε περιοχές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Κατασκευή Έργων Αντιπλημμυρικής Προστασίας σε περιοχές ΒΑΑ</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Κατασκευή/Αναβάθμιση Υποδομών Ύδρευσης σε περιοχές ΒΑΑ</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Υποδομή για καθαρές αστικές μεταφορές σε περιοχές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Τροχαίο υλικό καθαρών αστικών μεταφορών σε περιοχές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Υποδομές ποδηλασίας σε περιοχές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Κατασκευή οδών για τη βελτίωση της συνδεσιμότητας σε περιοχές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Δημιουργία, επέκταση και εκσυγχρονισμός μονάδων προσχολικής εκπαίδευσης και φροντίδας σε περιοχές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Δημιουργία, επέκταση και εκσυγχρονισμός μονάδων πρωτοβάθμιας ή δευτεροβάθμιας εκπαίδευσης σε περιοχές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Δημιουργία, επέκταση και εκσυγχρονισμός δομών στήριξης της απασχόλησης σε περιοχές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Προστασία, ανάδειξη και αξιοποίηση πολιτιστικών υποδομών σε περιοχές ΒΑΑ</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Υλική ανάπλαση και ασφάλεια δημόσιων χώρων σε περιοχές ΒΑΑ</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8190" marR="8190" marT="8190" marB="0" anchor="ctr"/>
                </a:tc>
                <a:extLst>
                  <a:ext uri="{0D108BD9-81ED-4DB2-BD59-A6C34878D82A}">
                    <a16:rowId xmlns:a16="http://schemas.microsoft.com/office/drawing/2014/main" val="2807811410"/>
                  </a:ext>
                </a:extLst>
              </a:tr>
              <a:tr h="1359576">
                <a:tc>
                  <a:txBody>
                    <a:bodyPr/>
                    <a:lstStyle/>
                    <a:p>
                      <a:pPr algn="l" fontAlgn="ctr"/>
                      <a:r>
                        <a:rPr lang="el-GR" sz="1300" b="1" u="none" strike="noStrike" dirty="0">
                          <a:solidFill>
                            <a:schemeClr val="tx2"/>
                          </a:solidFill>
                          <a:effectLst/>
                          <a:latin typeface="Calibri" panose="020F0502020204030204" pitchFamily="34" charset="0"/>
                          <a:cs typeface="Calibri" panose="020F0502020204030204" pitchFamily="34" charset="0"/>
                        </a:rPr>
                        <a:t>RSO5.2. </a:t>
                      </a:r>
                      <a:r>
                        <a:rPr lang="el-GR" sz="1300" u="none" strike="noStrike" dirty="0">
                          <a:solidFill>
                            <a:schemeClr val="tx2"/>
                          </a:solidFill>
                          <a:effectLst/>
                          <a:latin typeface="Calibri" panose="020F0502020204030204" pitchFamily="34" charset="0"/>
                          <a:cs typeface="Calibri" panose="020F0502020204030204" pitchFamily="34" charset="0"/>
                        </a:rPr>
                        <a:t>Ενίσχυση της ολοκληρωμένης και χωρίς αποκλεισμούς κοινωνικής, οικονομικής και περιβαλλοντικής τοπικής ανάπτυξης, του πολιτισμού, της φυσικής κληρονομιάς, του βιώσιμου τουρισμού και της ασφάλειας σε περιοχές πλην των αστικών.</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8190" marR="8190" marT="8190" marB="0" anchor="ctr"/>
                </a:tc>
                <a:tc>
                  <a:txBody>
                    <a:bodyPr/>
                    <a:lstStyle/>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Υποστήριξη της ψηφιοποίησης δημοσίων οργανισμών και ερευνητικών φορέων σε περιοχές εκτός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Κατασκευή οδών για τη βελτίωση της συνδεσιμότητας σε περιοχές εκτός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Προστασία και ανάπτυξη υποδομών και υπηρεσιών (εναλλακτικού) τουρισμού σε περιοχές εκτός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Προστασία, ανάδειξη και αξιοποίηση πολιτιστικών υποδομών σε περιοχές εκτός ΒΑΑ </a:t>
                      </a:r>
                    </a:p>
                    <a:p>
                      <a:pPr marL="285750" indent="-285750" algn="l" fontAlgn="ctr">
                        <a:spcAft>
                          <a:spcPts val="600"/>
                        </a:spcAft>
                        <a:buFont typeface="Wingdings" panose="05000000000000000000" pitchFamily="2" charset="2"/>
                        <a:buChar char="v"/>
                      </a:pPr>
                      <a:r>
                        <a:rPr lang="el-GR" sz="1300" u="none" strike="noStrike" dirty="0">
                          <a:solidFill>
                            <a:schemeClr val="tx2"/>
                          </a:solidFill>
                          <a:effectLst/>
                          <a:latin typeface="Calibri" panose="020F0502020204030204" pitchFamily="34" charset="0"/>
                          <a:cs typeface="Calibri" panose="020F0502020204030204" pitchFamily="34" charset="0"/>
                        </a:rPr>
                        <a:t>Προστασία, ανάδειξη και αξιοποίηση αξιόλογων χώρων φυσικής κληρονομιάς και ενίσχυση υποδομών προσβασιμότητας σε αυτούς σε περιοχές εκτός ΒΑΑ</a:t>
                      </a:r>
                      <a:endParaRPr lang="el-GR" sz="1300" b="0" i="0" u="none" strike="noStrike" dirty="0">
                        <a:solidFill>
                          <a:schemeClr val="tx2"/>
                        </a:solidFill>
                        <a:effectLst/>
                        <a:latin typeface="Calibri" panose="020F0502020204030204" pitchFamily="34" charset="0"/>
                        <a:cs typeface="Calibri" panose="020F0502020204030204" pitchFamily="34" charset="0"/>
                      </a:endParaRPr>
                    </a:p>
                  </a:txBody>
                  <a:tcPr marL="8190" marR="8190" marT="8190" marB="0" anchor="ctr"/>
                </a:tc>
                <a:extLst>
                  <a:ext uri="{0D108BD9-81ED-4DB2-BD59-A6C34878D82A}">
                    <a16:rowId xmlns:a16="http://schemas.microsoft.com/office/drawing/2014/main" val="389688945"/>
                  </a:ext>
                </a:extLst>
              </a:tr>
            </a:tbl>
          </a:graphicData>
        </a:graphic>
      </p:graphicFrame>
    </p:spTree>
    <p:extLst>
      <p:ext uri="{BB962C8B-B14F-4D97-AF65-F5344CB8AC3E}">
        <p14:creationId xmlns:p14="http://schemas.microsoft.com/office/powerpoint/2010/main" val="1596342492"/>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8F22B8-B2B2-43C5-93A4-0812E38F5429}"/>
              </a:ext>
            </a:extLst>
          </p:cNvPr>
          <p:cNvSpPr>
            <a:spLocks noGrp="1"/>
          </p:cNvSpPr>
          <p:nvPr>
            <p:ph type="title"/>
          </p:nvPr>
        </p:nvSpPr>
        <p:spPr>
          <a:xfrm>
            <a:off x="487680" y="1125039"/>
            <a:ext cx="3648891" cy="1592035"/>
          </a:xfrm>
        </p:spPr>
        <p:txBody>
          <a:bodyPr>
            <a:noAutofit/>
          </a:bodyPr>
          <a:lstStyle/>
          <a:p>
            <a:r>
              <a:rPr lang="el-GR" b="1" dirty="0">
                <a:latin typeface="Calibri" panose="020F0502020204030204" pitchFamily="34" charset="0"/>
                <a:cs typeface="Calibri" panose="020F0502020204030204" pitchFamily="34" charset="0"/>
              </a:rPr>
              <a:t>ΠΡΟΤΕΡΑΙΟΤΗΤΑ</a:t>
            </a:r>
            <a:r>
              <a:rPr lang="en-US" b="1" dirty="0">
                <a:latin typeface="Calibri" panose="020F0502020204030204" pitchFamily="34" charset="0"/>
                <a:cs typeface="Calibri" panose="020F0502020204030204" pitchFamily="34" charset="0"/>
              </a:rPr>
              <a:t> 0</a:t>
            </a:r>
            <a:r>
              <a:rPr lang="el-GR" b="1" dirty="0">
                <a:latin typeface="Calibri" panose="020F0502020204030204" pitchFamily="34" charset="0"/>
                <a:cs typeface="Calibri" panose="020F0502020204030204" pitchFamily="34" charset="0"/>
              </a:rPr>
              <a:t>6</a:t>
            </a:r>
            <a:r>
              <a:rPr lang="en-US" sz="1600" b="1" dirty="0">
                <a:latin typeface="Calibri" panose="020F0502020204030204" pitchFamily="34" charset="0"/>
                <a:cs typeface="Calibri" panose="020F0502020204030204" pitchFamily="34" charset="0"/>
              </a:rPr>
              <a:t/>
            </a:r>
            <a:br>
              <a:rPr lang="en-US" sz="1600" b="1" dirty="0">
                <a:latin typeface="Calibri" panose="020F0502020204030204" pitchFamily="34" charset="0"/>
                <a:cs typeface="Calibri" panose="020F0502020204030204" pitchFamily="34" charset="0"/>
              </a:rPr>
            </a:br>
            <a:r>
              <a:rPr lang="el-GR" sz="1800" dirty="0">
                <a:solidFill>
                  <a:schemeClr val="bg2">
                    <a:lumMod val="10000"/>
                  </a:schemeClr>
                </a:solidFill>
                <a:latin typeface="Calibri" panose="020F0502020204030204" pitchFamily="34" charset="0"/>
                <a:cs typeface="Calibri" panose="020F0502020204030204" pitchFamily="34" charset="0"/>
              </a:rPr>
              <a:t>ΤΕΧΝΙΚΗ ΒΟΗΘΕΙΑ </a:t>
            </a:r>
            <a:endParaRPr lang="el-GR" sz="1600" dirty="0">
              <a:solidFill>
                <a:schemeClr val="bg2">
                  <a:lumMod val="10000"/>
                </a:schemeClr>
              </a:solidFill>
              <a:latin typeface="Calibri" panose="020F0502020204030204" pitchFamily="34" charset="0"/>
              <a:cs typeface="Calibri" panose="020F0502020204030204" pitchFamily="34" charset="0"/>
            </a:endParaRPr>
          </a:p>
        </p:txBody>
      </p:sp>
      <p:sp>
        <p:nvSpPr>
          <p:cNvPr id="4" name="Text Placeholder 3">
            <a:extLst>
              <a:ext uri="{FF2B5EF4-FFF2-40B4-BE49-F238E27FC236}">
                <a16:creationId xmlns:a16="http://schemas.microsoft.com/office/drawing/2014/main" id="{96D87B65-1BFD-4246-B2CB-805E021BCFE3}"/>
              </a:ext>
            </a:extLst>
          </p:cNvPr>
          <p:cNvSpPr>
            <a:spLocks noGrp="1"/>
          </p:cNvSpPr>
          <p:nvPr>
            <p:ph type="body" sz="half" idx="2"/>
          </p:nvPr>
        </p:nvSpPr>
        <p:spPr>
          <a:xfrm>
            <a:off x="487679" y="2871216"/>
            <a:ext cx="3579223" cy="3189950"/>
          </a:xfrm>
        </p:spPr>
        <p:txBody>
          <a:bodyPr>
            <a:normAutofit/>
          </a:bodyPr>
          <a:lstStyle/>
          <a:p>
            <a:r>
              <a:rPr lang="el-GR" sz="1400" b="1" dirty="0">
                <a:solidFill>
                  <a:srgbClr val="C00000"/>
                </a:solidFill>
                <a:latin typeface="Calibri" panose="020F0502020204030204" pitchFamily="34" charset="0"/>
                <a:cs typeface="Calibri" panose="020F0502020204030204" pitchFamily="34" charset="0"/>
              </a:rPr>
              <a:t>Προτεραιότητα 06.01 </a:t>
            </a:r>
            <a:r>
              <a:rPr lang="el-GR" sz="1400" dirty="0">
                <a:solidFill>
                  <a:schemeClr val="bg1"/>
                </a:solidFill>
                <a:latin typeface="Calibri" panose="020F0502020204030204" pitchFamily="34" charset="0"/>
                <a:cs typeface="Calibri" panose="020F0502020204030204" pitchFamily="34" charset="0"/>
              </a:rPr>
              <a:t>– Τεχνική Βοήθεια </a:t>
            </a:r>
            <a:r>
              <a:rPr lang="el-GR" sz="1400" b="1" dirty="0">
                <a:solidFill>
                  <a:schemeClr val="bg1"/>
                </a:solidFill>
                <a:latin typeface="Calibri" panose="020F0502020204030204" pitchFamily="34" charset="0"/>
                <a:cs typeface="Calibri" panose="020F0502020204030204" pitchFamily="34" charset="0"/>
              </a:rPr>
              <a:t>ΕΤΠΑ</a:t>
            </a:r>
          </a:p>
          <a:p>
            <a:r>
              <a:rPr lang="el-GR" sz="1400" b="1" dirty="0">
                <a:solidFill>
                  <a:srgbClr val="C00000"/>
                </a:solidFill>
                <a:latin typeface="Calibri" panose="020F0502020204030204" pitchFamily="34" charset="0"/>
                <a:cs typeface="Calibri" panose="020F0502020204030204" pitchFamily="34" charset="0"/>
              </a:rPr>
              <a:t>Προτεραιότητα 06.02 </a:t>
            </a:r>
            <a:r>
              <a:rPr lang="el-GR" sz="1400" dirty="0">
                <a:solidFill>
                  <a:schemeClr val="bg1"/>
                </a:solidFill>
                <a:latin typeface="Calibri" panose="020F0502020204030204" pitchFamily="34" charset="0"/>
                <a:cs typeface="Calibri" panose="020F0502020204030204" pitchFamily="34" charset="0"/>
              </a:rPr>
              <a:t>– Τεχνική Βοήθεια </a:t>
            </a:r>
            <a:r>
              <a:rPr lang="el-GR" sz="1400" b="1" dirty="0">
                <a:solidFill>
                  <a:schemeClr val="bg1"/>
                </a:solidFill>
                <a:latin typeface="Calibri" panose="020F0502020204030204" pitchFamily="34" charset="0"/>
                <a:cs typeface="Calibri" panose="020F0502020204030204" pitchFamily="34" charset="0"/>
              </a:rPr>
              <a:t>ΕΚΤ+</a:t>
            </a:r>
          </a:p>
        </p:txBody>
      </p:sp>
      <p:graphicFrame>
        <p:nvGraphicFramePr>
          <p:cNvPr id="7" name="Chart 6">
            <a:extLst>
              <a:ext uri="{FF2B5EF4-FFF2-40B4-BE49-F238E27FC236}">
                <a16:creationId xmlns:a16="http://schemas.microsoft.com/office/drawing/2014/main" id="{7898CA84-9E83-4E2C-94F2-FBF809476B09}"/>
              </a:ext>
            </a:extLst>
          </p:cNvPr>
          <p:cNvGraphicFramePr>
            <a:graphicFrameLocks/>
          </p:cNvGraphicFramePr>
          <p:nvPr>
            <p:extLst>
              <p:ext uri="{D42A27DB-BD31-4B8C-83A1-F6EECF244321}">
                <p14:modId xmlns:p14="http://schemas.microsoft.com/office/powerpoint/2010/main" val="455249403"/>
              </p:ext>
            </p:extLst>
          </p:nvPr>
        </p:nvGraphicFramePr>
        <p:xfrm>
          <a:off x="3320505" y="1921056"/>
          <a:ext cx="5080725" cy="3189950"/>
        </p:xfrm>
        <a:graphic>
          <a:graphicData uri="http://schemas.openxmlformats.org/drawingml/2006/chart">
            <c:chart xmlns:c="http://schemas.openxmlformats.org/drawingml/2006/chart" xmlns:r="http://schemas.openxmlformats.org/officeDocument/2006/relationships" r:id="rId3"/>
          </a:graphicData>
        </a:graphic>
      </p:graphicFrame>
      <p:sp>
        <p:nvSpPr>
          <p:cNvPr id="9" name="TextBox 8">
            <a:extLst>
              <a:ext uri="{FF2B5EF4-FFF2-40B4-BE49-F238E27FC236}">
                <a16:creationId xmlns:a16="http://schemas.microsoft.com/office/drawing/2014/main" id="{0970CEED-BC66-45B6-8DC9-0E730F2226E6}"/>
              </a:ext>
            </a:extLst>
          </p:cNvPr>
          <p:cNvSpPr txBox="1"/>
          <p:nvPr/>
        </p:nvSpPr>
        <p:spPr>
          <a:xfrm>
            <a:off x="4328159" y="900020"/>
            <a:ext cx="6975567" cy="707886"/>
          </a:xfrm>
          <a:prstGeom prst="rect">
            <a:avLst/>
          </a:prstGeom>
          <a:noFill/>
        </p:spPr>
        <p:txBody>
          <a:bodyPr wrap="square">
            <a:spAutoFit/>
          </a:bodyPr>
          <a:lstStyle/>
          <a:p>
            <a:r>
              <a:rPr lang="el-GR" sz="2000" dirty="0">
                <a:solidFill>
                  <a:schemeClr val="tx2"/>
                </a:solidFill>
                <a:latin typeface="Calibri" panose="020F0502020204030204" pitchFamily="34" charset="0"/>
                <a:cs typeface="Calibri" panose="020F0502020204030204" pitchFamily="34" charset="0"/>
              </a:rPr>
              <a:t>Οι συνολικοί πόροι της Τεχνικής Βοήθειας είναι </a:t>
            </a:r>
            <a:r>
              <a:rPr lang="el-GR" sz="2000" b="1" dirty="0">
                <a:solidFill>
                  <a:schemeClr val="tx2"/>
                </a:solidFill>
                <a:latin typeface="Calibri" panose="020F0502020204030204" pitchFamily="34" charset="0"/>
                <a:cs typeface="Calibri" panose="020F0502020204030204" pitchFamily="34" charset="0"/>
              </a:rPr>
              <a:t>7.910.051 € (ΔΔ) </a:t>
            </a:r>
            <a:r>
              <a:rPr lang="el-GR" sz="2000" dirty="0">
                <a:solidFill>
                  <a:schemeClr val="tx2"/>
                </a:solidFill>
                <a:latin typeface="Calibri" panose="020F0502020204030204" pitchFamily="34" charset="0"/>
                <a:cs typeface="Calibri" panose="020F0502020204030204" pitchFamily="34" charset="0"/>
              </a:rPr>
              <a:t>και κατανέμονται σε 5 Δράσεις στο κάθε Ταμείο.</a:t>
            </a:r>
          </a:p>
        </p:txBody>
      </p:sp>
      <p:sp>
        <p:nvSpPr>
          <p:cNvPr id="10" name="TextBox 9">
            <a:extLst>
              <a:ext uri="{FF2B5EF4-FFF2-40B4-BE49-F238E27FC236}">
                <a16:creationId xmlns:a16="http://schemas.microsoft.com/office/drawing/2014/main" id="{4DEC3529-C9A7-4219-B73E-C9D4D5AB3713}"/>
              </a:ext>
            </a:extLst>
          </p:cNvPr>
          <p:cNvSpPr txBox="1"/>
          <p:nvPr/>
        </p:nvSpPr>
        <p:spPr>
          <a:xfrm>
            <a:off x="7628708" y="1867105"/>
            <a:ext cx="4328161" cy="3231654"/>
          </a:xfrm>
          <a:prstGeom prst="rect">
            <a:avLst/>
          </a:prstGeom>
          <a:noFill/>
        </p:spPr>
        <p:txBody>
          <a:bodyPr wrap="square">
            <a:spAutoFit/>
          </a:bodyPr>
          <a:lstStyle/>
          <a:p>
            <a:r>
              <a:rPr lang="el-GR" sz="2400" dirty="0">
                <a:solidFill>
                  <a:schemeClr val="accent1"/>
                </a:solidFill>
                <a:latin typeface="Calibri" panose="020F0502020204030204" pitchFamily="34" charset="0"/>
                <a:cs typeface="Calibri" panose="020F0502020204030204" pitchFamily="34" charset="0"/>
              </a:rPr>
              <a:t>Δράσεις Τεχνικής Βοήθειας</a:t>
            </a:r>
          </a:p>
          <a:p>
            <a:pPr marL="285750" indent="-285750">
              <a:buFont typeface="Wingdings" panose="05000000000000000000" pitchFamily="2" charset="2"/>
              <a:buChar char="q"/>
            </a:pPr>
            <a:r>
              <a:rPr lang="el-GR" dirty="0">
                <a:solidFill>
                  <a:schemeClr val="tx2"/>
                </a:solidFill>
                <a:latin typeface="Calibri" panose="020F0502020204030204" pitchFamily="34" charset="0"/>
                <a:cs typeface="Calibri" panose="020F0502020204030204" pitchFamily="34" charset="0"/>
              </a:rPr>
              <a:t>Επικοινωνία και Προβολή </a:t>
            </a:r>
          </a:p>
          <a:p>
            <a:pPr marL="285750" indent="-285750">
              <a:buFont typeface="Wingdings" panose="05000000000000000000" pitchFamily="2" charset="2"/>
              <a:buChar char="q"/>
            </a:pPr>
            <a:r>
              <a:rPr lang="el-GR" dirty="0">
                <a:solidFill>
                  <a:schemeClr val="tx2"/>
                </a:solidFill>
                <a:latin typeface="Calibri" panose="020F0502020204030204" pitchFamily="34" charset="0"/>
                <a:cs typeface="Calibri" panose="020F0502020204030204" pitchFamily="34" charset="0"/>
              </a:rPr>
              <a:t>Αξιολόγηση, Μελέτες, Εμπειρογνωμοσύνες, Τεχνικοί Σύμβουλοι</a:t>
            </a:r>
          </a:p>
          <a:p>
            <a:pPr marL="285750" indent="-285750">
              <a:buFont typeface="Wingdings" panose="05000000000000000000" pitchFamily="2" charset="2"/>
              <a:buChar char="q"/>
            </a:pPr>
            <a:r>
              <a:rPr lang="el-GR" dirty="0">
                <a:solidFill>
                  <a:schemeClr val="tx2"/>
                </a:solidFill>
                <a:latin typeface="Calibri" panose="020F0502020204030204" pitchFamily="34" charset="0"/>
                <a:cs typeface="Calibri" panose="020F0502020204030204" pitchFamily="34" charset="0"/>
              </a:rPr>
              <a:t>Έλεγχοι, Επιθεωρήσεις και Πιστοποιήσεις</a:t>
            </a:r>
          </a:p>
          <a:p>
            <a:pPr marL="285750" indent="-285750">
              <a:buFont typeface="Wingdings" panose="05000000000000000000" pitchFamily="2" charset="2"/>
              <a:buChar char="q"/>
            </a:pPr>
            <a:r>
              <a:rPr lang="el-GR" dirty="0">
                <a:solidFill>
                  <a:schemeClr val="tx2"/>
                </a:solidFill>
                <a:latin typeface="Calibri" panose="020F0502020204030204" pitchFamily="34" charset="0"/>
                <a:cs typeface="Calibri" panose="020F0502020204030204" pitchFamily="34" charset="0"/>
              </a:rPr>
              <a:t>Συμπληρωματικά / Εξειδικευμένα Συστήματα και Εργαλεία Οργάνωσης της Διαχείρισης</a:t>
            </a:r>
          </a:p>
          <a:p>
            <a:pPr marL="285750" indent="-285750">
              <a:buFont typeface="Wingdings" panose="05000000000000000000" pitchFamily="2" charset="2"/>
              <a:buChar char="q"/>
            </a:pPr>
            <a:r>
              <a:rPr lang="el-GR" dirty="0">
                <a:solidFill>
                  <a:schemeClr val="tx2"/>
                </a:solidFill>
                <a:latin typeface="Calibri" panose="020F0502020204030204" pitchFamily="34" charset="0"/>
                <a:cs typeface="Calibri" panose="020F0502020204030204" pitchFamily="34" charset="0"/>
              </a:rPr>
              <a:t>Ενδυνάμωση της διοικητικής ικανότητας δικαιούχων του Προγράμματος</a:t>
            </a:r>
          </a:p>
        </p:txBody>
      </p:sp>
    </p:spTree>
    <p:extLst>
      <p:ext uri="{BB962C8B-B14F-4D97-AF65-F5344CB8AC3E}">
        <p14:creationId xmlns:p14="http://schemas.microsoft.com/office/powerpoint/2010/main" val="396167960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extBox 9">
            <a:extLst>
              <a:ext uri="{FF2B5EF4-FFF2-40B4-BE49-F238E27FC236}">
                <a16:creationId xmlns:a16="http://schemas.microsoft.com/office/drawing/2014/main" id="{AB324AE4-7F15-4995-BF8D-31187074C116}"/>
              </a:ext>
            </a:extLst>
          </p:cNvPr>
          <p:cNvSpPr txBox="1"/>
          <p:nvPr/>
        </p:nvSpPr>
        <p:spPr>
          <a:xfrm>
            <a:off x="658041" y="1320730"/>
            <a:ext cx="10663102" cy="4678204"/>
          </a:xfrm>
          <a:prstGeom prst="rect">
            <a:avLst/>
          </a:prstGeom>
          <a:noFill/>
        </p:spPr>
        <p:txBody>
          <a:bodyPr wrap="square">
            <a:spAutoFit/>
          </a:bodyPr>
          <a:lstStyle/>
          <a:p>
            <a:r>
              <a:rPr lang="el-GR" sz="2000" dirty="0">
                <a:solidFill>
                  <a:schemeClr val="tx2"/>
                </a:solidFill>
                <a:latin typeface="Calibri" panose="020F0502020204030204" pitchFamily="34" charset="0"/>
                <a:cs typeface="Calibri" panose="020F0502020204030204" pitchFamily="34" charset="0"/>
              </a:rPr>
              <a:t>Τα έργα </a:t>
            </a:r>
            <a:r>
              <a:rPr lang="el-GR" sz="2000" dirty="0">
                <a:solidFill>
                  <a:schemeClr val="accent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Στρατηγικής Σημασίας του Προγράμματος </a:t>
            </a:r>
            <a:r>
              <a:rPr lang="el-GR" sz="2000" dirty="0">
                <a:solidFill>
                  <a:schemeClr val="tx2"/>
                </a:solidFill>
                <a:latin typeface="Calibri" panose="020F0502020204030204" pitchFamily="34" charset="0"/>
                <a:cs typeface="Calibri" panose="020F0502020204030204" pitchFamily="34" charset="0"/>
              </a:rPr>
              <a:t>είναι παρεμβάσεις με σημαντική συμβολή στην ανάπτυξη, στην περιφερειακή συνοχή και στην περιβαλλοντική βιωσιμότητα στην Περιφέρεια και η εφαρμογή τους συνεπάγεται σημαντικές </a:t>
            </a:r>
            <a:r>
              <a:rPr lang="el-GR" sz="2000" dirty="0" err="1">
                <a:solidFill>
                  <a:schemeClr val="tx2"/>
                </a:solidFill>
                <a:latin typeface="Calibri" panose="020F0502020204030204" pitchFamily="34" charset="0"/>
                <a:cs typeface="Calibri" panose="020F0502020204030204" pitchFamily="34" charset="0"/>
              </a:rPr>
              <a:t>κοινωνικο</a:t>
            </a:r>
            <a:r>
              <a:rPr lang="el-GR" sz="2000" dirty="0">
                <a:solidFill>
                  <a:schemeClr val="tx2"/>
                </a:solidFill>
                <a:latin typeface="Calibri" panose="020F0502020204030204" pitchFamily="34" charset="0"/>
                <a:cs typeface="Calibri" panose="020F0502020204030204" pitchFamily="34" charset="0"/>
              </a:rPr>
              <a:t>-οικονομικές επιπτώσεις. </a:t>
            </a:r>
          </a:p>
          <a:p>
            <a:endParaRPr lang="el-GR" sz="2000" dirty="0">
              <a:solidFill>
                <a:schemeClr val="tx2"/>
              </a:solidFill>
              <a:latin typeface="Calibri" panose="020F0502020204030204" pitchFamily="34" charset="0"/>
              <a:cs typeface="Calibri" panose="020F0502020204030204" pitchFamily="34" charset="0"/>
            </a:endParaRPr>
          </a:p>
          <a:p>
            <a:r>
              <a:rPr lang="el-GR" sz="2400" dirty="0">
                <a:solidFill>
                  <a:schemeClr val="accent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Το εγκεκριμένο Πρόγραμμα «Στερεά Ελλάδα 2021-2027» περιλαμβάνει τρία (3) έργα Στρατηγικής Σημασίας</a:t>
            </a:r>
            <a:r>
              <a:rPr lang="el-GR" sz="2400" dirty="0">
                <a:solidFill>
                  <a:schemeClr val="tx2"/>
                </a:solidFill>
                <a:latin typeface="Calibri" panose="020F0502020204030204" pitchFamily="34" charset="0"/>
                <a:cs typeface="Calibri" panose="020F0502020204030204" pitchFamily="34" charset="0"/>
              </a:rPr>
              <a:t>:</a:t>
            </a:r>
          </a:p>
          <a:p>
            <a:pPr marL="457200" indent="-457200">
              <a:spcAft>
                <a:spcPts val="600"/>
              </a:spcAft>
              <a:buAutoNum type="arabicPeriod"/>
            </a:pPr>
            <a:r>
              <a:rPr lang="el-GR" sz="2000" dirty="0">
                <a:solidFill>
                  <a:schemeClr val="tx2"/>
                </a:solidFill>
                <a:latin typeface="Calibri" panose="020F0502020204030204" pitchFamily="34" charset="0"/>
                <a:cs typeface="Calibri" panose="020F0502020204030204" pitchFamily="34" charset="0"/>
              </a:rPr>
              <a:t>Ολοκληρωμένη Χωρική Επένδυση (ΟΧΕ) ΛΑΠ Ασωπού για την περιβαλλοντική εξυγίανση της ευρύτερης περιοχής, τη βελτίωση του επιπέδου διαβίωσης των τοπικών κοινωνιών και την αναβάθμιση της τοπικής οικονομίας. </a:t>
            </a:r>
            <a:r>
              <a:rPr lang="el-GR" sz="2000" i="1"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(Εκτιμώμενος Προϋπολογισμός € 25.000.000)</a:t>
            </a:r>
          </a:p>
          <a:p>
            <a:pPr marL="457200" indent="-457200">
              <a:spcAft>
                <a:spcPts val="600"/>
              </a:spcAft>
              <a:buAutoNum type="arabicPeriod"/>
            </a:pPr>
            <a:r>
              <a:rPr lang="el-GR" sz="2000" dirty="0">
                <a:solidFill>
                  <a:schemeClr val="tx2"/>
                </a:solidFill>
                <a:latin typeface="Calibri" panose="020F0502020204030204" pitchFamily="34" charset="0"/>
                <a:cs typeface="Calibri" panose="020F0502020204030204" pitchFamily="34" charset="0"/>
              </a:rPr>
              <a:t>Ολοκληρωμένη παρέμβαση για την ανασυγκρότηση των περιοχών της Εύβοιας που επλήγησαν από πυρκαγιές. </a:t>
            </a:r>
            <a:r>
              <a:rPr lang="el-GR" sz="2000" i="1"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(Εκτιμώμενος Προϋπολογισμός € 20.000.000)</a:t>
            </a:r>
          </a:p>
          <a:p>
            <a:pPr marL="457200" indent="-457200">
              <a:spcAft>
                <a:spcPts val="600"/>
              </a:spcAft>
              <a:buAutoNum type="arabicPeriod"/>
            </a:pPr>
            <a:r>
              <a:rPr lang="el-GR" sz="2000" dirty="0">
                <a:solidFill>
                  <a:schemeClr val="tx2"/>
                </a:solidFill>
                <a:latin typeface="Calibri" panose="020F0502020204030204" pitchFamily="34" charset="0"/>
                <a:cs typeface="Calibri" panose="020F0502020204030204" pitchFamily="34" charset="0"/>
              </a:rPr>
              <a:t>Αναβάθμιση – ενίσχυση υποδομών και εξοπλισμού πρωτοβάθμιας υγείας, περιλαμβανομένου και του Εθνικού Κέντρου </a:t>
            </a:r>
            <a:r>
              <a:rPr lang="el-GR" sz="2000" dirty="0" err="1">
                <a:solidFill>
                  <a:schemeClr val="tx2"/>
                </a:solidFill>
                <a:latin typeface="Calibri" panose="020F0502020204030204" pitchFamily="34" charset="0"/>
                <a:cs typeface="Calibri" panose="020F0502020204030204" pitchFamily="34" charset="0"/>
              </a:rPr>
              <a:t>Αμεσης</a:t>
            </a:r>
            <a:r>
              <a:rPr lang="el-GR" sz="2000" dirty="0">
                <a:solidFill>
                  <a:schemeClr val="tx2"/>
                </a:solidFill>
                <a:latin typeface="Calibri" panose="020F0502020204030204" pitchFamily="34" charset="0"/>
                <a:cs typeface="Calibri" panose="020F0502020204030204" pitchFamily="34" charset="0"/>
              </a:rPr>
              <a:t> Βοήθειας (ΕΚΑΒ). </a:t>
            </a:r>
            <a:r>
              <a:rPr lang="el-GR" sz="2000" i="1"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Εκτιμώμενος Προϋπολογισμός: € 15.000.000 (ΕΤΠΑ, ΕΚΤ+)</a:t>
            </a:r>
          </a:p>
        </p:txBody>
      </p:sp>
      <p:sp>
        <p:nvSpPr>
          <p:cNvPr id="8" name="TextBox 7">
            <a:extLst>
              <a:ext uri="{FF2B5EF4-FFF2-40B4-BE49-F238E27FC236}">
                <a16:creationId xmlns:a16="http://schemas.microsoft.com/office/drawing/2014/main" id="{4BC8EADF-7AFD-4F70-AB00-382789BBE532}"/>
              </a:ext>
            </a:extLst>
          </p:cNvPr>
          <p:cNvSpPr txBox="1"/>
          <p:nvPr/>
        </p:nvSpPr>
        <p:spPr>
          <a:xfrm>
            <a:off x="370659" y="688986"/>
            <a:ext cx="10950484" cy="584775"/>
          </a:xfrm>
          <a:prstGeom prst="rect">
            <a:avLst/>
          </a:prstGeom>
          <a:noFill/>
        </p:spPr>
        <p:txBody>
          <a:bodyPr wrap="square">
            <a:spAutoFit/>
          </a:bodyPr>
          <a:lstStyle/>
          <a:p>
            <a:r>
              <a:rPr lang="el-GR" sz="3200" dirty="0">
                <a:solidFill>
                  <a:schemeClr val="accent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ΕΡΓΑ ΣΤΡΑΤΗΓΙΚΗΣ ΣΗΜΑΣΙΑΣ</a:t>
            </a:r>
          </a:p>
        </p:txBody>
      </p:sp>
    </p:spTree>
    <p:extLst>
      <p:ext uri="{BB962C8B-B14F-4D97-AF65-F5344CB8AC3E}">
        <p14:creationId xmlns:p14="http://schemas.microsoft.com/office/powerpoint/2010/main" val="342183500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extBox 9">
            <a:extLst>
              <a:ext uri="{FF2B5EF4-FFF2-40B4-BE49-F238E27FC236}">
                <a16:creationId xmlns:a16="http://schemas.microsoft.com/office/drawing/2014/main" id="{AB324AE4-7F15-4995-BF8D-31187074C116}"/>
              </a:ext>
            </a:extLst>
          </p:cNvPr>
          <p:cNvSpPr txBox="1"/>
          <p:nvPr/>
        </p:nvSpPr>
        <p:spPr>
          <a:xfrm>
            <a:off x="503355" y="1236936"/>
            <a:ext cx="9685674" cy="1015663"/>
          </a:xfrm>
          <a:prstGeom prst="rect">
            <a:avLst/>
          </a:prstGeom>
          <a:noFill/>
        </p:spPr>
        <p:txBody>
          <a:bodyPr wrap="square">
            <a:spAutoFit/>
          </a:bodyPr>
          <a:lstStyle/>
          <a:p>
            <a:r>
              <a:rPr lang="el-GR" sz="2000" dirty="0">
                <a:solidFill>
                  <a:schemeClr val="tx2"/>
                </a:solidFill>
                <a:latin typeface="Calibri" panose="020F0502020204030204" pitchFamily="34" charset="0"/>
                <a:cs typeface="Calibri" panose="020F0502020204030204" pitchFamily="34" charset="0"/>
              </a:rPr>
              <a:t>Η </a:t>
            </a:r>
            <a:r>
              <a:rPr lang="el-GR" sz="2000" dirty="0">
                <a:solidFill>
                  <a:schemeClr val="accent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εταιρική σχέση </a:t>
            </a:r>
            <a:r>
              <a:rPr lang="el-GR" sz="2000" dirty="0">
                <a:solidFill>
                  <a:schemeClr val="tx2"/>
                </a:solidFill>
                <a:latin typeface="Calibri" panose="020F0502020204030204" pitchFamily="34" charset="0"/>
                <a:cs typeface="Calibri" panose="020F0502020204030204" pitchFamily="34" charset="0"/>
              </a:rPr>
              <a:t>για τον σχεδιασμό και την εφαρμογή του Προγράμματος οργανώθηκε στη βάση της ευρείας συμμετοχής των εταίρων σε όλη τη διάρκεια της προετοιμασίας του νέου προγραμματικού εγγράφου</a:t>
            </a:r>
          </a:p>
        </p:txBody>
      </p:sp>
      <p:sp>
        <p:nvSpPr>
          <p:cNvPr id="5" name="TextBox 4">
            <a:extLst>
              <a:ext uri="{FF2B5EF4-FFF2-40B4-BE49-F238E27FC236}">
                <a16:creationId xmlns:a16="http://schemas.microsoft.com/office/drawing/2014/main" id="{E09F7AE1-83BE-4BFD-B510-3B1D913F2BE4}"/>
              </a:ext>
            </a:extLst>
          </p:cNvPr>
          <p:cNvSpPr txBox="1"/>
          <p:nvPr/>
        </p:nvSpPr>
        <p:spPr>
          <a:xfrm>
            <a:off x="503355" y="652161"/>
            <a:ext cx="6876288" cy="584775"/>
          </a:xfrm>
          <a:prstGeom prst="rect">
            <a:avLst/>
          </a:prstGeom>
          <a:noFill/>
        </p:spPr>
        <p:txBody>
          <a:bodyPr wrap="square">
            <a:spAutoFit/>
          </a:bodyPr>
          <a:lstStyle/>
          <a:p>
            <a:r>
              <a:rPr lang="el-GR" sz="3200" dirty="0">
                <a:solidFill>
                  <a:schemeClr val="accent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ΔΙΑΒΟΥΛΕΥΣΗ ΤΟΥ ΠΡΟΓΡΑΜΜΑΤΟΣ</a:t>
            </a:r>
          </a:p>
        </p:txBody>
      </p:sp>
      <p:sp>
        <p:nvSpPr>
          <p:cNvPr id="6" name="TextBox 5">
            <a:extLst>
              <a:ext uri="{FF2B5EF4-FFF2-40B4-BE49-F238E27FC236}">
                <a16:creationId xmlns:a16="http://schemas.microsoft.com/office/drawing/2014/main" id="{1E763304-ABF9-4BB1-AA96-77390AA001CB}"/>
              </a:ext>
            </a:extLst>
          </p:cNvPr>
          <p:cNvSpPr txBox="1"/>
          <p:nvPr/>
        </p:nvSpPr>
        <p:spPr>
          <a:xfrm>
            <a:off x="503355" y="2323480"/>
            <a:ext cx="5453308" cy="3847207"/>
          </a:xfrm>
          <a:prstGeom prst="rect">
            <a:avLst/>
          </a:prstGeom>
          <a:noFill/>
        </p:spPr>
        <p:txBody>
          <a:bodyPr wrap="square">
            <a:spAutoFit/>
          </a:bodyPr>
          <a:lstStyle/>
          <a:p>
            <a:r>
              <a:rPr lang="el-GR" sz="2400" u="sng" dirty="0">
                <a:solidFill>
                  <a:schemeClr val="accent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1η Φάση Δημόσιας Διαβούλευσης</a:t>
            </a:r>
          </a:p>
          <a:p>
            <a:pPr marL="342900" indent="-342900">
              <a:buFont typeface="Wingdings" panose="05000000000000000000" pitchFamily="2" charset="2"/>
              <a:buChar char="v"/>
            </a:pPr>
            <a:r>
              <a:rPr lang="el-GR" sz="2000" dirty="0">
                <a:solidFill>
                  <a:schemeClr val="tx2"/>
                </a:solidFill>
                <a:latin typeface="Calibri" panose="020F0502020204030204" pitchFamily="34" charset="0"/>
                <a:cs typeface="Calibri" panose="020F0502020204030204" pitchFamily="34" charset="0"/>
              </a:rPr>
              <a:t>ο σχεδιασμός του Προγράμματος εκκίνησε με τις διαδικασίες δημόσιας διαβούλευσης στην Περιφέρεια με στόχο να διαμορφωθεί ένα πρώτο κείμενο βάσης (</a:t>
            </a:r>
            <a:r>
              <a:rPr lang="el-GR" sz="2000" dirty="0" err="1">
                <a:solidFill>
                  <a:schemeClr val="tx2"/>
                </a:solidFill>
                <a:latin typeface="Calibri" panose="020F0502020204030204" pitchFamily="34" charset="0"/>
                <a:cs typeface="Calibri" panose="020F0502020204030204" pitchFamily="34" charset="0"/>
              </a:rPr>
              <a:t>Concept</a:t>
            </a:r>
            <a:r>
              <a:rPr lang="el-GR" sz="2000" dirty="0">
                <a:solidFill>
                  <a:schemeClr val="tx2"/>
                </a:solidFill>
                <a:latin typeface="Calibri" panose="020F0502020204030204" pitchFamily="34" charset="0"/>
                <a:cs typeface="Calibri" panose="020F0502020204030204" pitchFamily="34" charset="0"/>
              </a:rPr>
              <a:t> </a:t>
            </a:r>
            <a:r>
              <a:rPr lang="el-GR" sz="2000" dirty="0" err="1">
                <a:solidFill>
                  <a:schemeClr val="tx2"/>
                </a:solidFill>
                <a:latin typeface="Calibri" panose="020F0502020204030204" pitchFamily="34" charset="0"/>
                <a:cs typeface="Calibri" panose="020F0502020204030204" pitchFamily="34" charset="0"/>
              </a:rPr>
              <a:t>paper</a:t>
            </a:r>
            <a:r>
              <a:rPr lang="el-GR" sz="2000" dirty="0">
                <a:solidFill>
                  <a:schemeClr val="tx2"/>
                </a:solidFill>
                <a:latin typeface="Calibri" panose="020F0502020204030204" pitchFamily="34" charset="0"/>
                <a:cs typeface="Calibri" panose="020F0502020204030204" pitchFamily="34" charset="0"/>
              </a:rPr>
              <a:t>)</a:t>
            </a:r>
          </a:p>
          <a:p>
            <a:pPr marL="342900" indent="-342900">
              <a:buFont typeface="Wingdings" panose="05000000000000000000" pitchFamily="2" charset="2"/>
              <a:buChar char="v"/>
            </a:pPr>
            <a:r>
              <a:rPr lang="el-GR" sz="2000" dirty="0">
                <a:solidFill>
                  <a:schemeClr val="tx2"/>
                </a:solidFill>
                <a:latin typeface="Calibri" panose="020F0502020204030204" pitchFamily="34" charset="0"/>
                <a:cs typeface="Calibri" panose="020F0502020204030204" pitchFamily="34" charset="0"/>
              </a:rPr>
              <a:t>Μέσω ερωτηματολογίου, το οποίο στάλθηκε στους Φορείς και ήταν άμεσα </a:t>
            </a:r>
            <a:r>
              <a:rPr lang="el-GR" sz="2000" dirty="0" err="1">
                <a:solidFill>
                  <a:schemeClr val="tx2"/>
                </a:solidFill>
                <a:latin typeface="Calibri" panose="020F0502020204030204" pitchFamily="34" charset="0"/>
                <a:cs typeface="Calibri" panose="020F0502020204030204" pitchFamily="34" charset="0"/>
              </a:rPr>
              <a:t>προσβάσιμο</a:t>
            </a:r>
            <a:r>
              <a:rPr lang="el-GR" sz="2000" dirty="0">
                <a:solidFill>
                  <a:schemeClr val="tx2"/>
                </a:solidFill>
                <a:latin typeface="Calibri" panose="020F0502020204030204" pitchFamily="34" charset="0"/>
                <a:cs typeface="Calibri" panose="020F0502020204030204" pitchFamily="34" charset="0"/>
              </a:rPr>
              <a:t> διαδικτυακά στον </a:t>
            </a:r>
            <a:r>
              <a:rPr lang="el-GR" sz="2000" dirty="0" err="1">
                <a:solidFill>
                  <a:schemeClr val="tx2"/>
                </a:solidFill>
                <a:latin typeface="Calibri" panose="020F0502020204030204" pitchFamily="34" charset="0"/>
                <a:cs typeface="Calibri" panose="020F0502020204030204" pitchFamily="34" charset="0"/>
              </a:rPr>
              <a:t>ιστότοπο</a:t>
            </a:r>
            <a:r>
              <a:rPr lang="el-GR" sz="2000" dirty="0">
                <a:solidFill>
                  <a:schemeClr val="tx2"/>
                </a:solidFill>
                <a:latin typeface="Calibri" panose="020F0502020204030204" pitchFamily="34" charset="0"/>
                <a:cs typeface="Calibri" panose="020F0502020204030204" pitchFamily="34" charset="0"/>
              </a:rPr>
              <a:t> της Διαχειριστικής Αρχής, οι εταίροι κλήθηκαν να συμμετέχουν ουσιαστικά στην ανάλυση των προκλήσεων και αναγκών που πρέπει να αντιμετωπιστούν στην ΠΣΤΕ</a:t>
            </a:r>
          </a:p>
        </p:txBody>
      </p:sp>
      <p:sp>
        <p:nvSpPr>
          <p:cNvPr id="7" name="TextBox 6">
            <a:extLst>
              <a:ext uri="{FF2B5EF4-FFF2-40B4-BE49-F238E27FC236}">
                <a16:creationId xmlns:a16="http://schemas.microsoft.com/office/drawing/2014/main" id="{D8B398C2-806D-4976-8A55-A8E1BD103AB3}"/>
              </a:ext>
            </a:extLst>
          </p:cNvPr>
          <p:cNvSpPr txBox="1"/>
          <p:nvPr/>
        </p:nvSpPr>
        <p:spPr>
          <a:xfrm>
            <a:off x="6390349" y="2323480"/>
            <a:ext cx="5453308" cy="3539430"/>
          </a:xfrm>
          <a:prstGeom prst="rect">
            <a:avLst/>
          </a:prstGeom>
          <a:noFill/>
        </p:spPr>
        <p:txBody>
          <a:bodyPr wrap="square">
            <a:spAutoFit/>
          </a:bodyPr>
          <a:lstStyle/>
          <a:p>
            <a:r>
              <a:rPr lang="el-GR" sz="2400" u="sng" dirty="0">
                <a:solidFill>
                  <a:schemeClr val="accent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2η Φάση Δημόσιας Διαβούλευσης</a:t>
            </a:r>
          </a:p>
          <a:p>
            <a:pPr marL="342900" indent="-342900">
              <a:buFont typeface="Wingdings" panose="05000000000000000000" pitchFamily="2" charset="2"/>
              <a:buChar char="v"/>
            </a:pPr>
            <a:r>
              <a:rPr lang="el-GR" sz="2000" dirty="0">
                <a:solidFill>
                  <a:schemeClr val="tx2"/>
                </a:solidFill>
                <a:latin typeface="Calibri" panose="020F0502020204030204" pitchFamily="34" charset="0"/>
                <a:cs typeface="Calibri" panose="020F0502020204030204" pitchFamily="34" charset="0"/>
              </a:rPr>
              <a:t>οργανώθηκε κατά την περίοδο Ιουνίου 2021 – Σεπτεμβρίου 2021 και περιλάμβανε συζήτηση επί του Προσχεδίου του νέου Προγράμματος της Στερεάς Ελλάδας,</a:t>
            </a:r>
          </a:p>
          <a:p>
            <a:pPr marL="342900" indent="-342900">
              <a:buFont typeface="Wingdings" panose="05000000000000000000" pitchFamily="2" charset="2"/>
              <a:buChar char="v"/>
            </a:pPr>
            <a:r>
              <a:rPr lang="el-GR" sz="2000" dirty="0">
                <a:solidFill>
                  <a:schemeClr val="tx2"/>
                </a:solidFill>
                <a:latin typeface="Calibri" panose="020F0502020204030204" pitchFamily="34" charset="0"/>
                <a:cs typeface="Calibri" panose="020F0502020204030204" pitchFamily="34" charset="0"/>
              </a:rPr>
              <a:t>Την 6η Οκτωβρίου 2021 οργανώθηκε, στην έδρα της ΠΣΤΕ, ημερίδα παρουσίασης των αποτελεσμάτων της διαβούλευσης, με δυνατότητα διαδικτυακής συμμετοχής και τοποθέτησης επί του Προσχεδίου του Προγράμματος</a:t>
            </a:r>
          </a:p>
        </p:txBody>
      </p:sp>
    </p:spTree>
    <p:extLst>
      <p:ext uri="{BB962C8B-B14F-4D97-AF65-F5344CB8AC3E}">
        <p14:creationId xmlns:p14="http://schemas.microsoft.com/office/powerpoint/2010/main" val="322803453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Chart 2">
            <a:extLst>
              <a:ext uri="{FF2B5EF4-FFF2-40B4-BE49-F238E27FC236}">
                <a16:creationId xmlns:a16="http://schemas.microsoft.com/office/drawing/2014/main" id="{C9432CDF-7861-49FF-AE9A-7DF3AE775B98}"/>
              </a:ext>
            </a:extLst>
          </p:cNvPr>
          <p:cNvGraphicFramePr>
            <a:graphicFrameLocks/>
          </p:cNvGraphicFramePr>
          <p:nvPr>
            <p:extLst>
              <p:ext uri="{D42A27DB-BD31-4B8C-83A1-F6EECF244321}">
                <p14:modId xmlns:p14="http://schemas.microsoft.com/office/powerpoint/2010/main" val="779073098"/>
              </p:ext>
            </p:extLst>
          </p:nvPr>
        </p:nvGraphicFramePr>
        <p:xfrm>
          <a:off x="438912" y="785302"/>
          <a:ext cx="7754112" cy="4984562"/>
        </p:xfrm>
        <a:graphic>
          <a:graphicData uri="http://schemas.openxmlformats.org/drawingml/2006/chart">
            <c:chart xmlns:c="http://schemas.openxmlformats.org/drawingml/2006/chart" xmlns:r="http://schemas.openxmlformats.org/officeDocument/2006/relationships" r:id="rId2"/>
          </a:graphicData>
        </a:graphic>
      </p:graphicFrame>
      <p:sp>
        <p:nvSpPr>
          <p:cNvPr id="10" name="TextBox 9">
            <a:extLst>
              <a:ext uri="{FF2B5EF4-FFF2-40B4-BE49-F238E27FC236}">
                <a16:creationId xmlns:a16="http://schemas.microsoft.com/office/drawing/2014/main" id="{AB324AE4-7F15-4995-BF8D-31187074C116}"/>
              </a:ext>
            </a:extLst>
          </p:cNvPr>
          <p:cNvSpPr txBox="1"/>
          <p:nvPr/>
        </p:nvSpPr>
        <p:spPr>
          <a:xfrm>
            <a:off x="7827263" y="1429737"/>
            <a:ext cx="4207983" cy="3477875"/>
          </a:xfrm>
          <a:prstGeom prst="rect">
            <a:avLst/>
          </a:prstGeom>
          <a:noFill/>
        </p:spPr>
        <p:txBody>
          <a:bodyPr wrap="square">
            <a:spAutoFit/>
          </a:bodyPr>
          <a:lstStyle/>
          <a:p>
            <a:r>
              <a:rPr lang="el-GR" sz="2000" dirty="0">
                <a:solidFill>
                  <a:schemeClr val="tx2"/>
                </a:solidFill>
                <a:latin typeface="Calibri" panose="020F0502020204030204" pitchFamily="34" charset="0"/>
                <a:cs typeface="Calibri" panose="020F0502020204030204" pitchFamily="34" charset="0"/>
              </a:rPr>
              <a:t>Οι συνολικοί πόροι που έχουν κατανεμηθεί στο Πρόγραμμα ανέρχονται σε </a:t>
            </a:r>
            <a:r>
              <a:rPr lang="el-GR" sz="2000" b="1" dirty="0">
                <a:solidFill>
                  <a:schemeClr val="accent1"/>
                </a:solidFill>
                <a:latin typeface="Calibri" panose="020F0502020204030204" pitchFamily="34" charset="0"/>
                <a:cs typeface="Calibri" panose="020F0502020204030204" pitchFamily="34" charset="0"/>
              </a:rPr>
              <a:t>426.065.902,00 €</a:t>
            </a:r>
            <a:r>
              <a:rPr lang="el-GR" sz="2000" b="1" dirty="0">
                <a:solidFill>
                  <a:schemeClr val="tx2"/>
                </a:solidFill>
                <a:latin typeface="Calibri" panose="020F0502020204030204" pitchFamily="34" charset="0"/>
                <a:cs typeface="Calibri" panose="020F0502020204030204" pitchFamily="34" charset="0"/>
              </a:rPr>
              <a:t>,</a:t>
            </a:r>
            <a:r>
              <a:rPr lang="el-GR" sz="2000" dirty="0">
                <a:solidFill>
                  <a:schemeClr val="tx2"/>
                </a:solidFill>
                <a:latin typeface="Calibri" panose="020F0502020204030204" pitchFamily="34" charset="0"/>
                <a:cs typeface="Calibri" panose="020F0502020204030204" pitchFamily="34" charset="0"/>
              </a:rPr>
              <a:t> </a:t>
            </a:r>
          </a:p>
          <a:p>
            <a:pPr marL="342900" indent="-342900">
              <a:buFont typeface="Wingdings" panose="05000000000000000000" pitchFamily="2" charset="2"/>
              <a:buChar char="q"/>
            </a:pPr>
            <a:r>
              <a:rPr lang="el-GR" sz="2000" b="1" dirty="0">
                <a:solidFill>
                  <a:schemeClr val="accent1"/>
                </a:solidFill>
                <a:latin typeface="Calibri" panose="020F0502020204030204" pitchFamily="34" charset="0"/>
                <a:cs typeface="Calibri" panose="020F0502020204030204" pitchFamily="34" charset="0"/>
              </a:rPr>
              <a:t>315.684.496. € </a:t>
            </a:r>
            <a:r>
              <a:rPr lang="el-GR" sz="2000" dirty="0">
                <a:solidFill>
                  <a:schemeClr val="tx2"/>
                </a:solidFill>
                <a:latin typeface="Calibri" panose="020F0502020204030204" pitchFamily="34" charset="0"/>
                <a:cs typeface="Calibri" panose="020F0502020204030204" pitchFamily="34" charset="0"/>
              </a:rPr>
              <a:t>(το 74,1% του συνολικού προϋπολογισμού του Προγράμματος) αποτελούν τη συμμετοχή του ΕΤΠΑ και τα </a:t>
            </a:r>
          </a:p>
          <a:p>
            <a:pPr marL="342900" indent="-342900">
              <a:buFont typeface="Wingdings" panose="05000000000000000000" pitchFamily="2" charset="2"/>
              <a:buChar char="q"/>
            </a:pPr>
            <a:r>
              <a:rPr lang="el-GR" sz="2000" b="1" dirty="0">
                <a:solidFill>
                  <a:schemeClr val="accent1"/>
                </a:solidFill>
                <a:latin typeface="Calibri" panose="020F0502020204030204" pitchFamily="34" charset="0"/>
                <a:cs typeface="Calibri" panose="020F0502020204030204" pitchFamily="34" charset="0"/>
              </a:rPr>
              <a:t>110.381.406 €</a:t>
            </a:r>
            <a:r>
              <a:rPr lang="el-GR" sz="2000" dirty="0">
                <a:solidFill>
                  <a:schemeClr val="tx2"/>
                </a:solidFill>
                <a:latin typeface="Calibri" panose="020F0502020204030204" pitchFamily="34" charset="0"/>
                <a:cs typeface="Calibri" panose="020F0502020204030204" pitchFamily="34" charset="0"/>
              </a:rPr>
              <a:t> (25,9% του συνολικού προϋπολογισμού του Προγράμματος) συγχρηματοδοτούνται από το ΕΚΤ+</a:t>
            </a:r>
          </a:p>
        </p:txBody>
      </p:sp>
      <p:sp>
        <p:nvSpPr>
          <p:cNvPr id="5" name="TextBox 4">
            <a:extLst>
              <a:ext uri="{FF2B5EF4-FFF2-40B4-BE49-F238E27FC236}">
                <a16:creationId xmlns:a16="http://schemas.microsoft.com/office/drawing/2014/main" id="{E09F7AE1-83BE-4BFD-B510-3B1D913F2BE4}"/>
              </a:ext>
            </a:extLst>
          </p:cNvPr>
          <p:cNvSpPr txBox="1"/>
          <p:nvPr/>
        </p:nvSpPr>
        <p:spPr>
          <a:xfrm>
            <a:off x="334410" y="567485"/>
            <a:ext cx="7754112" cy="523220"/>
          </a:xfrm>
          <a:prstGeom prst="rect">
            <a:avLst/>
          </a:prstGeom>
          <a:noFill/>
        </p:spPr>
        <p:txBody>
          <a:bodyPr wrap="square">
            <a:spAutoFit/>
          </a:bodyPr>
          <a:lstStyle/>
          <a:p>
            <a:r>
              <a:rPr lang="el-GR" sz="2800" dirty="0">
                <a:solidFill>
                  <a:schemeClr val="accent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ΧΡΗΜΑΤΟΔΟΤΙΚΗ ΚΑΤΑΝΟΜΗ (ΔΗΜΟΣΙΑ ΔΑΠΑΝΗ)</a:t>
            </a:r>
          </a:p>
        </p:txBody>
      </p:sp>
    </p:spTree>
    <p:extLst>
      <p:ext uri="{BB962C8B-B14F-4D97-AF65-F5344CB8AC3E}">
        <p14:creationId xmlns:p14="http://schemas.microsoft.com/office/powerpoint/2010/main" val="208966627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extBox 9">
            <a:extLst>
              <a:ext uri="{FF2B5EF4-FFF2-40B4-BE49-F238E27FC236}">
                <a16:creationId xmlns:a16="http://schemas.microsoft.com/office/drawing/2014/main" id="{AB324AE4-7F15-4995-BF8D-31187074C116}"/>
              </a:ext>
            </a:extLst>
          </p:cNvPr>
          <p:cNvSpPr txBox="1"/>
          <p:nvPr/>
        </p:nvSpPr>
        <p:spPr>
          <a:xfrm>
            <a:off x="422910" y="591688"/>
            <a:ext cx="7139178" cy="1015663"/>
          </a:xfrm>
          <a:prstGeom prst="rect">
            <a:avLst/>
          </a:prstGeom>
          <a:noFill/>
        </p:spPr>
        <p:txBody>
          <a:bodyPr wrap="square">
            <a:spAutoFit/>
          </a:bodyPr>
          <a:lstStyle/>
          <a:p>
            <a:r>
              <a:rPr lang="el-GR" sz="2000" dirty="0">
                <a:solidFill>
                  <a:schemeClr val="tx2"/>
                </a:solidFill>
                <a:latin typeface="Calibri" panose="020F0502020204030204" pitchFamily="34" charset="0"/>
                <a:cs typeface="Calibri" panose="020F0502020204030204" pitchFamily="34" charset="0"/>
              </a:rPr>
              <a:t>Το </a:t>
            </a:r>
            <a:r>
              <a:rPr lang="el-GR" sz="2000"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Πρόγραμμα διαρθρώνεται στη βάση των Στόχων Πολιτικής νέας Πολιτικής Συνοχής</a:t>
            </a:r>
            <a:r>
              <a:rPr lang="el-GR" sz="2000" dirty="0">
                <a:solidFill>
                  <a:schemeClr val="tx2"/>
                </a:solidFill>
                <a:latin typeface="Calibri" panose="020F0502020204030204" pitchFamily="34" charset="0"/>
                <a:cs typeface="Calibri" panose="020F0502020204030204" pitchFamily="34" charset="0"/>
              </a:rPr>
              <a:t>, στοχεύοντας να καλύψει εστιασμένες ανάγκες και προκλήσεις της Περιφέρειας Στερεάς Ελλάδας. </a:t>
            </a:r>
          </a:p>
        </p:txBody>
      </p:sp>
      <p:graphicFrame>
        <p:nvGraphicFramePr>
          <p:cNvPr id="6" name="Chart 5">
            <a:extLst>
              <a:ext uri="{FF2B5EF4-FFF2-40B4-BE49-F238E27FC236}">
                <a16:creationId xmlns:a16="http://schemas.microsoft.com/office/drawing/2014/main" id="{ACD0B0CB-3317-4FD9-972C-5928AF7DDBA0}"/>
              </a:ext>
            </a:extLst>
          </p:cNvPr>
          <p:cNvGraphicFramePr>
            <a:graphicFrameLocks/>
          </p:cNvGraphicFramePr>
          <p:nvPr>
            <p:extLst>
              <p:ext uri="{D42A27DB-BD31-4B8C-83A1-F6EECF244321}">
                <p14:modId xmlns:p14="http://schemas.microsoft.com/office/powerpoint/2010/main" val="2985442447"/>
              </p:ext>
            </p:extLst>
          </p:nvPr>
        </p:nvGraphicFramePr>
        <p:xfrm>
          <a:off x="0" y="1607351"/>
          <a:ext cx="8431268" cy="4354537"/>
        </p:xfrm>
        <a:graphic>
          <a:graphicData uri="http://schemas.openxmlformats.org/drawingml/2006/chart">
            <c:chart xmlns:c="http://schemas.openxmlformats.org/drawingml/2006/chart" xmlns:r="http://schemas.openxmlformats.org/officeDocument/2006/relationships" r:id="rId2"/>
          </a:graphicData>
        </a:graphic>
      </p:graphicFrame>
      <p:sp>
        <p:nvSpPr>
          <p:cNvPr id="7" name="TextBox 2">
            <a:extLst>
              <a:ext uri="{FF2B5EF4-FFF2-40B4-BE49-F238E27FC236}">
                <a16:creationId xmlns:a16="http://schemas.microsoft.com/office/drawing/2014/main" id="{4FE31B80-B7CC-4A4C-9F8C-49C35B055F75}"/>
              </a:ext>
            </a:extLst>
          </p:cNvPr>
          <p:cNvSpPr txBox="1"/>
          <p:nvPr/>
        </p:nvSpPr>
        <p:spPr>
          <a:xfrm>
            <a:off x="8682446" y="3770811"/>
            <a:ext cx="3509554" cy="2107476"/>
          </a:xfrm>
          <a:prstGeom prst="rect">
            <a:avLst/>
          </a:prstGeom>
          <a:solidFill>
            <a:schemeClr val="accent1">
              <a:alpha val="25000"/>
            </a:schemeClr>
          </a:solidFill>
          <a:ln>
            <a:noFill/>
          </a:ln>
        </p:spPr>
        <p:style>
          <a:lnRef idx="0">
            <a:scrgbClr r="0" g="0" b="0"/>
          </a:lnRef>
          <a:fillRef idx="0">
            <a:scrgbClr r="0" g="0" b="0"/>
          </a:fillRef>
          <a:effectRef idx="0">
            <a:scrgbClr r="0" g="0" b="0"/>
          </a:effectRef>
          <a:fontRef idx="minor">
            <a:schemeClr val="lt1"/>
          </a:fontRef>
        </p:style>
        <p:txBody>
          <a:bodyPr wrap="square" rtlCol="0" anchor="t"/>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r"/>
            <a:r>
              <a:rPr lang="el-GR" sz="1600" b="1" dirty="0">
                <a:solidFill>
                  <a:schemeClr val="tx2"/>
                </a:solidFill>
                <a:latin typeface="Calibri" panose="020F0502020204030204" pitchFamily="34" charset="0"/>
                <a:cs typeface="Calibri" panose="020F0502020204030204" pitchFamily="34" charset="0"/>
              </a:rPr>
              <a:t>ΣΠ1 </a:t>
            </a:r>
            <a:r>
              <a:rPr lang="el-GR" sz="1600" b="1" dirty="0">
                <a:solidFill>
                  <a:srgbClr val="C00000"/>
                </a:solidFill>
                <a:latin typeface="Calibri" panose="020F0502020204030204" pitchFamily="34" charset="0"/>
                <a:cs typeface="Calibri" panose="020F0502020204030204" pitchFamily="34" charset="0"/>
              </a:rPr>
              <a:t>(ΕΤΠΑ) </a:t>
            </a:r>
            <a:r>
              <a:rPr lang="el-GR" sz="1600" dirty="0">
                <a:solidFill>
                  <a:schemeClr val="tx2"/>
                </a:solidFill>
                <a:latin typeface="Calibri" panose="020F0502020204030204" pitchFamily="34" charset="0"/>
                <a:cs typeface="Calibri" panose="020F0502020204030204" pitchFamily="34" charset="0"/>
              </a:rPr>
              <a:t>↔ ΠΡΟΤΕΡΑΙΟΤΗΤΑ 01</a:t>
            </a:r>
          </a:p>
          <a:p>
            <a:pPr algn="r"/>
            <a:r>
              <a:rPr lang="el-GR" sz="1600" b="1" dirty="0">
                <a:solidFill>
                  <a:schemeClr val="tx2"/>
                </a:solidFill>
                <a:latin typeface="Calibri" panose="020F0502020204030204" pitchFamily="34" charset="0"/>
                <a:cs typeface="Calibri" panose="020F0502020204030204" pitchFamily="34" charset="0"/>
              </a:rPr>
              <a:t>ΣΠ2 </a:t>
            </a:r>
            <a:r>
              <a:rPr lang="el-GR" sz="1600" b="1" dirty="0">
                <a:solidFill>
                  <a:srgbClr val="C00000"/>
                </a:solidFill>
                <a:latin typeface="Calibri" panose="020F0502020204030204" pitchFamily="34" charset="0"/>
                <a:cs typeface="Calibri" panose="020F0502020204030204" pitchFamily="34" charset="0"/>
              </a:rPr>
              <a:t>(ΕΤΠΑ) </a:t>
            </a:r>
            <a:r>
              <a:rPr lang="el-GR" sz="1600" dirty="0">
                <a:solidFill>
                  <a:schemeClr val="tx2"/>
                </a:solidFill>
                <a:latin typeface="Calibri" panose="020F0502020204030204" pitchFamily="34" charset="0"/>
                <a:cs typeface="Calibri" panose="020F0502020204030204" pitchFamily="34" charset="0"/>
              </a:rPr>
              <a:t>↔ ΠΡΟΤΕΡΑΙΟΤΗΤΑ 02</a:t>
            </a:r>
          </a:p>
          <a:p>
            <a:pPr algn="r"/>
            <a:r>
              <a:rPr lang="el-GR" sz="1600" b="1" dirty="0">
                <a:solidFill>
                  <a:schemeClr val="tx2"/>
                </a:solidFill>
                <a:latin typeface="Calibri" panose="020F0502020204030204" pitchFamily="34" charset="0"/>
                <a:cs typeface="Calibri" panose="020F0502020204030204" pitchFamily="34" charset="0"/>
              </a:rPr>
              <a:t>ΣΠ3 </a:t>
            </a:r>
            <a:r>
              <a:rPr lang="el-GR" sz="1600" b="1" dirty="0">
                <a:solidFill>
                  <a:srgbClr val="C00000"/>
                </a:solidFill>
                <a:latin typeface="Calibri" panose="020F0502020204030204" pitchFamily="34" charset="0"/>
                <a:cs typeface="Calibri" panose="020F0502020204030204" pitchFamily="34" charset="0"/>
              </a:rPr>
              <a:t>(ΕΤΠΑ) </a:t>
            </a:r>
            <a:r>
              <a:rPr lang="el-GR" sz="1600" dirty="0">
                <a:solidFill>
                  <a:schemeClr val="tx2"/>
                </a:solidFill>
                <a:latin typeface="Calibri" panose="020F0502020204030204" pitchFamily="34" charset="0"/>
                <a:cs typeface="Calibri" panose="020F0502020204030204" pitchFamily="34" charset="0"/>
              </a:rPr>
              <a:t>↔ ΠΡΟΤΕΡΑΙΟΤΗΤΑ 03</a:t>
            </a:r>
          </a:p>
          <a:p>
            <a:pPr algn="r"/>
            <a:r>
              <a:rPr lang="el-GR" sz="1600" b="1" dirty="0">
                <a:solidFill>
                  <a:schemeClr val="tx2"/>
                </a:solidFill>
                <a:latin typeface="Calibri" panose="020F0502020204030204" pitchFamily="34" charset="0"/>
                <a:cs typeface="Calibri" panose="020F0502020204030204" pitchFamily="34" charset="0"/>
              </a:rPr>
              <a:t>ΣΠ4 </a:t>
            </a:r>
            <a:r>
              <a:rPr lang="el-GR" sz="1600" b="1" dirty="0">
                <a:solidFill>
                  <a:srgbClr val="C00000"/>
                </a:solidFill>
                <a:latin typeface="Calibri" panose="020F0502020204030204" pitchFamily="34" charset="0"/>
                <a:cs typeface="Calibri" panose="020F0502020204030204" pitchFamily="34" charset="0"/>
              </a:rPr>
              <a:t>(ΕΤΠΑ) </a:t>
            </a:r>
            <a:r>
              <a:rPr lang="el-GR" sz="1600" dirty="0">
                <a:solidFill>
                  <a:schemeClr val="tx2"/>
                </a:solidFill>
                <a:latin typeface="Calibri" panose="020F0502020204030204" pitchFamily="34" charset="0"/>
                <a:cs typeface="Calibri" panose="020F0502020204030204" pitchFamily="34" charset="0"/>
              </a:rPr>
              <a:t>↔ ΠΡΟΤΕΡΑΙΟΤΗΤΑ 04.01</a:t>
            </a:r>
          </a:p>
          <a:p>
            <a:pPr algn="r"/>
            <a:r>
              <a:rPr lang="el-GR" sz="1600" b="1" dirty="0">
                <a:solidFill>
                  <a:schemeClr val="tx2"/>
                </a:solidFill>
                <a:latin typeface="Calibri" panose="020F0502020204030204" pitchFamily="34" charset="0"/>
                <a:cs typeface="Calibri" panose="020F0502020204030204" pitchFamily="34" charset="0"/>
              </a:rPr>
              <a:t>ΣΠ4 </a:t>
            </a:r>
            <a:r>
              <a:rPr lang="el-GR" sz="1600" b="1" dirty="0">
                <a:solidFill>
                  <a:srgbClr val="C00000"/>
                </a:solidFill>
                <a:latin typeface="Calibri" panose="020F0502020204030204" pitchFamily="34" charset="0"/>
                <a:cs typeface="Calibri" panose="020F0502020204030204" pitchFamily="34" charset="0"/>
              </a:rPr>
              <a:t>(ΕΚΤ+) </a:t>
            </a:r>
            <a:r>
              <a:rPr lang="el-GR" sz="1600" dirty="0">
                <a:solidFill>
                  <a:schemeClr val="tx2"/>
                </a:solidFill>
                <a:latin typeface="Calibri" panose="020F0502020204030204" pitchFamily="34" charset="0"/>
                <a:cs typeface="Calibri" panose="020F0502020204030204" pitchFamily="34" charset="0"/>
              </a:rPr>
              <a:t>↔ ΠΡΟΤΕΡΑΙΟΤΗΤΑ 04.02</a:t>
            </a:r>
          </a:p>
          <a:p>
            <a:pPr algn="r"/>
            <a:r>
              <a:rPr lang="el-GR" sz="1600" b="1" dirty="0">
                <a:solidFill>
                  <a:schemeClr val="tx2"/>
                </a:solidFill>
                <a:latin typeface="Calibri" panose="020F0502020204030204" pitchFamily="34" charset="0"/>
                <a:cs typeface="Calibri" panose="020F0502020204030204" pitchFamily="34" charset="0"/>
              </a:rPr>
              <a:t>ΣΠ5 </a:t>
            </a:r>
            <a:r>
              <a:rPr lang="el-GR" sz="1600" b="1" dirty="0">
                <a:solidFill>
                  <a:srgbClr val="C00000"/>
                </a:solidFill>
                <a:latin typeface="Calibri" panose="020F0502020204030204" pitchFamily="34" charset="0"/>
                <a:cs typeface="Calibri" panose="020F0502020204030204" pitchFamily="34" charset="0"/>
              </a:rPr>
              <a:t>(ΕΤΠΑ) </a:t>
            </a:r>
            <a:r>
              <a:rPr lang="el-GR" sz="1600" dirty="0">
                <a:solidFill>
                  <a:schemeClr val="tx2"/>
                </a:solidFill>
                <a:latin typeface="Calibri" panose="020F0502020204030204" pitchFamily="34" charset="0"/>
                <a:cs typeface="Calibri" panose="020F0502020204030204" pitchFamily="34" charset="0"/>
              </a:rPr>
              <a:t>↔ ΠΡΟΤΕΡΑΙΟΤΗΤΑ 05</a:t>
            </a:r>
          </a:p>
          <a:p>
            <a:pPr algn="r"/>
            <a:r>
              <a:rPr lang="el-GR" sz="1600" b="1" dirty="0">
                <a:solidFill>
                  <a:schemeClr val="tx2"/>
                </a:solidFill>
                <a:latin typeface="Calibri" panose="020F0502020204030204" pitchFamily="34" charset="0"/>
                <a:cs typeface="Calibri" panose="020F0502020204030204" pitchFamily="34" charset="0"/>
              </a:rPr>
              <a:t>ΤΒ </a:t>
            </a:r>
            <a:r>
              <a:rPr lang="el-GR" sz="1600" b="1" dirty="0">
                <a:solidFill>
                  <a:srgbClr val="C00000"/>
                </a:solidFill>
                <a:latin typeface="Calibri" panose="020F0502020204030204" pitchFamily="34" charset="0"/>
                <a:cs typeface="Calibri" panose="020F0502020204030204" pitchFamily="34" charset="0"/>
              </a:rPr>
              <a:t>(ΕΤΠΑ) </a:t>
            </a:r>
            <a:r>
              <a:rPr lang="el-GR" sz="1600" dirty="0">
                <a:solidFill>
                  <a:schemeClr val="tx2"/>
                </a:solidFill>
                <a:latin typeface="Calibri" panose="020F0502020204030204" pitchFamily="34" charset="0"/>
                <a:cs typeface="Calibri" panose="020F0502020204030204" pitchFamily="34" charset="0"/>
              </a:rPr>
              <a:t>↔ ΠΡΟΤΕΡΑΙΟΤΗΤΑ 06.01</a:t>
            </a:r>
          </a:p>
          <a:p>
            <a:pPr algn="r"/>
            <a:r>
              <a:rPr lang="el-GR" sz="1600" b="1" dirty="0">
                <a:solidFill>
                  <a:schemeClr val="tx2"/>
                </a:solidFill>
                <a:latin typeface="Calibri" panose="020F0502020204030204" pitchFamily="34" charset="0"/>
                <a:cs typeface="Calibri" panose="020F0502020204030204" pitchFamily="34" charset="0"/>
              </a:rPr>
              <a:t>ΤΒ </a:t>
            </a:r>
            <a:r>
              <a:rPr lang="el-GR" sz="1600" b="1" dirty="0">
                <a:solidFill>
                  <a:srgbClr val="C00000"/>
                </a:solidFill>
                <a:latin typeface="Calibri" panose="020F0502020204030204" pitchFamily="34" charset="0"/>
                <a:cs typeface="Calibri" panose="020F0502020204030204" pitchFamily="34" charset="0"/>
              </a:rPr>
              <a:t>(ΕΚΤ+) </a:t>
            </a:r>
            <a:r>
              <a:rPr lang="el-GR" sz="1600" dirty="0">
                <a:solidFill>
                  <a:schemeClr val="tx2"/>
                </a:solidFill>
                <a:latin typeface="Calibri" panose="020F0502020204030204" pitchFamily="34" charset="0"/>
                <a:cs typeface="Calibri" panose="020F0502020204030204" pitchFamily="34" charset="0"/>
              </a:rPr>
              <a:t>↔ ΠΡΟΤΕΡΑΙΟΤΗΤΑ 06.02</a:t>
            </a:r>
          </a:p>
          <a:p>
            <a:endParaRPr lang="el-GR" sz="1600" dirty="0">
              <a:solidFill>
                <a:schemeClr val="tx2"/>
              </a:solidFill>
              <a:latin typeface="Calibri" panose="020F0502020204030204" pitchFamily="34" charset="0"/>
              <a:cs typeface="Calibri" panose="020F0502020204030204" pitchFamily="34" charset="0"/>
            </a:endParaRPr>
          </a:p>
        </p:txBody>
      </p:sp>
      <p:sp>
        <p:nvSpPr>
          <p:cNvPr id="4" name="Speech Bubble: Oval 3">
            <a:extLst>
              <a:ext uri="{FF2B5EF4-FFF2-40B4-BE49-F238E27FC236}">
                <a16:creationId xmlns:a16="http://schemas.microsoft.com/office/drawing/2014/main" id="{65FA13E2-0F1D-4A29-A444-81F525EA15F0}"/>
              </a:ext>
            </a:extLst>
          </p:cNvPr>
          <p:cNvSpPr/>
          <p:nvPr/>
        </p:nvSpPr>
        <p:spPr>
          <a:xfrm>
            <a:off x="8543109" y="1099519"/>
            <a:ext cx="3326673" cy="1645920"/>
          </a:xfrm>
          <a:prstGeom prst="wedgeEllipseCallout">
            <a:avLst>
              <a:gd name="adj1" fmla="val -44965"/>
              <a:gd name="adj2" fmla="val 57437"/>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l-GR" sz="2400" dirty="0">
                <a:latin typeface="Calibri" panose="020F0502020204030204" pitchFamily="34" charset="0"/>
                <a:cs typeface="Calibri" panose="020F0502020204030204" pitchFamily="34" charset="0"/>
              </a:rPr>
              <a:t>Ενεργοποίηση </a:t>
            </a:r>
          </a:p>
          <a:p>
            <a:pPr algn="ctr"/>
            <a:r>
              <a:rPr lang="el-GR" sz="2400" b="1" dirty="0">
                <a:latin typeface="Calibri" panose="020F0502020204030204" pitchFamily="34" charset="0"/>
                <a:cs typeface="Calibri" panose="020F0502020204030204" pitchFamily="34" charset="0"/>
              </a:rPr>
              <a:t>25</a:t>
            </a:r>
            <a:r>
              <a:rPr lang="el-GR" sz="2000" dirty="0">
                <a:latin typeface="Calibri" panose="020F0502020204030204" pitchFamily="34" charset="0"/>
                <a:cs typeface="Calibri" panose="020F0502020204030204" pitchFamily="34" charset="0"/>
              </a:rPr>
              <a:t> Ειδικών Στόχων</a:t>
            </a:r>
            <a:r>
              <a:rPr lang="el-GR" sz="2000" dirty="0">
                <a:solidFill>
                  <a:schemeClr val="bg1"/>
                </a:solidFill>
                <a:latin typeface="Calibri" panose="020F0502020204030204" pitchFamily="34" charset="0"/>
                <a:cs typeface="Calibri" panose="020F0502020204030204" pitchFamily="34" charset="0"/>
              </a:rPr>
              <a:t>&amp;</a:t>
            </a:r>
            <a:r>
              <a:rPr lang="el-GR" sz="2000" b="1" dirty="0">
                <a:solidFill>
                  <a:srgbClr val="FFC000"/>
                </a:solidFill>
                <a:latin typeface="Calibri" panose="020F0502020204030204" pitchFamily="34" charset="0"/>
                <a:cs typeface="Calibri" panose="020F0502020204030204" pitchFamily="34" charset="0"/>
              </a:rPr>
              <a:t> </a:t>
            </a:r>
            <a:r>
              <a:rPr lang="el-GR" sz="2400" b="1" dirty="0">
                <a:solidFill>
                  <a:srgbClr val="FFC000"/>
                </a:solidFill>
                <a:latin typeface="Calibri" panose="020F0502020204030204" pitchFamily="34" charset="0"/>
                <a:cs typeface="Calibri" panose="020F0502020204030204" pitchFamily="34" charset="0"/>
              </a:rPr>
              <a:t>120</a:t>
            </a:r>
            <a:r>
              <a:rPr lang="el-GR" sz="2000" dirty="0">
                <a:solidFill>
                  <a:srgbClr val="FFC000"/>
                </a:solidFill>
                <a:latin typeface="Calibri" panose="020F0502020204030204" pitchFamily="34" charset="0"/>
                <a:cs typeface="Calibri" panose="020F0502020204030204" pitchFamily="34" charset="0"/>
              </a:rPr>
              <a:t> Δράσεων</a:t>
            </a:r>
            <a:endParaRPr lang="el-GR" dirty="0">
              <a:solidFill>
                <a:srgbClr val="FFC000"/>
              </a:solidFill>
              <a:latin typeface="Calibri" panose="020F0502020204030204" pitchFamily="34" charset="0"/>
              <a:cs typeface="Calibri" panose="020F0502020204030204" pitchFamily="34" charset="0"/>
            </a:endParaRPr>
          </a:p>
        </p:txBody>
      </p:sp>
    </p:spTree>
    <p:extLst>
      <p:ext uri="{BB962C8B-B14F-4D97-AF65-F5344CB8AC3E}">
        <p14:creationId xmlns:p14="http://schemas.microsoft.com/office/powerpoint/2010/main" val="404109015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extBox 9">
            <a:extLst>
              <a:ext uri="{FF2B5EF4-FFF2-40B4-BE49-F238E27FC236}">
                <a16:creationId xmlns:a16="http://schemas.microsoft.com/office/drawing/2014/main" id="{AB324AE4-7F15-4995-BF8D-31187074C116}"/>
              </a:ext>
            </a:extLst>
          </p:cNvPr>
          <p:cNvSpPr txBox="1"/>
          <p:nvPr/>
        </p:nvSpPr>
        <p:spPr>
          <a:xfrm>
            <a:off x="588372" y="1491406"/>
            <a:ext cx="4915445" cy="4093428"/>
          </a:xfrm>
          <a:prstGeom prst="rect">
            <a:avLst/>
          </a:prstGeom>
          <a:noFill/>
        </p:spPr>
        <p:txBody>
          <a:bodyPr wrap="square">
            <a:spAutoFit/>
          </a:bodyPr>
          <a:lstStyle/>
          <a:p>
            <a:r>
              <a:rPr lang="el-GR" sz="2000" dirty="0">
                <a:solidFill>
                  <a:schemeClr val="tx2"/>
                </a:solidFill>
                <a:latin typeface="Calibri" panose="020F0502020204030204" pitchFamily="34" charset="0"/>
                <a:cs typeface="Calibri" panose="020F0502020204030204" pitchFamily="34" charset="0"/>
              </a:rPr>
              <a:t>Το νέο εγκεκριμένο Πρόγραμμα εντάσσεται πλήρως </a:t>
            </a:r>
            <a:r>
              <a:rPr lang="el-GR" sz="2000" b="1"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στη </a:t>
            </a:r>
            <a:r>
              <a:rPr lang="el-GR" sz="2000" b="1" dirty="0" err="1">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στοχοθεσία</a:t>
            </a:r>
            <a:r>
              <a:rPr lang="el-GR" sz="2000" b="1" dirty="0">
                <a:solidFill>
                  <a:schemeClr val="tx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 της νέας Πολιτικής Συνοχής της ΕΕ, </a:t>
            </a:r>
            <a:r>
              <a:rPr lang="el-GR" sz="2000" dirty="0">
                <a:solidFill>
                  <a:schemeClr val="tx2"/>
                </a:solidFill>
                <a:latin typeface="Calibri" panose="020F0502020204030204" pitchFamily="34" charset="0"/>
                <a:cs typeface="Calibri" panose="020F0502020204030204" pitchFamily="34" charset="0"/>
              </a:rPr>
              <a:t>ενώ παράλληλα καλείται να συμβάλλει στην επίτευξη των στόχων σειράς τομεακών Ευρωπαϊκών Πολιτικών όπως και των αντίστοιχων Εθνικών Στρατηγικών Σχεδίων, όπως είναι:</a:t>
            </a:r>
          </a:p>
          <a:p>
            <a:pPr marL="800100" lvl="1" indent="-342900">
              <a:buFont typeface="Wingdings" panose="05000000000000000000" pitchFamily="2" charset="2"/>
              <a:buChar char="q"/>
            </a:pPr>
            <a:r>
              <a:rPr lang="el-GR" sz="2000" dirty="0">
                <a:solidFill>
                  <a:schemeClr val="tx2"/>
                </a:solidFill>
                <a:latin typeface="Calibri" panose="020F0502020204030204" pitchFamily="34" charset="0"/>
                <a:cs typeface="Calibri" panose="020F0502020204030204" pitchFamily="34" charset="0"/>
              </a:rPr>
              <a:t>η συμβολή στην Πράσινη Συμφωνία για την Ευρώπη, </a:t>
            </a:r>
          </a:p>
          <a:p>
            <a:pPr marL="800100" lvl="1" indent="-342900">
              <a:buFont typeface="Wingdings" panose="05000000000000000000" pitchFamily="2" charset="2"/>
              <a:buChar char="q"/>
            </a:pPr>
            <a:r>
              <a:rPr lang="el-GR" sz="2000" dirty="0">
                <a:solidFill>
                  <a:schemeClr val="tx2"/>
                </a:solidFill>
                <a:latin typeface="Calibri" panose="020F0502020204030204" pitchFamily="34" charset="0"/>
                <a:cs typeface="Calibri" panose="020F0502020204030204" pitchFamily="34" charset="0"/>
              </a:rPr>
              <a:t>στόχοι του Ευρωπαϊκού Συμφώνου για την Έρευνα και Καινοτομία </a:t>
            </a:r>
          </a:p>
          <a:p>
            <a:pPr marL="800100" lvl="1" indent="-342900">
              <a:buFont typeface="Wingdings" panose="05000000000000000000" pitchFamily="2" charset="2"/>
              <a:buChar char="q"/>
            </a:pPr>
            <a:r>
              <a:rPr lang="el-GR" sz="2000" dirty="0">
                <a:solidFill>
                  <a:schemeClr val="tx2"/>
                </a:solidFill>
                <a:latin typeface="Calibri" panose="020F0502020204030204" pitchFamily="34" charset="0"/>
                <a:cs typeface="Calibri" panose="020F0502020204030204" pitchFamily="34" charset="0"/>
              </a:rPr>
              <a:t>Πολιτικές για την Κοινωνική Ένταξη και την Κοινωνική Συνοχή </a:t>
            </a:r>
          </a:p>
        </p:txBody>
      </p:sp>
      <p:sp>
        <p:nvSpPr>
          <p:cNvPr id="8" name="TextBox 7">
            <a:extLst>
              <a:ext uri="{FF2B5EF4-FFF2-40B4-BE49-F238E27FC236}">
                <a16:creationId xmlns:a16="http://schemas.microsoft.com/office/drawing/2014/main" id="{4BC8EADF-7AFD-4F70-AB00-382789BBE532}"/>
              </a:ext>
            </a:extLst>
          </p:cNvPr>
          <p:cNvSpPr txBox="1"/>
          <p:nvPr/>
        </p:nvSpPr>
        <p:spPr>
          <a:xfrm>
            <a:off x="440327" y="635127"/>
            <a:ext cx="10950484" cy="523220"/>
          </a:xfrm>
          <a:prstGeom prst="rect">
            <a:avLst/>
          </a:prstGeom>
          <a:noFill/>
        </p:spPr>
        <p:txBody>
          <a:bodyPr wrap="square">
            <a:spAutoFit/>
          </a:bodyPr>
          <a:lstStyle/>
          <a:p>
            <a:r>
              <a:rPr lang="el-GR" sz="2800" dirty="0">
                <a:solidFill>
                  <a:schemeClr val="accent2"/>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ΣΤΟΧΟΘΕΣΙΑ ΤΟΥ ΝΕΟΥ ΠΡΟΓΡΑΜΜΑΤΟΣ «ΣΤΕΡΕΑ ΕΛΛΑΔΑ» 2021-2027</a:t>
            </a:r>
          </a:p>
        </p:txBody>
      </p:sp>
      <p:graphicFrame>
        <p:nvGraphicFramePr>
          <p:cNvPr id="3" name="Diagram 2">
            <a:extLst>
              <a:ext uri="{FF2B5EF4-FFF2-40B4-BE49-F238E27FC236}">
                <a16:creationId xmlns:a16="http://schemas.microsoft.com/office/drawing/2014/main" id="{031D46D2-2A9E-4CC3-A6BB-9BB9D391C56E}"/>
              </a:ext>
            </a:extLst>
          </p:cNvPr>
          <p:cNvGraphicFramePr/>
          <p:nvPr>
            <p:extLst>
              <p:ext uri="{D42A27DB-BD31-4B8C-83A1-F6EECF244321}">
                <p14:modId xmlns:p14="http://schemas.microsoft.com/office/powerpoint/2010/main" val="3346720321"/>
              </p:ext>
            </p:extLst>
          </p:nvPr>
        </p:nvGraphicFramePr>
        <p:xfrm>
          <a:off x="5853384" y="2137336"/>
          <a:ext cx="5954214" cy="3645323"/>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11" name="TextBox 10">
            <a:extLst>
              <a:ext uri="{FF2B5EF4-FFF2-40B4-BE49-F238E27FC236}">
                <a16:creationId xmlns:a16="http://schemas.microsoft.com/office/drawing/2014/main" id="{E41B72EF-C083-4735-AB81-BC31C263E0FB}"/>
              </a:ext>
            </a:extLst>
          </p:cNvPr>
          <p:cNvSpPr txBox="1"/>
          <p:nvPr/>
        </p:nvSpPr>
        <p:spPr>
          <a:xfrm>
            <a:off x="5993946" y="1210545"/>
            <a:ext cx="5673090" cy="830997"/>
          </a:xfrm>
          <a:prstGeom prst="rect">
            <a:avLst/>
          </a:prstGeom>
          <a:noFill/>
        </p:spPr>
        <p:txBody>
          <a:bodyPr wrap="square">
            <a:spAutoFit/>
          </a:bodyPr>
          <a:lstStyle/>
          <a:p>
            <a:pPr algn="ctr"/>
            <a:r>
              <a:rPr lang="el-GR" sz="2400" dirty="0">
                <a:solidFill>
                  <a:schemeClr val="accent5"/>
                </a:solidFill>
                <a:effectLst>
                  <a:outerShdw blurRad="38100" dist="38100" dir="2700000" algn="tl">
                    <a:srgbClr val="000000">
                      <a:alpha val="43137"/>
                    </a:srgbClr>
                  </a:outerShdw>
                </a:effectLst>
                <a:latin typeface="Calibri" panose="020F0502020204030204" pitchFamily="34" charset="0"/>
                <a:ea typeface="Times New Roman" panose="02020603050405020304" pitchFamily="18" charset="0"/>
              </a:rPr>
              <a:t>Η συμβολή του προγράμματος στις ευρύτερες αυτές Στρατηγικές, εξειδικεύεται</a:t>
            </a:r>
            <a:endParaRPr lang="el-GR" sz="2400" dirty="0">
              <a:solidFill>
                <a:schemeClr val="accent5"/>
              </a:solidFill>
              <a:effectLst>
                <a:outerShdw blurRad="38100" dist="38100" dir="2700000" algn="tl">
                  <a:srgbClr val="000000">
                    <a:alpha val="43137"/>
                  </a:srgbClr>
                </a:outerShdw>
              </a:effectLst>
            </a:endParaRPr>
          </a:p>
        </p:txBody>
      </p:sp>
    </p:spTree>
    <p:extLst>
      <p:ext uri="{BB962C8B-B14F-4D97-AF65-F5344CB8AC3E}">
        <p14:creationId xmlns:p14="http://schemas.microsoft.com/office/powerpoint/2010/main" val="62542333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8F22B8-B2B2-43C5-93A4-0812E38F5429}"/>
              </a:ext>
            </a:extLst>
          </p:cNvPr>
          <p:cNvSpPr>
            <a:spLocks noGrp="1"/>
          </p:cNvSpPr>
          <p:nvPr>
            <p:ph type="title"/>
          </p:nvPr>
        </p:nvSpPr>
        <p:spPr>
          <a:xfrm>
            <a:off x="574766" y="1019954"/>
            <a:ext cx="3387634" cy="1757499"/>
          </a:xfrm>
        </p:spPr>
        <p:txBody>
          <a:bodyPr>
            <a:noAutofit/>
          </a:bodyPr>
          <a:lstStyle/>
          <a:p>
            <a:r>
              <a:rPr lang="el-GR" b="1" dirty="0">
                <a:latin typeface="Calibri" panose="020F0502020204030204" pitchFamily="34" charset="0"/>
                <a:cs typeface="Calibri" panose="020F0502020204030204" pitchFamily="34" charset="0"/>
              </a:rPr>
              <a:t>ΠΡΟΤΕΡΑΙΟΤΗΤΑ</a:t>
            </a:r>
            <a:r>
              <a:rPr lang="en-US" b="1" dirty="0">
                <a:latin typeface="Calibri" panose="020F0502020204030204" pitchFamily="34" charset="0"/>
                <a:cs typeface="Calibri" panose="020F0502020204030204" pitchFamily="34" charset="0"/>
              </a:rPr>
              <a:t> 01</a:t>
            </a:r>
            <a:r>
              <a:rPr lang="en-US" sz="1600" b="1" dirty="0">
                <a:latin typeface="Calibri" panose="020F0502020204030204" pitchFamily="34" charset="0"/>
                <a:cs typeface="Calibri" panose="020F0502020204030204" pitchFamily="34" charset="0"/>
              </a:rPr>
              <a:t/>
            </a:r>
            <a:br>
              <a:rPr lang="en-US" sz="1600" b="1" dirty="0">
                <a:latin typeface="Calibri" panose="020F0502020204030204" pitchFamily="34" charset="0"/>
                <a:cs typeface="Calibri" panose="020F0502020204030204" pitchFamily="34" charset="0"/>
              </a:rPr>
            </a:br>
            <a:r>
              <a:rPr lang="el-GR" sz="1800" dirty="0">
                <a:solidFill>
                  <a:schemeClr val="bg2">
                    <a:lumMod val="10000"/>
                  </a:schemeClr>
                </a:solidFill>
                <a:latin typeface="Calibri" panose="020F0502020204030204" pitchFamily="34" charset="0"/>
                <a:cs typeface="Calibri" panose="020F0502020204030204" pitchFamily="34" charset="0"/>
              </a:rPr>
              <a:t>ΕΝΙΣΧΥΣΗ ΑΝΤΑΓΩΝΙΣΤΙΚΟΤΗΤΑΣ ΚΑΙ ΕΞΩΣΤΡΕΦΕΙΑΣ ΤΗΣ ΟΙΚΟΝΟΜΙΑΣ ΜΕΣΩ ΤΗΣ ΠΡΟΩΘΗΣΗΣ ΤΟΥ ΚΑΙΝΟΤΟΜΟΥ ΚΑΙ ΕΞΥΠΝΟΥ ΜΕΤΑΣΧΗΜΑΤΙΣΜΟΥ ΤΗΣ</a:t>
            </a:r>
            <a:endParaRPr lang="el-GR" sz="1600" dirty="0">
              <a:solidFill>
                <a:schemeClr val="bg2">
                  <a:lumMod val="10000"/>
                </a:schemeClr>
              </a:solidFill>
              <a:latin typeface="Calibri" panose="020F0502020204030204" pitchFamily="34" charset="0"/>
              <a:cs typeface="Calibri" panose="020F0502020204030204" pitchFamily="34" charset="0"/>
            </a:endParaRPr>
          </a:p>
        </p:txBody>
      </p:sp>
      <p:sp>
        <p:nvSpPr>
          <p:cNvPr id="4" name="Text Placeholder 3">
            <a:extLst>
              <a:ext uri="{FF2B5EF4-FFF2-40B4-BE49-F238E27FC236}">
                <a16:creationId xmlns:a16="http://schemas.microsoft.com/office/drawing/2014/main" id="{96D87B65-1BFD-4246-B2CB-805E021BCFE3}"/>
              </a:ext>
            </a:extLst>
          </p:cNvPr>
          <p:cNvSpPr>
            <a:spLocks noGrp="1"/>
          </p:cNvSpPr>
          <p:nvPr>
            <p:ph type="body" sz="half" idx="2"/>
          </p:nvPr>
        </p:nvSpPr>
        <p:spPr>
          <a:xfrm>
            <a:off x="574766" y="2836654"/>
            <a:ext cx="3448594" cy="3001392"/>
          </a:xfrm>
        </p:spPr>
        <p:txBody>
          <a:bodyPr>
            <a:normAutofit fontScale="77500" lnSpcReduction="20000"/>
          </a:bodyPr>
          <a:lstStyle/>
          <a:p>
            <a:r>
              <a:rPr lang="el-GR" sz="1800" b="1" dirty="0">
                <a:solidFill>
                  <a:srgbClr val="C00000"/>
                </a:solidFill>
                <a:latin typeface="Calibri" panose="020F0502020204030204" pitchFamily="34" charset="0"/>
                <a:cs typeface="Calibri" panose="020F0502020204030204" pitchFamily="34" charset="0"/>
              </a:rPr>
              <a:t>RSO1.1</a:t>
            </a:r>
            <a:r>
              <a:rPr lang="el-GR" sz="1800" dirty="0">
                <a:solidFill>
                  <a:srgbClr val="C00000"/>
                </a:solidFill>
                <a:latin typeface="Calibri" panose="020F0502020204030204" pitchFamily="34" charset="0"/>
                <a:cs typeface="Calibri" panose="020F0502020204030204" pitchFamily="34" charset="0"/>
              </a:rPr>
              <a:t> </a:t>
            </a:r>
            <a:r>
              <a:rPr lang="el-GR" sz="1800" dirty="0">
                <a:latin typeface="Calibri" panose="020F0502020204030204" pitchFamily="34" charset="0"/>
                <a:cs typeface="Calibri" panose="020F0502020204030204" pitchFamily="34" charset="0"/>
              </a:rPr>
              <a:t>- Ανάπτυξη και ενίσχυση των ικανοτήτων της έρευνας και της καινοτομίας και αξιοποίηση των προηγμένων τεχνολογιών</a:t>
            </a:r>
          </a:p>
          <a:p>
            <a:r>
              <a:rPr lang="el-GR" sz="1800" b="1" dirty="0">
                <a:solidFill>
                  <a:srgbClr val="C00000"/>
                </a:solidFill>
                <a:latin typeface="Calibri" panose="020F0502020204030204" pitchFamily="34" charset="0"/>
                <a:cs typeface="Calibri" panose="020F0502020204030204" pitchFamily="34" charset="0"/>
              </a:rPr>
              <a:t>RSO1.2</a:t>
            </a:r>
            <a:r>
              <a:rPr lang="el-GR" sz="1800" dirty="0">
                <a:latin typeface="Calibri" panose="020F0502020204030204" pitchFamily="34" charset="0"/>
                <a:cs typeface="Calibri" panose="020F0502020204030204" pitchFamily="34" charset="0"/>
              </a:rPr>
              <a:t> - Αξιοποίηση των οφελών της ψηφιοποίησης για τους πολίτες, τις εταιρείες, τους ερευνητικούς οργανισμούς και τις δημόσιες αρχές</a:t>
            </a:r>
          </a:p>
          <a:p>
            <a:r>
              <a:rPr lang="el-GR" sz="1800" b="1" dirty="0">
                <a:solidFill>
                  <a:srgbClr val="C00000"/>
                </a:solidFill>
                <a:latin typeface="Calibri" panose="020F0502020204030204" pitchFamily="34" charset="0"/>
                <a:cs typeface="Calibri" panose="020F0502020204030204" pitchFamily="34" charset="0"/>
              </a:rPr>
              <a:t>RSO1.3</a:t>
            </a:r>
            <a:r>
              <a:rPr lang="el-GR" sz="1800" b="1" dirty="0">
                <a:latin typeface="Calibri" panose="020F0502020204030204" pitchFamily="34" charset="0"/>
                <a:cs typeface="Calibri" panose="020F0502020204030204" pitchFamily="34" charset="0"/>
              </a:rPr>
              <a:t> </a:t>
            </a:r>
            <a:r>
              <a:rPr lang="el-GR" sz="1800" dirty="0">
                <a:latin typeface="Calibri" panose="020F0502020204030204" pitchFamily="34" charset="0"/>
                <a:cs typeface="Calibri" panose="020F0502020204030204" pitchFamily="34" charset="0"/>
              </a:rPr>
              <a:t>- Ενίσχυση της βιώσιμης ανάπτυξης και της ανταγωνιστικότητας των ΜΜΕ και δημιουργία θέσεων εργασίας στις ΜΜΕ, συμπεριλαμβανομένων των παραγωγικών επενδύσεων</a:t>
            </a:r>
          </a:p>
          <a:p>
            <a:endParaRPr lang="el-GR" dirty="0"/>
          </a:p>
        </p:txBody>
      </p:sp>
      <p:graphicFrame>
        <p:nvGraphicFramePr>
          <p:cNvPr id="8" name="Chart 7">
            <a:extLst>
              <a:ext uri="{FF2B5EF4-FFF2-40B4-BE49-F238E27FC236}">
                <a16:creationId xmlns:a16="http://schemas.microsoft.com/office/drawing/2014/main" id="{F67B94B0-7AB1-45BA-895E-0793D1129CFD}"/>
              </a:ext>
            </a:extLst>
          </p:cNvPr>
          <p:cNvGraphicFramePr>
            <a:graphicFrameLocks/>
          </p:cNvGraphicFramePr>
          <p:nvPr>
            <p:extLst>
              <p:ext uri="{D42A27DB-BD31-4B8C-83A1-F6EECF244321}">
                <p14:modId xmlns:p14="http://schemas.microsoft.com/office/powerpoint/2010/main" val="1153995709"/>
              </p:ext>
            </p:extLst>
          </p:nvPr>
        </p:nvGraphicFramePr>
        <p:xfrm>
          <a:off x="4119153" y="630283"/>
          <a:ext cx="7637417" cy="4882243"/>
        </p:xfrm>
        <a:graphic>
          <a:graphicData uri="http://schemas.openxmlformats.org/drawingml/2006/chart">
            <c:chart xmlns:c="http://schemas.openxmlformats.org/drawingml/2006/chart" xmlns:r="http://schemas.openxmlformats.org/officeDocument/2006/relationships" r:id="rId2"/>
          </a:graphicData>
        </a:graphic>
      </p:graphicFrame>
      <p:sp>
        <p:nvSpPr>
          <p:cNvPr id="9" name="Rectangle: Rounded Corners 8">
            <a:extLst>
              <a:ext uri="{FF2B5EF4-FFF2-40B4-BE49-F238E27FC236}">
                <a16:creationId xmlns:a16="http://schemas.microsoft.com/office/drawing/2014/main" id="{E558E9AB-A107-4F83-96DC-DE8AB3F7B933}"/>
              </a:ext>
            </a:extLst>
          </p:cNvPr>
          <p:cNvSpPr/>
          <p:nvPr/>
        </p:nvSpPr>
        <p:spPr>
          <a:xfrm>
            <a:off x="9292046" y="741861"/>
            <a:ext cx="2011679" cy="383178"/>
          </a:xfrm>
          <a:prstGeom prst="roundRect">
            <a:avLst/>
          </a:prstGeom>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r>
              <a:rPr lang="el-GR" sz="2400" dirty="0">
                <a:latin typeface="Calibri" panose="020F0502020204030204" pitchFamily="34" charset="0"/>
                <a:cs typeface="Calibri" panose="020F0502020204030204" pitchFamily="34" charset="0"/>
              </a:rPr>
              <a:t>54.104.712</a:t>
            </a:r>
            <a:r>
              <a:rPr lang="en-US" sz="2400" dirty="0">
                <a:latin typeface="Calibri" panose="020F0502020204030204" pitchFamily="34" charset="0"/>
                <a:cs typeface="Calibri" panose="020F0502020204030204" pitchFamily="34" charset="0"/>
              </a:rPr>
              <a:t>  </a:t>
            </a:r>
            <a:r>
              <a:rPr lang="el-GR" sz="2400" dirty="0">
                <a:effectLst/>
                <a:latin typeface="Calibri" panose="020F0502020204030204" pitchFamily="34" charset="0"/>
                <a:ea typeface="Times New Roman" panose="02020603050405020304" pitchFamily="18" charset="0"/>
                <a:cs typeface="Calibri" panose="020F0502020204030204" pitchFamily="34" charset="0"/>
              </a:rPr>
              <a:t>€</a:t>
            </a:r>
          </a:p>
        </p:txBody>
      </p:sp>
    </p:spTree>
    <p:extLst>
      <p:ext uri="{BB962C8B-B14F-4D97-AF65-F5344CB8AC3E}">
        <p14:creationId xmlns:p14="http://schemas.microsoft.com/office/powerpoint/2010/main" val="256757298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a:extLst>
              <a:ext uri="{FF2B5EF4-FFF2-40B4-BE49-F238E27FC236}">
                <a16:creationId xmlns:a16="http://schemas.microsoft.com/office/drawing/2014/main" id="{9E26D115-3C80-42EA-9137-EC80B99941C7}"/>
              </a:ext>
            </a:extLst>
          </p:cNvPr>
          <p:cNvGraphicFramePr>
            <a:graphicFrameLocks noGrp="1"/>
          </p:cNvGraphicFramePr>
          <p:nvPr>
            <p:extLst>
              <p:ext uri="{D42A27DB-BD31-4B8C-83A1-F6EECF244321}">
                <p14:modId xmlns:p14="http://schemas.microsoft.com/office/powerpoint/2010/main" val="3401068156"/>
              </p:ext>
            </p:extLst>
          </p:nvPr>
        </p:nvGraphicFramePr>
        <p:xfrm>
          <a:off x="459649" y="721858"/>
          <a:ext cx="11272702" cy="5197510"/>
        </p:xfrm>
        <a:graphic>
          <a:graphicData uri="http://schemas.openxmlformats.org/drawingml/2006/table">
            <a:tbl>
              <a:tblPr>
                <a:tableStyleId>{69CF1AB2-1976-4502-BF36-3FF5EA218861}</a:tableStyleId>
              </a:tblPr>
              <a:tblGrid>
                <a:gridCol w="3380831">
                  <a:extLst>
                    <a:ext uri="{9D8B030D-6E8A-4147-A177-3AD203B41FA5}">
                      <a16:colId xmlns:a16="http://schemas.microsoft.com/office/drawing/2014/main" val="2872498232"/>
                    </a:ext>
                  </a:extLst>
                </a:gridCol>
                <a:gridCol w="7891871">
                  <a:extLst>
                    <a:ext uri="{9D8B030D-6E8A-4147-A177-3AD203B41FA5}">
                      <a16:colId xmlns:a16="http://schemas.microsoft.com/office/drawing/2014/main" val="1219724581"/>
                    </a:ext>
                  </a:extLst>
                </a:gridCol>
              </a:tblGrid>
              <a:tr h="324935">
                <a:tc>
                  <a:txBody>
                    <a:bodyPr/>
                    <a:lstStyle/>
                    <a:p>
                      <a:pPr algn="l" fontAlgn="b"/>
                      <a:r>
                        <a:rPr lang="el-GR" sz="18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ΕΙΔΙΚΟΣ ΣΤΟΧΟΣ</a:t>
                      </a:r>
                      <a:endParaRPr lang="el-GR" sz="18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9144" marR="9144" marT="9144" marB="0" anchor="ctr">
                    <a:solidFill>
                      <a:schemeClr val="accent1"/>
                    </a:solidFill>
                  </a:tcPr>
                </a:tc>
                <a:tc>
                  <a:txBody>
                    <a:bodyPr/>
                    <a:lstStyle/>
                    <a:p>
                      <a:pPr algn="l" fontAlgn="b"/>
                      <a:r>
                        <a:rPr lang="el-GR" sz="1800" b="1"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rPr>
                        <a:t>ΔΡΑΣΕΙΣ</a:t>
                      </a:r>
                      <a:endParaRPr lang="el-GR" sz="1800" b="1" i="0" u="none" strike="noStrike" dirty="0">
                        <a:solidFill>
                          <a:schemeClr val="bg1"/>
                        </a:solidFill>
                        <a:effectLst>
                          <a:outerShdw blurRad="38100" dist="38100" dir="2700000" algn="tl">
                            <a:srgbClr val="000000">
                              <a:alpha val="43137"/>
                            </a:srgbClr>
                          </a:outerShdw>
                        </a:effectLst>
                        <a:latin typeface="Calibri" panose="020F0502020204030204" pitchFamily="34" charset="0"/>
                        <a:cs typeface="Calibri" panose="020F0502020204030204" pitchFamily="34" charset="0"/>
                      </a:endParaRPr>
                    </a:p>
                  </a:txBody>
                  <a:tcPr marL="9144" marR="9144" marT="9144" marB="0" anchor="ctr">
                    <a:solidFill>
                      <a:schemeClr val="accent1"/>
                    </a:solidFill>
                  </a:tcPr>
                </a:tc>
                <a:extLst>
                  <a:ext uri="{0D108BD9-81ED-4DB2-BD59-A6C34878D82A}">
                    <a16:rowId xmlns:a16="http://schemas.microsoft.com/office/drawing/2014/main" val="2337275993"/>
                  </a:ext>
                </a:extLst>
              </a:tr>
              <a:tr h="1863208">
                <a:tc>
                  <a:txBody>
                    <a:bodyPr/>
                    <a:lstStyle/>
                    <a:p>
                      <a:pPr algn="l" fontAlgn="b"/>
                      <a:r>
                        <a:rPr lang="el-GR" sz="1600" b="1" u="none" strike="noStrike" dirty="0">
                          <a:solidFill>
                            <a:schemeClr val="tx2"/>
                          </a:solidFill>
                          <a:effectLst/>
                          <a:latin typeface="Calibri" panose="020F0502020204030204" pitchFamily="34" charset="0"/>
                          <a:cs typeface="Calibri" panose="020F0502020204030204" pitchFamily="34" charset="0"/>
                        </a:rPr>
                        <a:t>RSO1.1. </a:t>
                      </a:r>
                      <a:r>
                        <a:rPr lang="el-GR" sz="1600" u="none" strike="noStrike" dirty="0">
                          <a:solidFill>
                            <a:schemeClr val="tx2"/>
                          </a:solidFill>
                          <a:effectLst/>
                          <a:latin typeface="Calibri" panose="020F0502020204030204" pitchFamily="34" charset="0"/>
                          <a:cs typeface="Calibri" panose="020F0502020204030204" pitchFamily="34" charset="0"/>
                        </a:rPr>
                        <a:t>Ανάπτυξη και ενίσχυση των ικανοτήτων έρευνας και καινοτομίας και αξιοποίηση των προηγμένων τεχνολογιών</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9144" marR="9144" marT="9144" marB="0" anchor="ctr"/>
                </a:tc>
                <a:tc>
                  <a:txBody>
                    <a:bodyPr/>
                    <a:lstStyle/>
                    <a:p>
                      <a:pPr marL="171450" indent="-171450" algn="l" fontAlgn="b">
                        <a:spcBef>
                          <a:spcPts val="600"/>
                        </a:spcBef>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Στήριξη επιχειρήσεων για την ενίσχυση των επιδόσεών τους στην έρευνα, ανάπτυξη και καινοτομία καθώς και τη συνεργασία τους με ερευνητικούς / ακαδημαϊκούς φορείς.</a:t>
                      </a:r>
                    </a:p>
                    <a:p>
                      <a:pPr marL="171450" indent="-171450" algn="l" fontAlgn="b">
                        <a:spcBef>
                          <a:spcPts val="600"/>
                        </a:spcBef>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Ενίσχυση συνεργατικών σχηματισμών επιχειρήσεων, με τη συμμετοχή δυνητικά και ερευνητικών οργανισμών, για την ανάπτυξη νέων προϊόντων και μεθόδων παραγωγής σε τομείς προτεραιότητας της ΠΣΕΕ.</a:t>
                      </a:r>
                    </a:p>
                    <a:p>
                      <a:pPr marL="171450" indent="-171450" algn="l" fontAlgn="b">
                        <a:spcBef>
                          <a:spcPts val="600"/>
                        </a:spcBef>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Εκσυγχρονισμός / αναβάθμιση ερευνητικών υποδομών δημόσιων ερευνητικών κέντρων και ερευνητικών οργανισμών για την ανάπτυξη νέων προϊόντων και μεθόδων παραγωγής σε τομείς προτεραιότητας της ΠΣΤΕ</a:t>
                      </a:r>
                    </a:p>
                    <a:p>
                      <a:pPr marL="171450" indent="-171450" algn="l" fontAlgn="b">
                        <a:spcBef>
                          <a:spcPts val="600"/>
                        </a:spcBef>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Ανάπτυξη και Αναβάθμιση Μηχανισμών και Δομών Στήριξης Επιχειρήσεων</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9144" marR="9144" marT="9144" marB="0" anchor="ctr"/>
                </a:tc>
                <a:extLst>
                  <a:ext uri="{0D108BD9-81ED-4DB2-BD59-A6C34878D82A}">
                    <a16:rowId xmlns:a16="http://schemas.microsoft.com/office/drawing/2014/main" val="3876715138"/>
                  </a:ext>
                </a:extLst>
              </a:tr>
              <a:tr h="855538">
                <a:tc>
                  <a:txBody>
                    <a:bodyPr/>
                    <a:lstStyle/>
                    <a:p>
                      <a:pPr algn="l" fontAlgn="b"/>
                      <a:r>
                        <a:rPr lang="el-GR" sz="1600" b="1" u="none" strike="noStrike" dirty="0">
                          <a:solidFill>
                            <a:schemeClr val="tx2"/>
                          </a:solidFill>
                          <a:effectLst/>
                          <a:latin typeface="Calibri" panose="020F0502020204030204" pitchFamily="34" charset="0"/>
                          <a:cs typeface="Calibri" panose="020F0502020204030204" pitchFamily="34" charset="0"/>
                        </a:rPr>
                        <a:t>RSO1.2. </a:t>
                      </a:r>
                      <a:r>
                        <a:rPr lang="el-GR" sz="1600" u="none" strike="noStrike" dirty="0">
                          <a:solidFill>
                            <a:schemeClr val="tx2"/>
                          </a:solidFill>
                          <a:effectLst/>
                          <a:latin typeface="Calibri" panose="020F0502020204030204" pitchFamily="34" charset="0"/>
                          <a:cs typeface="Calibri" panose="020F0502020204030204" pitchFamily="34" charset="0"/>
                        </a:rPr>
                        <a:t>Αξιοποίηση των οφελών της ψηφιοποίησης για τους πολίτες, τις εταιρείες, τους ερευνητικούς οργανισμούς και τις δημόσιες αρχές</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9144" marR="9144" marT="9144" marB="0" anchor="ctr"/>
                </a:tc>
                <a:tc>
                  <a:txBody>
                    <a:bodyPr/>
                    <a:lstStyle/>
                    <a:p>
                      <a:pPr marL="285750" indent="-285750" algn="l" fontAlgn="b">
                        <a:spcBef>
                          <a:spcPts val="600"/>
                        </a:spcBef>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Αξιοποίηση καινοτόμων ψηφιακών τεχνολογιών στις ΜΜΕ</a:t>
                      </a:r>
                    </a:p>
                    <a:p>
                      <a:pPr marL="285750" indent="-285750" algn="l" fontAlgn="b">
                        <a:spcBef>
                          <a:spcPts val="600"/>
                        </a:spcBef>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Υποστήριξη της ψηφιοποίησης δημοσίων οργανισμών και ερευνητικών φορέων στην ΠΣΤΕ.</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9144" marR="9144" marT="9144" marB="0" anchor="ctr"/>
                </a:tc>
                <a:extLst>
                  <a:ext uri="{0D108BD9-81ED-4DB2-BD59-A6C34878D82A}">
                    <a16:rowId xmlns:a16="http://schemas.microsoft.com/office/drawing/2014/main" val="234102768"/>
                  </a:ext>
                </a:extLst>
              </a:tr>
              <a:tr h="1455767">
                <a:tc>
                  <a:txBody>
                    <a:bodyPr/>
                    <a:lstStyle/>
                    <a:p>
                      <a:pPr algn="l" fontAlgn="b"/>
                      <a:r>
                        <a:rPr lang="el-GR" sz="1600" b="1" u="none" strike="noStrike" dirty="0">
                          <a:solidFill>
                            <a:schemeClr val="tx2"/>
                          </a:solidFill>
                          <a:effectLst/>
                          <a:latin typeface="Calibri" panose="020F0502020204030204" pitchFamily="34" charset="0"/>
                          <a:cs typeface="Calibri" panose="020F0502020204030204" pitchFamily="34" charset="0"/>
                        </a:rPr>
                        <a:t>RSO1.3. </a:t>
                      </a:r>
                      <a:r>
                        <a:rPr lang="el-GR" sz="1600" u="none" strike="noStrike" dirty="0">
                          <a:solidFill>
                            <a:schemeClr val="tx2"/>
                          </a:solidFill>
                          <a:effectLst/>
                          <a:latin typeface="Calibri" panose="020F0502020204030204" pitchFamily="34" charset="0"/>
                          <a:cs typeface="Calibri" panose="020F0502020204030204" pitchFamily="34" charset="0"/>
                        </a:rPr>
                        <a:t>Ενίσχυση της βιώσιμης ανάπτυξης και της ανταγωνιστικότητας των ΜΜΕ και δημιουργία θέσεων εργασίας στις ΜΜΕ, μεταξύ άλλων μέσω παραγωγικών επενδύσεων</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9144" marR="9144" marT="9144" marB="0" anchor="ctr"/>
                </a:tc>
                <a:tc>
                  <a:txBody>
                    <a:bodyPr/>
                    <a:lstStyle/>
                    <a:p>
                      <a:pPr marL="285750" indent="-285750" algn="l" fontAlgn="b">
                        <a:spcBef>
                          <a:spcPts val="600"/>
                        </a:spcBef>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Ενίσχυση παραγωγικών επενδύσεων (προσαρμογή/εκσυγχρονισμός παραγωγικών διαδικασιών)</a:t>
                      </a:r>
                    </a:p>
                    <a:p>
                      <a:pPr marL="285750" indent="-285750" algn="l" fontAlgn="b">
                        <a:spcBef>
                          <a:spcPts val="600"/>
                        </a:spcBef>
                        <a:buFont typeface="Wingdings" panose="05000000000000000000" pitchFamily="2" charset="2"/>
                        <a:buChar char="v"/>
                      </a:pPr>
                      <a:r>
                        <a:rPr lang="el-GR" sz="1600" u="none" strike="noStrike" dirty="0">
                          <a:solidFill>
                            <a:schemeClr val="tx2"/>
                          </a:solidFill>
                          <a:effectLst/>
                          <a:latin typeface="Calibri" panose="020F0502020204030204" pitchFamily="34" charset="0"/>
                          <a:cs typeface="Calibri" panose="020F0502020204030204" pitchFamily="34" charset="0"/>
                        </a:rPr>
                        <a:t>Ενίσχυση επιχειρηματικών σχεδίων μικρών και μεσαίων επιχειρήσεων στο πλαίσιο Ολοκληρωμένων Χωρικών Επενδύσεων στην ΠΣΤΕ, κατά προτεραιότητα σε τομείς επικέντρωσης της ΠΣΕΕ.</a:t>
                      </a:r>
                      <a:endParaRPr lang="el-GR" sz="1600" b="0" i="0" u="none" strike="noStrike" dirty="0">
                        <a:solidFill>
                          <a:schemeClr val="tx2"/>
                        </a:solidFill>
                        <a:effectLst/>
                        <a:latin typeface="Calibri" panose="020F0502020204030204" pitchFamily="34" charset="0"/>
                        <a:cs typeface="Calibri" panose="020F0502020204030204" pitchFamily="34" charset="0"/>
                      </a:endParaRPr>
                    </a:p>
                  </a:txBody>
                  <a:tcPr marL="9144" marR="9144" marT="9144" marB="0" anchor="ctr"/>
                </a:tc>
                <a:extLst>
                  <a:ext uri="{0D108BD9-81ED-4DB2-BD59-A6C34878D82A}">
                    <a16:rowId xmlns:a16="http://schemas.microsoft.com/office/drawing/2014/main" val="2395174051"/>
                  </a:ext>
                </a:extLst>
              </a:tr>
            </a:tbl>
          </a:graphicData>
        </a:graphic>
      </p:graphicFrame>
    </p:spTree>
    <p:extLst>
      <p:ext uri="{BB962C8B-B14F-4D97-AF65-F5344CB8AC3E}">
        <p14:creationId xmlns:p14="http://schemas.microsoft.com/office/powerpoint/2010/main" val="336866035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B8F22B8-B2B2-43C5-93A4-0812E38F5429}"/>
              </a:ext>
            </a:extLst>
          </p:cNvPr>
          <p:cNvSpPr>
            <a:spLocks noGrp="1"/>
          </p:cNvSpPr>
          <p:nvPr>
            <p:ph type="title"/>
          </p:nvPr>
        </p:nvSpPr>
        <p:spPr>
          <a:xfrm>
            <a:off x="627017" y="933450"/>
            <a:ext cx="3172692" cy="1661704"/>
          </a:xfrm>
        </p:spPr>
        <p:txBody>
          <a:bodyPr>
            <a:noAutofit/>
          </a:bodyPr>
          <a:lstStyle/>
          <a:p>
            <a:r>
              <a:rPr lang="el-GR" b="1" dirty="0">
                <a:latin typeface="Calibri" panose="020F0502020204030204" pitchFamily="34" charset="0"/>
                <a:cs typeface="Calibri" panose="020F0502020204030204" pitchFamily="34" charset="0"/>
              </a:rPr>
              <a:t>ΠΡΟΤΕΡΑΙΟΤΗΤΑ</a:t>
            </a:r>
            <a:r>
              <a:rPr lang="en-US" b="1" dirty="0">
                <a:latin typeface="Calibri" panose="020F0502020204030204" pitchFamily="34" charset="0"/>
                <a:cs typeface="Calibri" panose="020F0502020204030204" pitchFamily="34" charset="0"/>
              </a:rPr>
              <a:t> 02</a:t>
            </a:r>
            <a:r>
              <a:rPr lang="en-US" sz="1600" b="1" dirty="0">
                <a:latin typeface="Calibri" panose="020F0502020204030204" pitchFamily="34" charset="0"/>
                <a:cs typeface="Calibri" panose="020F0502020204030204" pitchFamily="34" charset="0"/>
              </a:rPr>
              <a:t/>
            </a:r>
            <a:br>
              <a:rPr lang="en-US" sz="1600" b="1" dirty="0">
                <a:latin typeface="Calibri" panose="020F0502020204030204" pitchFamily="34" charset="0"/>
                <a:cs typeface="Calibri" panose="020F0502020204030204" pitchFamily="34" charset="0"/>
              </a:rPr>
            </a:br>
            <a:r>
              <a:rPr lang="el-GR" sz="1800" dirty="0">
                <a:solidFill>
                  <a:schemeClr val="bg2">
                    <a:lumMod val="10000"/>
                  </a:schemeClr>
                </a:solidFill>
                <a:latin typeface="Calibri" panose="020F0502020204030204" pitchFamily="34" charset="0"/>
                <a:cs typeface="Calibri" panose="020F0502020204030204" pitchFamily="34" charset="0"/>
              </a:rPr>
              <a:t>ΔΙΑΣΦΑΛΙΣΗ ΠΕΡΙΒΑΛΛΟΝΤΙΚΗΣ ΑΕΙΦΟΡΙΑΣ, ΠΡΟΣΑΡΜΟΓΗ ΣΤΗΝ ΚΛΙΜΑΤΙΚΗ ΑΛΛΑΓΗ, ΠΡΟΛΗΨΗ ΚΑΙ ΔΙΑΧΕΙΡΙΣΗ ΚΙΝΔΥΝΩΝ</a:t>
            </a:r>
            <a:endParaRPr lang="el-GR" sz="1600" dirty="0">
              <a:solidFill>
                <a:schemeClr val="bg2">
                  <a:lumMod val="10000"/>
                </a:schemeClr>
              </a:solidFill>
              <a:latin typeface="Calibri" panose="020F0502020204030204" pitchFamily="34" charset="0"/>
              <a:cs typeface="Calibri" panose="020F0502020204030204" pitchFamily="34" charset="0"/>
            </a:endParaRPr>
          </a:p>
        </p:txBody>
      </p:sp>
      <p:sp>
        <p:nvSpPr>
          <p:cNvPr id="4" name="Text Placeholder 3">
            <a:extLst>
              <a:ext uri="{FF2B5EF4-FFF2-40B4-BE49-F238E27FC236}">
                <a16:creationId xmlns:a16="http://schemas.microsoft.com/office/drawing/2014/main" id="{96D87B65-1BFD-4246-B2CB-805E021BCFE3}"/>
              </a:ext>
            </a:extLst>
          </p:cNvPr>
          <p:cNvSpPr>
            <a:spLocks noGrp="1"/>
          </p:cNvSpPr>
          <p:nvPr>
            <p:ph type="body" sz="half" idx="2"/>
          </p:nvPr>
        </p:nvSpPr>
        <p:spPr>
          <a:xfrm>
            <a:off x="487680" y="2595154"/>
            <a:ext cx="3570514" cy="3405052"/>
          </a:xfrm>
        </p:spPr>
        <p:txBody>
          <a:bodyPr>
            <a:normAutofit fontScale="92500" lnSpcReduction="20000"/>
          </a:bodyPr>
          <a:lstStyle/>
          <a:p>
            <a:r>
              <a:rPr lang="el-GR" sz="1400" b="1" dirty="0">
                <a:solidFill>
                  <a:srgbClr val="C00000"/>
                </a:solidFill>
                <a:latin typeface="Calibri" panose="020F0502020204030204" pitchFamily="34" charset="0"/>
                <a:cs typeface="Calibri" panose="020F0502020204030204" pitchFamily="34" charset="0"/>
              </a:rPr>
              <a:t>RSO2.1</a:t>
            </a:r>
            <a:r>
              <a:rPr lang="el-GR" sz="1400" dirty="0">
                <a:latin typeface="Calibri" panose="020F0502020204030204" pitchFamily="34" charset="0"/>
                <a:cs typeface="Calibri" panose="020F0502020204030204" pitchFamily="34" charset="0"/>
              </a:rPr>
              <a:t> - Προώθηση μέτρων ενεργειακής απόδοσης και μείωση των εκπομπών αερίων του θερμοκηπίου</a:t>
            </a:r>
          </a:p>
          <a:p>
            <a:r>
              <a:rPr lang="el-GR" sz="1400" b="1" dirty="0">
                <a:solidFill>
                  <a:srgbClr val="C00000"/>
                </a:solidFill>
                <a:latin typeface="Calibri" panose="020F0502020204030204" pitchFamily="34" charset="0"/>
                <a:cs typeface="Calibri" panose="020F0502020204030204" pitchFamily="34" charset="0"/>
              </a:rPr>
              <a:t>RSO2.4</a:t>
            </a:r>
            <a:r>
              <a:rPr lang="el-GR" sz="1400" dirty="0">
                <a:latin typeface="Calibri" panose="020F0502020204030204" pitchFamily="34" charset="0"/>
                <a:cs typeface="Calibri" panose="020F0502020204030204" pitchFamily="34" charset="0"/>
              </a:rPr>
              <a:t>- Προώθηση της προσαρμογής στην κλιματική αλλαγή και της πρόληψης του κινδύνου καταστροφών και της ανθεκτικότητας</a:t>
            </a:r>
          </a:p>
          <a:p>
            <a:r>
              <a:rPr lang="el-GR" sz="1400" b="1" dirty="0">
                <a:solidFill>
                  <a:srgbClr val="C00000"/>
                </a:solidFill>
                <a:latin typeface="Calibri" panose="020F0502020204030204" pitchFamily="34" charset="0"/>
                <a:cs typeface="Calibri" panose="020F0502020204030204" pitchFamily="34" charset="0"/>
              </a:rPr>
              <a:t>RSO2.5</a:t>
            </a:r>
            <a:r>
              <a:rPr lang="el-GR" sz="1400" b="1" dirty="0">
                <a:latin typeface="Calibri" panose="020F0502020204030204" pitchFamily="34" charset="0"/>
                <a:cs typeface="Calibri" panose="020F0502020204030204" pitchFamily="34" charset="0"/>
              </a:rPr>
              <a:t> </a:t>
            </a:r>
            <a:r>
              <a:rPr lang="el-GR" sz="1400" dirty="0">
                <a:latin typeface="Calibri" panose="020F0502020204030204" pitchFamily="34" charset="0"/>
                <a:cs typeface="Calibri" panose="020F0502020204030204" pitchFamily="34" charset="0"/>
              </a:rPr>
              <a:t>- Προαγωγή της πρόσβασης στην ύδρευση και της βιώσιμης διαχείρισης του νερού</a:t>
            </a:r>
          </a:p>
          <a:p>
            <a:r>
              <a:rPr lang="el-GR" sz="1400" b="1" dirty="0">
                <a:solidFill>
                  <a:srgbClr val="C00000"/>
                </a:solidFill>
                <a:latin typeface="Calibri" panose="020F0502020204030204" pitchFamily="34" charset="0"/>
                <a:cs typeface="Calibri" panose="020F0502020204030204" pitchFamily="34" charset="0"/>
              </a:rPr>
              <a:t>RSO2.6</a:t>
            </a:r>
            <a:r>
              <a:rPr lang="el-GR" sz="1400" dirty="0">
                <a:latin typeface="Calibri" panose="020F0502020204030204" pitchFamily="34" charset="0"/>
                <a:cs typeface="Calibri" panose="020F0502020204030204" pitchFamily="34" charset="0"/>
              </a:rPr>
              <a:t> - Προαγωγή της μετάβασης σε κυκλική οικονομία και σε αποδοτική ως προς τους πόρους οικονομία</a:t>
            </a:r>
          </a:p>
          <a:p>
            <a:r>
              <a:rPr lang="el-GR" sz="1400" b="1" dirty="0">
                <a:solidFill>
                  <a:srgbClr val="C00000"/>
                </a:solidFill>
                <a:latin typeface="Calibri" panose="020F0502020204030204" pitchFamily="34" charset="0"/>
                <a:cs typeface="Calibri" panose="020F0502020204030204" pitchFamily="34" charset="0"/>
              </a:rPr>
              <a:t>RSO2.7</a:t>
            </a:r>
            <a:r>
              <a:rPr lang="el-GR" sz="1400" b="1" dirty="0">
                <a:latin typeface="Calibri" panose="020F0502020204030204" pitchFamily="34" charset="0"/>
                <a:cs typeface="Calibri" panose="020F0502020204030204" pitchFamily="34" charset="0"/>
              </a:rPr>
              <a:t> </a:t>
            </a:r>
            <a:r>
              <a:rPr lang="el-GR" sz="1400" dirty="0">
                <a:latin typeface="Calibri" panose="020F0502020204030204" pitchFamily="34" charset="0"/>
                <a:cs typeface="Calibri" panose="020F0502020204030204" pitchFamily="34" charset="0"/>
              </a:rPr>
              <a:t>- Ενίσχυση της προστασίας και της διατήρησης της φύσης, της βιοποικιλότητας και των πράσινων υποδομών, μεταξύ άλλων σε αστικές περιοχές</a:t>
            </a:r>
          </a:p>
        </p:txBody>
      </p:sp>
      <p:graphicFrame>
        <p:nvGraphicFramePr>
          <p:cNvPr id="7" name="Content Placeholder 6">
            <a:extLst>
              <a:ext uri="{FF2B5EF4-FFF2-40B4-BE49-F238E27FC236}">
                <a16:creationId xmlns:a16="http://schemas.microsoft.com/office/drawing/2014/main" id="{B5412E12-E6C6-409D-AD51-0456B198C00D}"/>
              </a:ext>
            </a:extLst>
          </p:cNvPr>
          <p:cNvGraphicFramePr>
            <a:graphicFrameLocks noGrp="1"/>
          </p:cNvGraphicFramePr>
          <p:nvPr>
            <p:ph idx="1"/>
            <p:extLst>
              <p:ext uri="{D42A27DB-BD31-4B8C-83A1-F6EECF244321}">
                <p14:modId xmlns:p14="http://schemas.microsoft.com/office/powerpoint/2010/main" val="91836037"/>
              </p:ext>
            </p:extLst>
          </p:nvPr>
        </p:nvGraphicFramePr>
        <p:xfrm>
          <a:off x="4180115" y="592183"/>
          <a:ext cx="7637415" cy="5199017"/>
        </p:xfrm>
        <a:graphic>
          <a:graphicData uri="http://schemas.openxmlformats.org/drawingml/2006/chart">
            <c:chart xmlns:c="http://schemas.openxmlformats.org/drawingml/2006/chart" xmlns:r="http://schemas.openxmlformats.org/officeDocument/2006/relationships" r:id="rId3"/>
          </a:graphicData>
        </a:graphic>
      </p:graphicFrame>
      <p:sp>
        <p:nvSpPr>
          <p:cNvPr id="8" name="Rectangle: Rounded Corners 7">
            <a:extLst>
              <a:ext uri="{FF2B5EF4-FFF2-40B4-BE49-F238E27FC236}">
                <a16:creationId xmlns:a16="http://schemas.microsoft.com/office/drawing/2014/main" id="{88EBC5CB-CA73-44A8-A994-AD198DCD50B1}"/>
              </a:ext>
            </a:extLst>
          </p:cNvPr>
          <p:cNvSpPr/>
          <p:nvPr/>
        </p:nvSpPr>
        <p:spPr>
          <a:xfrm>
            <a:off x="9248503" y="741861"/>
            <a:ext cx="2011679" cy="383178"/>
          </a:xfrm>
          <a:prstGeom prst="roundRect">
            <a:avLst/>
          </a:prstGeom>
        </p:spPr>
        <p:style>
          <a:lnRef idx="2">
            <a:schemeClr val="accent4">
              <a:shade val="50000"/>
            </a:schemeClr>
          </a:lnRef>
          <a:fillRef idx="1">
            <a:schemeClr val="accent4"/>
          </a:fillRef>
          <a:effectRef idx="0">
            <a:schemeClr val="accent4"/>
          </a:effectRef>
          <a:fontRef idx="minor">
            <a:schemeClr val="lt1"/>
          </a:fontRef>
        </p:style>
        <p:txBody>
          <a:bodyPr rtlCol="0" anchor="ctr"/>
          <a:lstStyle/>
          <a:p>
            <a:pPr algn="ctr"/>
            <a:r>
              <a:rPr lang="el-GR" sz="2400" dirty="0">
                <a:latin typeface="Calibri" panose="020F0502020204030204" pitchFamily="34" charset="0"/>
                <a:cs typeface="Calibri" panose="020F0502020204030204" pitchFamily="34" charset="0"/>
              </a:rPr>
              <a:t>86.012.618</a:t>
            </a:r>
            <a:r>
              <a:rPr lang="en-US" sz="2400" dirty="0">
                <a:latin typeface="Calibri" panose="020F0502020204030204" pitchFamily="34" charset="0"/>
                <a:cs typeface="Calibri" panose="020F0502020204030204" pitchFamily="34" charset="0"/>
              </a:rPr>
              <a:t>  </a:t>
            </a:r>
            <a:r>
              <a:rPr lang="el-GR" sz="2400" dirty="0">
                <a:effectLst/>
                <a:latin typeface="Calibri" panose="020F0502020204030204" pitchFamily="34" charset="0"/>
                <a:ea typeface="Times New Roman" panose="02020603050405020304" pitchFamily="18" charset="0"/>
                <a:cs typeface="Calibri" panose="020F0502020204030204" pitchFamily="34" charset="0"/>
              </a:rPr>
              <a:t>€</a:t>
            </a:r>
          </a:p>
        </p:txBody>
      </p:sp>
    </p:spTree>
    <p:extLst>
      <p:ext uri="{BB962C8B-B14F-4D97-AF65-F5344CB8AC3E}">
        <p14:creationId xmlns:p14="http://schemas.microsoft.com/office/powerpoint/2010/main" val="2577237011"/>
      </p:ext>
    </p:extLst>
  </p:cSld>
  <p:clrMapOvr>
    <a:masterClrMapping/>
  </p:clrMapOvr>
</p:sld>
</file>

<file path=ppt/theme/theme1.xml><?xml version="1.0" encoding="utf-8"?>
<a:theme xmlns:a="http://schemas.openxmlformats.org/drawingml/2006/main" name="DividendVTI">
  <a:themeElements>
    <a:clrScheme name="Blue II">
      <a:dk1>
        <a:sysClr val="windowText" lastClr="000000"/>
      </a:dk1>
      <a:lt1>
        <a:sysClr val="window" lastClr="FFFFFF"/>
      </a:lt1>
      <a:dk2>
        <a:srgbClr val="335B74"/>
      </a:dk2>
      <a:lt2>
        <a:srgbClr val="DFE3E5"/>
      </a:lt2>
      <a:accent1>
        <a:srgbClr val="1CADE4"/>
      </a:accent1>
      <a:accent2>
        <a:srgbClr val="2683C6"/>
      </a:accent2>
      <a:accent3>
        <a:srgbClr val="27CED7"/>
      </a:accent3>
      <a:accent4>
        <a:srgbClr val="42BA97"/>
      </a:accent4>
      <a:accent5>
        <a:srgbClr val="3E8853"/>
      </a:accent5>
      <a:accent6>
        <a:srgbClr val="62A39F"/>
      </a:accent6>
      <a:hlink>
        <a:srgbClr val="6EAC1C"/>
      </a:hlink>
      <a:folHlink>
        <a:srgbClr val="B26B02"/>
      </a:folHlink>
    </a:clrScheme>
    <a:fontScheme name="Dividend">
      <a:majorFont>
        <a:latin typeface="Franklin Gothic Demi"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Dividend">
      <a:fillStyleLst>
        <a:solidFill>
          <a:schemeClr val="phClr"/>
        </a:solidFill>
        <a:gradFill rotWithShape="1">
          <a:gsLst>
            <a:gs pos="0">
              <a:schemeClr val="phClr">
                <a:tint val="68000"/>
                <a:alpha val="90000"/>
                <a:lumMod val="100000"/>
              </a:schemeClr>
            </a:gs>
            <a:gs pos="100000">
              <a:schemeClr val="phClr">
                <a:tint val="90000"/>
                <a:lumMod val="95000"/>
              </a:schemeClr>
            </a:gs>
          </a:gsLst>
          <a:lin ang="5400000" scaled="1"/>
        </a:gradFill>
        <a:gradFill rotWithShape="1">
          <a:gsLst>
            <a:gs pos="0">
              <a:schemeClr val="phClr">
                <a:tint val="98000"/>
                <a:lumMod val="110000"/>
              </a:schemeClr>
            </a:gs>
            <a:gs pos="84000">
              <a:schemeClr val="phClr">
                <a:shade val="90000"/>
                <a:lumMod val="88000"/>
              </a:schemeClr>
            </a:gs>
          </a:gsLst>
          <a:lin ang="5400000" scaled="0"/>
        </a:gradFill>
      </a:fillStyleLst>
      <a:lnStyleLst>
        <a:ln w="12700" cap="rnd" cmpd="sng" algn="ctr">
          <a:solidFill>
            <a:schemeClr val="phClr">
              <a:lumMod val="90000"/>
            </a:schemeClr>
          </a:solidFill>
          <a:prstDash val="solid"/>
        </a:ln>
        <a:ln w="22225"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55000"/>
              </a:srgbClr>
            </a:outerShdw>
          </a:effectLst>
        </a:effectStyle>
        <a:effectStyle>
          <a:effectLst>
            <a:outerShdw blurRad="88900" dist="38100" dir="5040000" rotWithShape="0">
              <a:srgbClr val="000000">
                <a:alpha val="60000"/>
              </a:srgbClr>
            </a:outerShdw>
          </a:effectLst>
          <a:scene3d>
            <a:camera prst="orthographicFront">
              <a:rot lat="0" lon="0" rev="0"/>
            </a:camera>
            <a:lightRig rig="threePt" dir="tl">
              <a:rot lat="0" lon="0" rev="1200000"/>
            </a:lightRig>
          </a:scene3d>
          <a:sp3d>
            <a:bevelT w="38100" h="50800"/>
          </a:sp3d>
        </a:effectStyle>
      </a:effectStyleLst>
      <a:bgFillStyleLst>
        <a:solidFill>
          <a:schemeClr val="phClr"/>
        </a:solidFill>
        <a:gradFill rotWithShape="1">
          <a:gsLst>
            <a:gs pos="0">
              <a:schemeClr val="phClr">
                <a:tint val="90000"/>
                <a:lumMod val="110000"/>
              </a:schemeClr>
            </a:gs>
            <a:gs pos="88000">
              <a:schemeClr val="phClr">
                <a:shade val="94000"/>
                <a:satMod val="110000"/>
                <a:lumMod val="88000"/>
              </a:schemeClr>
            </a:gs>
          </a:gsLst>
          <a:lin ang="5400000" scaled="0"/>
        </a:gradFill>
        <a:gradFill rotWithShape="1">
          <a:gsLst>
            <a:gs pos="0">
              <a:schemeClr val="phClr">
                <a:tint val="90000"/>
                <a:lumMod val="110000"/>
              </a:schemeClr>
            </a:gs>
            <a:gs pos="100000">
              <a:schemeClr val="phClr">
                <a:shade val="98000"/>
                <a:satMod val="110000"/>
                <a:lumMod val="8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DividendVTI" id="{97558BDE-0B66-457C-BB6F-7B1B22DAA9B8}" vid="{F53508A3-AC60-448A-AF37-934D5F1A0D5E}"/>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p:properties xmlns:p="http://schemas.microsoft.com/office/2006/metadata/properties" xmlns:xsi="http://www.w3.org/2001/XMLSchema-instance" xmlns:pc="http://schemas.microsoft.com/office/infopath/2007/PartnerControls">
  <documentManagement>
    <Status xmlns="71af3243-3dd4-4a8d-8c0d-dd76da1f02a5">Not started</Status>
    <MediaServiceKeyPoints xmlns="71af3243-3dd4-4a8d-8c0d-dd76da1f02a5" xsi:nil="true"/>
  </documentManagement>
</p:properties>
</file>

<file path=customXml/item2.xml><?xml version="1.0" encoding="utf-8"?>
<ct:contentTypeSchema xmlns:ct="http://schemas.microsoft.com/office/2006/metadata/contentType" xmlns:ma="http://schemas.microsoft.com/office/2006/metadata/properties/metaAttributes" ct:_="" ma:_="" ma:contentTypeName="Document" ma:contentTypeID="0x01010079F111ED35F8CC479449609E8A0923A6" ma:contentTypeVersion="12" ma:contentTypeDescription="Create a new document." ma:contentTypeScope="" ma:versionID="a410dd7f93c95333ffa1b60ed6adedd1">
  <xsd:schema xmlns:xsd="http://www.w3.org/2001/XMLSchema" xmlns:xs="http://www.w3.org/2001/XMLSchema" xmlns:p="http://schemas.microsoft.com/office/2006/metadata/properties" xmlns:ns2="71af3243-3dd4-4a8d-8c0d-dd76da1f02a5" xmlns:ns3="16c05727-aa75-4e4a-9b5f-8a80a1165891" targetNamespace="http://schemas.microsoft.com/office/2006/metadata/properties" ma:root="true" ma:fieldsID="a936d9baba76aa3866493feff160faab" ns2:_="" ns3:_="">
    <xsd:import namespace="71af3243-3dd4-4a8d-8c0d-dd76da1f02a5"/>
    <xsd:import namespace="16c05727-aa75-4e4a-9b5f-8a80a1165891"/>
    <xsd:element name="properties">
      <xsd:complexType>
        <xsd:sequence>
          <xsd:element name="documentManagement">
            <xsd:complexType>
              <xsd:all>
                <xsd:element ref="ns2:MediaServiceMetadata" minOccurs="0"/>
                <xsd:element ref="ns2:MediaServiceFastMetadata" minOccurs="0"/>
                <xsd:element ref="ns2:MediaServiceOCR" minOccurs="0"/>
                <xsd:element ref="ns2:MediaServiceAutoTags" minOccurs="0"/>
                <xsd:element ref="ns2:MediaServiceEventHashCode" minOccurs="0"/>
                <xsd:element ref="ns2:MediaServiceGenerationTime" minOccurs="0"/>
                <xsd:element ref="ns3:SharedWithUsers" minOccurs="0"/>
                <xsd:element ref="ns3:SharedWithDetails" minOccurs="0"/>
                <xsd:element ref="ns2:MediaServiceAutoKeyPoints" minOccurs="0"/>
                <xsd:element ref="ns2:MediaServiceKeyPoints" minOccurs="0"/>
                <xsd:element ref="ns2:MediaServiceDateTaken" minOccurs="0"/>
                <xsd:element ref="ns2:Statu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71af3243-3dd4-4a8d-8c0d-dd76da1f02a5"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CR" ma:index="10" nillable="true" ma:displayName="MediaServiceOCR" ma:internalName="MediaServiceOCR" ma:readOnly="true">
      <xsd:simpleType>
        <xsd:restriction base="dms:Note">
          <xsd:maxLength value="255"/>
        </xsd:restriction>
      </xsd:simpleType>
    </xsd:element>
    <xsd:element name="MediaServiceAutoTags" ma:index="11" nillable="true" ma:displayName="MediaServiceAutoTags" ma:internalName="MediaServiceAutoTags" ma:readOnly="true">
      <xsd:simpleType>
        <xsd:restriction base="dms:Text"/>
      </xsd:simpleType>
    </xsd:element>
    <xsd:element name="MediaServiceEventHashCode" ma:index="12" nillable="true" ma:displayName="MediaServiceEventHashCode" ma:hidden="true" ma:internalName="MediaServiceEventHashCode" ma:readOnly="true">
      <xsd:simpleType>
        <xsd:restriction base="dms:Text"/>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AutoKeyPoints" ma:index="16" nillable="true" ma:displayName="MediaServiceAutoKeyPoints" ma:hidden="true" ma:internalName="MediaServiceAutoKeyPoints" ma:readOnly="true">
      <xsd:simpleType>
        <xsd:restriction base="dms:Note"/>
      </xsd:simpleType>
    </xsd:element>
    <xsd:element name="MediaServiceKeyPoints" ma:index="17" nillable="true" ma:displayName="KeyPoints" ma:internalName="MediaServiceKeyPoints" ma:readOnly="false">
      <xsd:simpleType>
        <xsd:restriction base="dms:Note">
          <xsd:maxLength value="255"/>
        </xsd:restriction>
      </xsd:simpleType>
    </xsd:element>
    <xsd:element name="MediaServiceDateTaken" ma:index="18" nillable="true" ma:displayName="MediaServiceDateTaken" ma:hidden="true" ma:internalName="MediaServiceDateTaken" ma:readOnly="true">
      <xsd:simpleType>
        <xsd:restriction base="dms:Text"/>
      </xsd:simpleType>
    </xsd:element>
    <xsd:element name="Status" ma:index="19" nillable="true" ma:displayName="Status" ma:default="Not started" ma:format="Dropdown" ma:internalName="Status">
      <xsd:simpleType>
        <xsd:restriction base="dms:Choice">
          <xsd:enumeration value="Not started"/>
          <xsd:enumeration value="In Progress"/>
          <xsd:enumeration value="Completed"/>
        </xsd:restriction>
      </xsd:simpleType>
    </xsd:element>
  </xsd:schema>
  <xsd:schema xmlns:xsd="http://www.w3.org/2001/XMLSchema" xmlns:xs="http://www.w3.org/2001/XMLSchema" xmlns:dms="http://schemas.microsoft.com/office/2006/documentManagement/types" xmlns:pc="http://schemas.microsoft.com/office/infopath/2007/PartnerControls" targetNamespace="16c05727-aa75-4e4a-9b5f-8a80a1165891" elementFormDefault="qualified">
    <xsd:import namespace="http://schemas.microsoft.com/office/2006/documentManagement/types"/>
    <xsd:import namespace="http://schemas.microsoft.com/office/infopath/2007/PartnerControls"/>
    <xsd:element name="SharedWithUsers" ma:index="14"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5" nillable="true" ma:displayName="Shared With Details" ma:internalName="SharedWithDetails" ma:readOnly="true">
      <xsd:simpleType>
        <xsd:restriction base="dms:Note">
          <xsd:maxLength value="255"/>
        </xsd:restriction>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8D289AE2-D2AE-49D1-AFAC-3A79F6794255}">
  <ds:schemaRefs>
    <ds:schemaRef ds:uri="http://purl.org/dc/terms/"/>
    <ds:schemaRef ds:uri="http://schemas.microsoft.com/office/2006/metadata/properties"/>
    <ds:schemaRef ds:uri="http://purl.org/dc/elements/1.1/"/>
    <ds:schemaRef ds:uri="71af3243-3dd4-4a8d-8c0d-dd76da1f02a5"/>
    <ds:schemaRef ds:uri="http://schemas.microsoft.com/office/infopath/2007/PartnerControls"/>
    <ds:schemaRef ds:uri="http://www.w3.org/XML/1998/namespace"/>
    <ds:schemaRef ds:uri="http://schemas.microsoft.com/office/2006/documentManagement/types"/>
    <ds:schemaRef ds:uri="http://schemas.openxmlformats.org/package/2006/metadata/core-properties"/>
    <ds:schemaRef ds:uri="16c05727-aa75-4e4a-9b5f-8a80a1165891"/>
    <ds:schemaRef ds:uri="http://purl.org/dc/dcmitype/"/>
  </ds:schemaRefs>
</ds:datastoreItem>
</file>

<file path=customXml/itemProps2.xml><?xml version="1.0" encoding="utf-8"?>
<ds:datastoreItem xmlns:ds="http://schemas.openxmlformats.org/officeDocument/2006/customXml" ds:itemID="{41E7CA09-9778-4414-AE97-8064B12DA30E}">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71af3243-3dd4-4a8d-8c0d-dd76da1f02a5"/>
    <ds:schemaRef ds:uri="16c05727-aa75-4e4a-9b5f-8a80a116589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927BD4C1-B6B1-4715-ABF9-E660A51A4EA0}">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{E0E0A929-FF83-429A-BAB1-BC599095A8DA}tf33552983_win32</Template>
  <TotalTime>434</TotalTime>
  <Words>3535</Words>
  <Application>Microsoft Office PowerPoint</Application>
  <PresentationFormat>Ευρεία οθόνη</PresentationFormat>
  <Paragraphs>278</Paragraphs>
  <Slides>23</Slides>
  <Notes>6</Notes>
  <HiddenSlides>0</HiddenSlides>
  <MMClips>0</MMClips>
  <ScaleCrop>false</ScaleCrop>
  <HeadingPairs>
    <vt:vector size="6" baseType="variant">
      <vt:variant>
        <vt:lpstr>Γραμματοσειρές που χρησιμοποιούνται</vt:lpstr>
      </vt:variant>
      <vt:variant>
        <vt:i4>7</vt:i4>
      </vt:variant>
      <vt:variant>
        <vt:lpstr>Θέμα</vt:lpstr>
      </vt:variant>
      <vt:variant>
        <vt:i4>1</vt:i4>
      </vt:variant>
      <vt:variant>
        <vt:lpstr>Τίτλοι διαφανειών</vt:lpstr>
      </vt:variant>
      <vt:variant>
        <vt:i4>23</vt:i4>
      </vt:variant>
    </vt:vector>
  </HeadingPairs>
  <TitlesOfParts>
    <vt:vector size="31" baseType="lpstr">
      <vt:lpstr>Calibri</vt:lpstr>
      <vt:lpstr>Corbel</vt:lpstr>
      <vt:lpstr>Franklin Gothic Book</vt:lpstr>
      <vt:lpstr>Franklin Gothic Demi</vt:lpstr>
      <vt:lpstr>Times New Roman</vt:lpstr>
      <vt:lpstr>Wingdings</vt:lpstr>
      <vt:lpstr>Wingdings 2</vt:lpstr>
      <vt:lpstr>DividendVTI</vt:lpstr>
      <vt:lpstr>ΠΑΡΟΥΣΙΑΣΗ ΤΟΥ ΝΕΟΥ ΠΡΟΓΡΑΜΜΑΤΟΣ «ΣΤΕΡΕΑ ΕΛΛΑΔΑ 2021 -2027»</vt:lpstr>
      <vt:lpstr>Παρουσίαση του PowerPoint</vt:lpstr>
      <vt:lpstr>Παρουσίαση του PowerPoint</vt:lpstr>
      <vt:lpstr>Παρουσίαση του PowerPoint</vt:lpstr>
      <vt:lpstr>Παρουσίαση του PowerPoint</vt:lpstr>
      <vt:lpstr>Παρουσίαση του PowerPoint</vt:lpstr>
      <vt:lpstr>ΠΡΟΤΕΡΑΙΟΤΗΤΑ 01 ΕΝΙΣΧΥΣΗ ΑΝΤΑΓΩΝΙΣΤΙΚΟΤΗΤΑΣ ΚΑΙ ΕΞΩΣΤΡΕΦΕΙΑΣ ΤΗΣ ΟΙΚΟΝΟΜΙΑΣ ΜΕΣΩ ΤΗΣ ΠΡΟΩΘΗΣΗΣ ΤΟΥ ΚΑΙΝΟΤΟΜΟΥ ΚΑΙ ΕΞΥΠΝΟΥ ΜΕΤΑΣΧΗΜΑΤΙΣΜΟΥ ΤΗΣ</vt:lpstr>
      <vt:lpstr>Παρουσίαση του PowerPoint</vt:lpstr>
      <vt:lpstr>ΠΡΟΤΕΡΑΙΟΤΗΤΑ 02 ΔΙΑΣΦΑΛΙΣΗ ΠΕΡΙΒΑΛΛΟΝΤΙΚΗΣ ΑΕΙΦΟΡΙΑΣ, ΠΡΟΣΑΡΜΟΓΗ ΣΤΗΝ ΚΛΙΜΑΤΙΚΗ ΑΛΛΑΓΗ, ΠΡΟΛΗΨΗ ΚΑΙ ΔΙΑΧΕΙΡΙΣΗ ΚΙΝΔΥΝΩΝ</vt:lpstr>
      <vt:lpstr>Παρουσίαση του PowerPoint</vt:lpstr>
      <vt:lpstr>ΠΡΟΤΕΡΑΙΟΤΗΤΑ 03 ΕΝΙΣΧΥΣΗ ΤΗΣ ΣΥΝΔΕΣΙΜΟΤΗΤΑΣ ΤΗΣ ΠΕΡΙΦΕΡΕΙΑΣ</vt:lpstr>
      <vt:lpstr>Παρουσίαση του PowerPoint</vt:lpstr>
      <vt:lpstr>ΠΡΟΤΕΡΑΙΟΤΗΤΑ 04.01 ΕΝΙΣΧΥΣΗ ΚΟΙΝΩΝΙΚΗΣ ΣΥΝΟΧΗΣ ΜΕΣΑ ΑΠΟ ΤΗ ΑΝΑΒΑΘΜΙΣΗ ΤΩΝ ΜΗΧΑΝΙΣΜΩΝ ΚΑΙ ΥΠΟΔΟΜΩΝ ΓΙΑ ΤΗ ΣΤΗΡΙΞΗ ΤΗΣ ΑΠΑΣΧΟΛΗΣΗΣ, ΕΚΠΑΙΔΕΥΣΗΣ, ΥΓΕΙΟΝΟΜΙΚΗΣ ΠΕΡΙΘΑΛΨΗΣ &amp; ΚΟΙΝΩΝΙΚΟΟΙΚΟΝΟΜΙΚΗΣ ΕΝΤΑΞΗΣ</vt:lpstr>
      <vt:lpstr>Παρουσίαση του PowerPoint</vt:lpstr>
      <vt:lpstr>ΠΡΟΤΕΡΑΙΟΤΗΤΑ 04.02 (A) ΕΝΙΣΧΥΣΗ ΚΟΙΝΩΝΙΚΗΣ ΣΥΝΟΧΗΣ ΜΕΣΑ ΑΠΟ ΤΗΝ ΑΝΑΒΑΘΜΙΣΗ ΜΗΧΑΝΙΣΜΩΝ ΓΙΑ ΤΗ ΣΤΗΡΙΞΗ ΤΟΥ ΑΝΘΡΩΠΙΝΟΥ ΔΥΝΑΜΙΚΟΥ, ΑΠΑΣΧΟΛΗΣΗΣ, ΕΚΠΑΙΔΕΥΣΗΣ, ΥΓΕΙΟΝΟΜΙΚΗΣ ΠΕΡΙΘΑΛΨΗΣ, ΚΟΙΝ/ΚΗΣ ΕΝΤΑΞΗΣ, ΙΣΟΤΗΤΑΣ ΤΩΝ ΕΥΚΑΙΡΙΩΝ ΚΑΙ ΤΗΝ ΑΝΤΙΜΕΤΩΠΙΣΗ ΚΙΝΔΥΝΩΝ ΦΤΩΧΕΙΑΣ ΚΑΙ ΚΟΙΝΩΝΙΚΟΥ ΑΠΟΚΛΕΙΣΜΟΥ.</vt:lpstr>
      <vt:lpstr>Παρουσίαση του PowerPoint</vt:lpstr>
      <vt:lpstr>ΠΡΟΤΕΡΑΙΟΤΗΤΑ 04.02 (B) ΕΝΙΣΧΥΣΗ ΚΟΙΝΩΝΙΚΗΣ ΣΥΝΟΧΗΣ ΜΕΣΑ ΑΠΟ ΤΗΝ ΑΝΑΒΑΘΜΙΣΗ ΜΗΧΑΝΙΣΜΩΝ ΓΙΑ ΤΗ ΣΤΗΡΙΞΗ ΤΟΥ ΑΝΘΡΩΠΙΝΟΥ ΔΥΝΑΜΙΚΟΥ, ΑΠΑΣΧΟΛΗΣΗΣ, ΕΚΠΑΙΔΕΥΣΗΣ, ΥΓΕΙΟΝΟΜΙΚΗΣ ΠΕΡΙΘΑΛΨΗΣ, ΚΟΙΝ/ΚΗΣ ΕΝΤΑΞΗΣ, ΙΣΟΤΗΤΑΣ ΤΩΝ ΕΥΚΑΙΡΙΩΝ ΚΑΙ ΤΗΝ ΑΝΤΙΜΕΤΩΠΙΣΗ ΚΙΝΔΥΝΩΝ ΦΤΩΧΕΙΑΣ ΚΑΙ ΚΟΙΝΩΝΙΚΟΥ ΑΠΟΚΛΕΙΣΜΟΥ.</vt:lpstr>
      <vt:lpstr>Παρουσίαση του PowerPoint</vt:lpstr>
      <vt:lpstr>Παρουσίαση του PowerPoint</vt:lpstr>
      <vt:lpstr>ΠΡΟΤΕΡΑΙΟΤΗΤΑ 05 ΕΝΙΣΧΥΣΗ ΤΗΣ ΧΩΡΙΚΗΣ ΣΥΝΟΧΗΣ ΣΤΙΣ ΑΣΤΙΚΕΣ ΠΕΡΙΟΧΕΣ ΚΑΙ ΤΗΝ ΕΝΔΟΧΩΡΑ ΤΗΣ ΠΕΡΙΦΕΡΕΙΑΣ ΣΤΕΡΕΑΣ ΕΛΛΑΔΑΣ</vt:lpstr>
      <vt:lpstr>Παρουσίαση του PowerPoint</vt:lpstr>
      <vt:lpstr>ΠΡΟΤΕΡΑΙΟΤΗΤΑ 06 ΤΕΧΝΙΚΗ ΒΟΗΘΕΙΑ </vt:lpstr>
      <vt:lpstr>Παρουσίαση του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Title Lorem Ipsum</dc:title>
  <dc:creator>lkn8</dc:creator>
  <cp:lastModifiedBy>ΛΥΤΡΑ ΔΗΜΗΤΡΑ</cp:lastModifiedBy>
  <cp:revision>69</cp:revision>
  <dcterms:created xsi:type="dcterms:W3CDTF">2022-11-07T11:53:22Z</dcterms:created>
  <dcterms:modified xsi:type="dcterms:W3CDTF">2022-11-14T09:58:14Z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0x01010079F111ED35F8CC479449609E8A0923A6</vt:lpwstr>
  </property>
</Properties>
</file>